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notesMasterIdLst>
    <p:notesMasterId r:id="rId65"/>
  </p:notesMasterIdLst>
  <p:handoutMasterIdLst>
    <p:handoutMasterId r:id="rId66"/>
  </p:handoutMasterIdLst>
  <p:sldIdLst>
    <p:sldId id="256" r:id="rId2"/>
    <p:sldId id="291" r:id="rId3"/>
    <p:sldId id="257" r:id="rId4"/>
    <p:sldId id="290" r:id="rId5"/>
    <p:sldId id="288" r:id="rId6"/>
    <p:sldId id="287" r:id="rId7"/>
    <p:sldId id="292" r:id="rId8"/>
    <p:sldId id="293" r:id="rId9"/>
    <p:sldId id="294" r:id="rId10"/>
    <p:sldId id="295" r:id="rId11"/>
    <p:sldId id="286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326" r:id="rId43"/>
    <p:sldId id="327" r:id="rId44"/>
    <p:sldId id="328" r:id="rId45"/>
    <p:sldId id="329" r:id="rId46"/>
    <p:sldId id="330" r:id="rId47"/>
    <p:sldId id="331" r:id="rId48"/>
    <p:sldId id="332" r:id="rId49"/>
    <p:sldId id="333" r:id="rId50"/>
    <p:sldId id="334" r:id="rId51"/>
    <p:sldId id="335" r:id="rId52"/>
    <p:sldId id="336" r:id="rId53"/>
    <p:sldId id="337" r:id="rId54"/>
    <p:sldId id="338" r:id="rId55"/>
    <p:sldId id="339" r:id="rId56"/>
    <p:sldId id="340" r:id="rId57"/>
    <p:sldId id="341" r:id="rId58"/>
    <p:sldId id="342" r:id="rId59"/>
    <p:sldId id="343" r:id="rId60"/>
    <p:sldId id="344" r:id="rId61"/>
    <p:sldId id="345" r:id="rId62"/>
    <p:sldId id="346" r:id="rId63"/>
    <p:sldId id="285" r:id="rId64"/>
  </p:sldIdLst>
  <p:sldSz cx="8959850" cy="5040313"/>
  <p:notesSz cx="6858000" cy="9144000"/>
  <p:custDataLst>
    <p:tags r:id="rId6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8">
          <p15:clr>
            <a:srgbClr val="A4A3A4"/>
          </p15:clr>
        </p15:guide>
        <p15:guide id="2" pos="2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3B3837"/>
    <a:srgbClr val="F5F5F5"/>
    <a:srgbClr val="EAEAEA"/>
    <a:srgbClr val="F6F5F5"/>
    <a:srgbClr val="D9D9D9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30" y="102"/>
      </p:cViewPr>
      <p:guideLst>
        <p:guide orient="horz" pos="1588"/>
        <p:guide pos="282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9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gs" Target="tags/tag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D2DB8-FB8D-44E1-B0A8-17A7BC2901A6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F8146-797D-4748-9C17-4003A6DD4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92B0A-9A72-46CF-9031-31BEF6868F68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E3B0D-E3B5-49EB-B71F-FCF3A9E925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6812" y="956017"/>
            <a:ext cx="6386227" cy="1844156"/>
          </a:xfrm>
        </p:spPr>
        <p:txBody>
          <a:bodyPr anchor="b">
            <a:normAutofit/>
          </a:bodyPr>
          <a:lstStyle>
            <a:lvl1pPr algn="ctr">
              <a:defRPr sz="35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812" y="2856178"/>
            <a:ext cx="6386227" cy="1008062"/>
          </a:xfrm>
        </p:spPr>
        <p:txBody>
          <a:bodyPr>
            <a:normAutofit/>
          </a:bodyPr>
          <a:lstStyle>
            <a:lvl1pPr marL="0" indent="0" algn="ctr">
              <a:buNone/>
              <a:defRPr sz="1615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 algn="ctr">
              <a:buNone/>
              <a:defRPr sz="1470"/>
            </a:lvl2pPr>
            <a:lvl3pPr marL="671830" indent="0" algn="ctr">
              <a:buNone/>
              <a:defRPr sz="1325"/>
            </a:lvl3pPr>
            <a:lvl4pPr marL="1007745" indent="0" algn="ctr">
              <a:buNone/>
              <a:defRPr sz="1175"/>
            </a:lvl4pPr>
            <a:lvl5pPr marL="1344295" indent="0" algn="ctr">
              <a:buNone/>
              <a:defRPr sz="1175"/>
            </a:lvl5pPr>
            <a:lvl6pPr marL="1680210" indent="0" algn="ctr">
              <a:buNone/>
              <a:defRPr sz="1175"/>
            </a:lvl6pPr>
            <a:lvl7pPr marL="2016125" indent="0" algn="ctr">
              <a:buNone/>
              <a:defRPr sz="1175"/>
            </a:lvl7pPr>
            <a:lvl8pPr marL="2352040" indent="0" algn="ctr">
              <a:buNone/>
              <a:defRPr sz="1175"/>
            </a:lvl8pPr>
            <a:lvl9pPr marL="2687955" indent="0" algn="ctr">
              <a:buNone/>
              <a:defRPr sz="11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7783" y="4771963"/>
            <a:ext cx="2015966" cy="26835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64957" y="4767098"/>
            <a:ext cx="561618" cy="26835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5" name="Picture 5" descr="G:\Fujian Communications Technology college\科研项目\科技服务团队\校名和图标\新校徽透明.png">
            <a:extLst>
              <a:ext uri="{FF2B5EF4-FFF2-40B4-BE49-F238E27FC236}">
                <a16:creationId xmlns:a16="http://schemas.microsoft.com/office/drawing/2014/main" id="{3F239E3D-118B-B357-CF11-328AE14D24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499" y="71884"/>
            <a:ext cx="755914" cy="75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图片包含 文本&#10;&#10;描述已自动生成">
            <a:extLst>
              <a:ext uri="{FF2B5EF4-FFF2-40B4-BE49-F238E27FC236}">
                <a16:creationId xmlns:a16="http://schemas.microsoft.com/office/drawing/2014/main" id="{FC3E15BB-416F-DC74-8DC8-2B1B088306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81" y="143892"/>
            <a:ext cx="1200949" cy="53426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93CAEC3-ABF3-4D34-2961-0F7309AD1A6F}"/>
              </a:ext>
            </a:extLst>
          </p:cNvPr>
          <p:cNvSpPr txBox="1"/>
          <p:nvPr userDrawn="1"/>
        </p:nvSpPr>
        <p:spPr>
          <a:xfrm>
            <a:off x="-82767" y="175830"/>
            <a:ext cx="6650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43" y="3152492"/>
            <a:ext cx="7616778" cy="596496"/>
          </a:xfrm>
        </p:spPr>
        <p:txBody>
          <a:bodyPr anchor="b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0663" y="513190"/>
            <a:ext cx="7218538" cy="2362241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754679"/>
            <a:ext cx="7616793" cy="501585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7"/>
            <a:ext cx="7616793" cy="2518867"/>
          </a:xfrm>
        </p:spPr>
        <p:txBody>
          <a:bodyPr anchor="ctr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090349"/>
            <a:ext cx="7616793" cy="1165916"/>
          </a:xfrm>
        </p:spPr>
        <p:txBody>
          <a:bodyPr anchor="ctr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815" y="448028"/>
            <a:ext cx="6836554" cy="2199646"/>
          </a:xfrm>
        </p:spPr>
        <p:txBody>
          <a:bodyPr anchor="ctr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64495" y="2653206"/>
            <a:ext cx="6432028" cy="437142"/>
          </a:xfrm>
        </p:spPr>
        <p:txBody>
          <a:bodyPr anchor="t">
            <a:normAutofit/>
          </a:bodyPr>
          <a:lstStyle>
            <a:lvl1pPr marL="0" indent="0">
              <a:buNone/>
              <a:defRPr sz="1030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213803"/>
            <a:ext cx="7616793" cy="104440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989" y="554277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588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58705" y="2200142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588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1571861"/>
            <a:ext cx="7616793" cy="1846083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426601"/>
            <a:ext cx="7616793" cy="838321"/>
          </a:xfrm>
        </p:spPr>
        <p:txBody>
          <a:bodyPr anchor="t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7616793" cy="11796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2424404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71529" y="2163230"/>
            <a:ext cx="2424404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2043" y="1739704"/>
            <a:ext cx="2418925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63928" y="2163230"/>
            <a:ext cx="2427619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3" y="1739704"/>
            <a:ext cx="2428778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59543" y="2163230"/>
            <a:ext cx="2428778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71529" y="448889"/>
            <a:ext cx="7616793" cy="117880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71529" y="3090348"/>
            <a:ext cx="242251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71529" y="1739704"/>
            <a:ext cx="2422517" cy="112007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71529" y="3513874"/>
            <a:ext cx="2422517" cy="742390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64965" y="3090348"/>
            <a:ext cx="2426500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63928" y="1739704"/>
            <a:ext cx="2427620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63928" y="3513873"/>
            <a:ext cx="2427620" cy="742391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4" y="3090348"/>
            <a:ext cx="242565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9543" y="1739704"/>
            <a:ext cx="2428778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9452" y="3513872"/>
            <a:ext cx="2428870" cy="742392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29" y="1739704"/>
            <a:ext cx="7616793" cy="251656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1892" y="448029"/>
            <a:ext cx="1876429" cy="380823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30" y="448029"/>
            <a:ext cx="5628364" cy="380823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8" y="1739704"/>
            <a:ext cx="7616333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608956"/>
            <a:ext cx="7607459" cy="2011435"/>
          </a:xfrm>
        </p:spPr>
        <p:txBody>
          <a:bodyPr anchor="b">
            <a:normAutofit/>
          </a:bodyPr>
          <a:lstStyle>
            <a:lvl1pPr>
              <a:defRPr sz="29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2688062"/>
            <a:ext cx="7607459" cy="1005551"/>
          </a:xfrm>
        </p:spPr>
        <p:txBody>
          <a:bodyPr>
            <a:normAutofit/>
          </a:bodyPr>
          <a:lstStyle>
            <a:lvl1pPr marL="0" indent="0" algn="ctr">
              <a:buNone/>
              <a:defRPr sz="1470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183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3pPr>
            <a:lvl4pPr marL="100774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4pPr>
            <a:lvl5pPr marL="134429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6pPr>
            <a:lvl7pPr marL="201612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7pPr>
            <a:lvl8pPr marL="235204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8pPr>
            <a:lvl9pPr marL="268795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9" y="1739704"/>
            <a:ext cx="375239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535924" y="1739704"/>
            <a:ext cx="375193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432" y="1742589"/>
            <a:ext cx="3581496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71529" y="2242353"/>
            <a:ext cx="375239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705" y="1742589"/>
            <a:ext cx="3587617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535924" y="2242353"/>
            <a:ext cx="375193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2892321" cy="1486997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31847" y="448028"/>
            <a:ext cx="4556474" cy="380823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1935024"/>
            <a:ext cx="2892321" cy="2321240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4361584" cy="1486998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56457" y="448029"/>
            <a:ext cx="2392349" cy="3808236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44" y="1935025"/>
            <a:ext cx="4361569" cy="2321239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959852" cy="504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7616793" cy="2516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3072" y="4323936"/>
            <a:ext cx="201596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1529" y="4323936"/>
            <a:ext cx="4903877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5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6703" y="4323936"/>
            <a:ext cx="56161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F4780E2-6D85-64F7-EB0C-2066C972ABEB}"/>
              </a:ext>
            </a:extLst>
          </p:cNvPr>
          <p:cNvSpPr txBox="1"/>
          <p:nvPr userDrawn="1"/>
        </p:nvSpPr>
        <p:spPr>
          <a:xfrm>
            <a:off x="-128587" y="4688669"/>
            <a:ext cx="5919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5" descr="G:\Fujian Communications Technology college\科研项目\科技服务团队\校名和图标\新校徽透明.png">
            <a:extLst>
              <a:ext uri="{FF2B5EF4-FFF2-40B4-BE49-F238E27FC236}">
                <a16:creationId xmlns:a16="http://schemas.microsoft.com/office/drawing/2014/main" id="{560A3010-C487-A934-4484-5D69905E649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225" y="4297835"/>
            <a:ext cx="739196" cy="74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图片包含 文本&#10;&#10;描述已自动生成">
            <a:extLst>
              <a:ext uri="{FF2B5EF4-FFF2-40B4-BE49-F238E27FC236}">
                <a16:creationId xmlns:a16="http://schemas.microsoft.com/office/drawing/2014/main" id="{53485079-32F8-A795-9ECC-7A2BDCA26764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496" y="4614769"/>
            <a:ext cx="956830" cy="4256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71830" rtl="0" eaLnBrk="1" latinLnBrk="0" hangingPunct="1">
        <a:lnSpc>
          <a:spcPct val="90000"/>
        </a:lnSpc>
        <a:spcBef>
          <a:spcPct val="0"/>
        </a:spcBef>
        <a:buNone/>
        <a:defRPr sz="2645" kern="1200" cap="none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68275" indent="-168275" algn="l" defTabSz="671830" rtl="0" eaLnBrk="1" latinLnBrk="0" hangingPunct="1">
        <a:lnSpc>
          <a:spcPct val="120000"/>
        </a:lnSpc>
        <a:spcBef>
          <a:spcPts val="735"/>
        </a:spcBef>
        <a:buClr>
          <a:schemeClr val="tx1"/>
        </a:buClr>
        <a:buFont typeface="Arial" panose="020B0604020202020204" pitchFamily="34" charset="0"/>
        <a:buChar char="•"/>
        <a:defRPr sz="147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0419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325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4010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175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7602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1193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4785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18376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1968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85623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1pPr>
      <a:lvl2pPr marL="33591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2pPr>
      <a:lvl3pPr marL="67183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3pPr>
      <a:lvl4pPr marL="100774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4pPr>
      <a:lvl5pPr marL="134429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6pPr>
      <a:lvl7pPr marL="201612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7pPr>
      <a:lvl8pPr marL="235204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8pPr>
      <a:lvl9pPr marL="268795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Pattern_matching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1851633" y="1634757"/>
            <a:ext cx="5256584" cy="806714"/>
          </a:xfrm>
          <a:prstGeom prst="rect">
            <a:avLst/>
          </a:prstGeom>
        </p:spPr>
        <p:txBody>
          <a:bodyPr wrap="square" lIns="67391" tIns="33696" rIns="67391" bIns="33696">
            <a:spAutoFit/>
          </a:bodyPr>
          <a:lstStyle/>
          <a:p>
            <a:pPr>
              <a:defRPr/>
            </a:pPr>
            <a:r>
              <a:rPr 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项目</a:t>
            </a: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七 </a:t>
            </a:r>
            <a:r>
              <a:rPr lang="en-US" alt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Shell</a:t>
            </a: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编程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4.80315E-6 L 0 -0.07212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00"/>
                            </p:stCondLst>
                            <p:childTnLst>
                              <p:par>
                                <p:cTn id="24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557" y="1564692"/>
            <a:ext cx="6452770" cy="266429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111773" y="78404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通配符的具体含义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5720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zh-CN" b="1" dirty="0"/>
              <a:t>二、</a:t>
            </a:r>
            <a:r>
              <a:rPr lang="en-US" altLang="zh-CN" b="1" dirty="0"/>
              <a:t>Shell</a:t>
            </a:r>
            <a:r>
              <a:rPr lang="zh-CN" altLang="zh-CN" b="1" dirty="0"/>
              <a:t>命令</a:t>
            </a:r>
            <a:endParaRPr lang="en-US" altLang="zh-CN" b="1" dirty="0"/>
          </a:p>
          <a:p>
            <a:pPr marL="0" indent="0" hangingPunct="0">
              <a:buNone/>
            </a:pPr>
            <a:r>
              <a:rPr lang="en-US" altLang="zh-CN" b="1" dirty="0"/>
              <a:t>1.</a:t>
            </a:r>
            <a:r>
              <a:rPr lang="zh-CN" altLang="zh-CN" b="1" dirty="0"/>
              <a:t>命令格式</a:t>
            </a:r>
          </a:p>
          <a:p>
            <a:pPr marL="0" indent="0">
              <a:buNone/>
            </a:pPr>
            <a:r>
              <a:rPr lang="zh-CN" altLang="zh-CN" dirty="0"/>
              <a:t>用户登录系统后，在字符界面下可以看到一个</a:t>
            </a:r>
            <a:r>
              <a:rPr lang="en-US" altLang="zh-CN" dirty="0"/>
              <a:t>Shell</a:t>
            </a:r>
            <a:r>
              <a:rPr lang="zh-CN" altLang="zh-CN" dirty="0"/>
              <a:t>的提示符，用户可以在提示符后面输入命令和参数。例如</a:t>
            </a:r>
          </a:p>
          <a:p>
            <a:pPr marL="0" indent="0">
              <a:buNone/>
            </a:pPr>
            <a:r>
              <a:rPr lang="en-US" altLang="zh-CN" dirty="0"/>
              <a:t>$date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$date -u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在命令行中必须先输入一个命令名，后面的内容则为分隔符隔开的选项或参数。</a:t>
            </a:r>
          </a:p>
          <a:p>
            <a:pPr marL="0" indent="0">
              <a:buNone/>
            </a:pPr>
            <a:r>
              <a:rPr lang="zh-CN" altLang="zh-CN" dirty="0"/>
              <a:t>命令名</a:t>
            </a:r>
            <a:r>
              <a:rPr lang="en-US" altLang="zh-CN" dirty="0"/>
              <a:t> [</a:t>
            </a:r>
            <a:r>
              <a:rPr lang="zh-CN" altLang="zh-CN" dirty="0"/>
              <a:t>选项</a:t>
            </a:r>
            <a:r>
              <a:rPr lang="en-US" altLang="zh-CN" dirty="0"/>
              <a:t>…] [</a:t>
            </a:r>
            <a:r>
              <a:rPr lang="zh-CN" altLang="zh-CN" dirty="0"/>
              <a:t>参数</a:t>
            </a:r>
            <a:r>
              <a:rPr lang="en-US" altLang="zh-CN" dirty="0"/>
              <a:t>…]</a:t>
            </a:r>
            <a:endParaRPr lang="zh-CN" altLang="zh-CN" dirty="0"/>
          </a:p>
          <a:p>
            <a:pPr marL="0" indent="0" hangingPunct="0">
              <a:buNone/>
            </a:pPr>
            <a:r>
              <a:rPr lang="en-US" altLang="zh-CN" b="1" dirty="0"/>
              <a:t>2.</a:t>
            </a:r>
            <a:r>
              <a:rPr lang="zh-CN" altLang="zh-CN" b="1" dirty="0"/>
              <a:t>提示符和分隔符</a:t>
            </a:r>
          </a:p>
          <a:p>
            <a:pPr marL="0" indent="0">
              <a:buNone/>
            </a:pPr>
            <a:r>
              <a:rPr lang="zh-CN" altLang="zh-CN" dirty="0"/>
              <a:t>在统信</a:t>
            </a:r>
            <a:r>
              <a:rPr lang="en-US" altLang="zh-CN" dirty="0"/>
              <a:t>UOS</a:t>
            </a:r>
            <a:r>
              <a:rPr lang="zh-CN" altLang="zh-CN" dirty="0"/>
              <a:t>系统中，默认情况下，</a:t>
            </a:r>
            <a:r>
              <a:rPr lang="en-US" altLang="zh-CN" dirty="0"/>
              <a:t>root</a:t>
            </a:r>
            <a:r>
              <a:rPr lang="zh-CN" altLang="zh-CN" dirty="0"/>
              <a:t>用户的提示符是</a:t>
            </a:r>
            <a:r>
              <a:rPr lang="en-US" altLang="zh-CN" dirty="0"/>
              <a:t>“#”</a:t>
            </a:r>
            <a:r>
              <a:rPr lang="zh-CN" altLang="zh-CN" dirty="0"/>
              <a:t>，普通用户的提示符为</a:t>
            </a:r>
            <a:r>
              <a:rPr lang="en-US" altLang="zh-CN" dirty="0"/>
              <a:t>“$”</a:t>
            </a:r>
            <a:r>
              <a:rPr lang="zh-CN" altLang="zh-CN" dirty="0"/>
              <a:t>；分隔符为白空格。</a:t>
            </a:r>
          </a:p>
          <a:p>
            <a:endParaRPr lang="zh-CN" altLang="zh-CN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77500" lnSpcReduction="20000"/>
          </a:bodyPr>
          <a:lstStyle/>
          <a:p>
            <a:pPr marL="0" indent="0" hangingPunct="0">
              <a:buNone/>
            </a:pPr>
            <a:r>
              <a:rPr lang="en-US" altLang="zh-CN" b="1" dirty="0"/>
              <a:t>3.</a:t>
            </a:r>
            <a:r>
              <a:rPr lang="zh-CN" altLang="zh-CN" b="1" dirty="0"/>
              <a:t>选项和参数</a:t>
            </a:r>
          </a:p>
          <a:p>
            <a:pPr marL="0" indent="0">
              <a:buNone/>
            </a:pPr>
            <a:r>
              <a:rPr lang="zh-CN" altLang="zh-CN" sz="1800" dirty="0"/>
              <a:t>参数是命令操作的对象，而选项用于影响对对象的操作行为，一般选项是由</a:t>
            </a:r>
            <a:r>
              <a:rPr lang="en-US" altLang="zh-CN" sz="1800" dirty="0"/>
              <a:t>“-”</a:t>
            </a:r>
            <a:r>
              <a:rPr lang="zh-CN" altLang="zh-CN" sz="1800" dirty="0"/>
              <a:t>字符引导的字符或字符串。在统信</a:t>
            </a:r>
            <a:r>
              <a:rPr lang="en-US" altLang="zh-CN" sz="1800" dirty="0"/>
              <a:t>UOS</a:t>
            </a:r>
            <a:r>
              <a:rPr lang="zh-CN" altLang="zh-CN" sz="1800" dirty="0"/>
              <a:t>中，选项有两种风格：一是传统的</a:t>
            </a:r>
            <a:r>
              <a:rPr lang="en-US" altLang="zh-CN" sz="1800" dirty="0"/>
              <a:t>Unix</a:t>
            </a:r>
            <a:r>
              <a:rPr lang="zh-CN" altLang="zh-CN" sz="1800" dirty="0"/>
              <a:t>风格，以</a:t>
            </a:r>
            <a:r>
              <a:rPr lang="en-US" altLang="zh-CN" sz="1800" dirty="0"/>
              <a:t>“-”</a:t>
            </a:r>
            <a:r>
              <a:rPr lang="zh-CN" altLang="zh-CN" sz="1800" dirty="0"/>
              <a:t>开始，后面跟着一个字符；另一种是</a:t>
            </a:r>
            <a:r>
              <a:rPr lang="en-US" altLang="zh-CN" sz="1800" dirty="0"/>
              <a:t>GNU</a:t>
            </a:r>
            <a:r>
              <a:rPr lang="zh-CN" altLang="zh-CN" sz="1800" dirty="0"/>
              <a:t>风格的选项，以</a:t>
            </a:r>
            <a:r>
              <a:rPr lang="en-US" altLang="zh-CN" sz="1800" dirty="0"/>
              <a:t>“--”</a:t>
            </a:r>
            <a:r>
              <a:rPr lang="zh-CN" altLang="zh-CN" sz="1800" dirty="0"/>
              <a:t>开始，后面跟着关键字或</a:t>
            </a:r>
            <a:r>
              <a:rPr lang="en-US" altLang="zh-CN" sz="1800" dirty="0"/>
              <a:t>“-”</a:t>
            </a:r>
            <a:r>
              <a:rPr lang="zh-CN" altLang="zh-CN" sz="1800" dirty="0"/>
              <a:t>跟着完整的英文单词。考虑常用习惯原因，本书介绍和使用传统的</a:t>
            </a:r>
            <a:r>
              <a:rPr lang="en-US" altLang="zh-CN" sz="1800" dirty="0"/>
              <a:t>UNIX</a:t>
            </a:r>
            <a:r>
              <a:rPr lang="zh-CN" altLang="zh-CN" sz="1800" dirty="0"/>
              <a:t>风格的选项，两种风格的选项使用如下：</a:t>
            </a:r>
          </a:p>
          <a:p>
            <a:pPr marL="0" indent="0">
              <a:buNone/>
            </a:pPr>
            <a:r>
              <a:rPr lang="en-US" altLang="zh-CN" dirty="0"/>
              <a:t>	$date				#</a:t>
            </a:r>
            <a:r>
              <a:rPr lang="zh-CN" altLang="zh-CN" dirty="0"/>
              <a:t>默认方式输出时间</a:t>
            </a:r>
          </a:p>
          <a:p>
            <a:pPr marL="0" indent="0">
              <a:buNone/>
            </a:pPr>
            <a:r>
              <a:rPr lang="en-US" altLang="zh-CN" dirty="0"/>
              <a:t>	$date -u				#</a:t>
            </a:r>
            <a:r>
              <a:rPr lang="zh-CN" altLang="zh-CN" dirty="0"/>
              <a:t>传统的</a:t>
            </a:r>
            <a:r>
              <a:rPr lang="en-US" altLang="zh-CN" dirty="0"/>
              <a:t>UNIX</a:t>
            </a:r>
            <a:r>
              <a:rPr lang="zh-CN" altLang="zh-CN" dirty="0"/>
              <a:t>风格</a:t>
            </a:r>
          </a:p>
          <a:p>
            <a:pPr marL="0" indent="0">
              <a:buNone/>
            </a:pPr>
            <a:r>
              <a:rPr lang="en-US" altLang="zh-CN" dirty="0"/>
              <a:t>	$date --</a:t>
            </a:r>
            <a:r>
              <a:rPr lang="en-US" altLang="zh-CN" dirty="0" err="1"/>
              <a:t>uct</a:t>
            </a:r>
            <a:r>
              <a:rPr lang="en-US" altLang="zh-CN" dirty="0"/>
              <a:t>				#GNU</a:t>
            </a:r>
            <a:r>
              <a:rPr lang="zh-CN" altLang="zh-CN" dirty="0"/>
              <a:t>的风格选项</a:t>
            </a:r>
          </a:p>
          <a:p>
            <a:pPr marL="0" indent="0">
              <a:buNone/>
            </a:pPr>
            <a:r>
              <a:rPr lang="en-US" altLang="zh-CN" dirty="0"/>
              <a:t>	$date -universal			#</a:t>
            </a:r>
            <a:r>
              <a:rPr lang="zh-CN" altLang="zh-CN" dirty="0"/>
              <a:t>同上</a:t>
            </a:r>
          </a:p>
          <a:p>
            <a:pPr marL="0" indent="0">
              <a:buNone/>
            </a:pPr>
            <a:r>
              <a:rPr lang="en-US" altLang="zh-CN" dirty="0"/>
              <a:t>	##</a:t>
            </a:r>
            <a:r>
              <a:rPr lang="zh-CN" altLang="zh-CN" dirty="0"/>
              <a:t>显示文件</a:t>
            </a:r>
            <a:r>
              <a:rPr lang="en-US" altLang="zh-CN" dirty="0"/>
              <a:t>/dev</a:t>
            </a:r>
            <a:r>
              <a:rPr lang="zh-CN" altLang="zh-CN" dirty="0"/>
              <a:t>信息</a:t>
            </a:r>
          </a:p>
          <a:p>
            <a:pPr marL="0" indent="0">
              <a:buNone/>
            </a:pPr>
            <a:r>
              <a:rPr lang="en-US" altLang="zh-CN" dirty="0"/>
              <a:t>	$ls -l /dev				#</a:t>
            </a:r>
            <a:r>
              <a:rPr lang="zh-CN" altLang="zh-CN" dirty="0"/>
              <a:t>默认模式或者传统</a:t>
            </a:r>
            <a:r>
              <a:rPr lang="en-US" altLang="zh-CN" dirty="0"/>
              <a:t>UNIX</a:t>
            </a:r>
            <a:r>
              <a:rPr lang="zh-CN" altLang="zh-CN" dirty="0"/>
              <a:t>风格</a:t>
            </a:r>
          </a:p>
          <a:p>
            <a:pPr marL="0" indent="0">
              <a:buNone/>
            </a:pPr>
            <a:r>
              <a:rPr lang="en-US" altLang="zh-CN" dirty="0"/>
              <a:t>	$ls -n /dev				#</a:t>
            </a:r>
            <a:r>
              <a:rPr lang="zh-CN" altLang="zh-CN" dirty="0"/>
              <a:t>使用传统</a:t>
            </a:r>
            <a:r>
              <a:rPr lang="en-US" altLang="zh-CN" dirty="0"/>
              <a:t>UNIX</a:t>
            </a:r>
            <a:r>
              <a:rPr lang="zh-CN" altLang="zh-CN" dirty="0"/>
              <a:t>模式选择</a:t>
            </a:r>
          </a:p>
          <a:p>
            <a:pPr marL="0" indent="0">
              <a:buNone/>
            </a:pPr>
            <a:r>
              <a:rPr lang="en-US" altLang="zh-CN" dirty="0"/>
              <a:t>	$ls -l –numeric –</a:t>
            </a:r>
            <a:r>
              <a:rPr lang="en-US" altLang="zh-CN" dirty="0" err="1"/>
              <a:t>uid</a:t>
            </a:r>
            <a:r>
              <a:rPr lang="en-US" altLang="zh-CN" dirty="0"/>
              <a:t> -</a:t>
            </a:r>
            <a:r>
              <a:rPr lang="en-US" altLang="zh-CN" dirty="0" err="1"/>
              <a:t>gid</a:t>
            </a:r>
            <a:r>
              <a:rPr lang="en-US" altLang="zh-CN" dirty="0"/>
              <a:t> /dev		#</a:t>
            </a:r>
            <a:r>
              <a:rPr lang="zh-CN" altLang="zh-CN" dirty="0"/>
              <a:t>传统和</a:t>
            </a:r>
            <a:r>
              <a:rPr lang="en-US" altLang="zh-CN" dirty="0"/>
              <a:t>UNIX</a:t>
            </a:r>
            <a:r>
              <a:rPr lang="zh-CN" altLang="zh-CN" dirty="0"/>
              <a:t>和</a:t>
            </a:r>
            <a:r>
              <a:rPr lang="en-US" altLang="zh-CN" dirty="0"/>
              <a:t>GUN</a:t>
            </a:r>
            <a:r>
              <a:rPr lang="zh-CN" altLang="zh-CN" dirty="0"/>
              <a:t>风格混合使用</a:t>
            </a:r>
          </a:p>
          <a:p>
            <a:pPr marL="0" indent="0">
              <a:buNone/>
            </a:pPr>
            <a:r>
              <a:rPr lang="en-US" altLang="zh-CN" dirty="0"/>
              <a:t>	$ls -ln –time-style=</a:t>
            </a:r>
            <a:r>
              <a:rPr lang="en-US" altLang="zh-CN" dirty="0" err="1"/>
              <a:t>ios</a:t>
            </a:r>
            <a:r>
              <a:rPr lang="en-US" altLang="zh-CN" dirty="0"/>
              <a:t> /dev		#</a:t>
            </a:r>
            <a:r>
              <a:rPr lang="zh-CN" altLang="zh-CN" dirty="0"/>
              <a:t>同上</a:t>
            </a:r>
          </a:p>
          <a:p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90469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888432"/>
          </a:xfrm>
        </p:spPr>
        <p:txBody>
          <a:bodyPr>
            <a:normAutofit fontScale="85000" lnSpcReduction="20000"/>
          </a:bodyPr>
          <a:lstStyle/>
          <a:p>
            <a:pPr marL="0" indent="0" hangingPunct="0">
              <a:buNone/>
            </a:pPr>
            <a:r>
              <a:rPr lang="en-US" altLang="zh-CN" b="1" dirty="0"/>
              <a:t>4.</a:t>
            </a:r>
            <a:r>
              <a:rPr lang="zh-CN" altLang="zh-CN" b="1" dirty="0"/>
              <a:t>命令行编辑特性</a:t>
            </a:r>
          </a:p>
          <a:p>
            <a:pPr marL="0" indent="0">
              <a:buNone/>
            </a:pPr>
            <a:r>
              <a:rPr lang="en-US" altLang="zh-CN" b="1" dirty="0"/>
              <a:t>1</a:t>
            </a:r>
            <a:r>
              <a:rPr lang="zh-CN" altLang="zh-CN" b="1" dirty="0"/>
              <a:t>）命令和文件名扩展</a:t>
            </a:r>
          </a:p>
          <a:p>
            <a:pPr marL="0" indent="0">
              <a:buNone/>
            </a:pPr>
            <a:r>
              <a:rPr lang="en-US" altLang="zh-CN" dirty="0"/>
              <a:t>bash</a:t>
            </a:r>
            <a:r>
              <a:rPr lang="zh-CN" altLang="zh-CN" dirty="0"/>
              <a:t>命令行具有命令和文件名扩展特性。当用户输入一个没有完成的命令或文件名时，只需按</a:t>
            </a:r>
            <a:r>
              <a:rPr lang="en-US" altLang="zh-CN" dirty="0"/>
              <a:t>Tab</a:t>
            </a:r>
            <a:r>
              <a:rPr lang="zh-CN" altLang="zh-CN" dirty="0"/>
              <a:t>键就能使用命令和文件名拓展特性，系统自动完成该命令的剩余输入。如果有多个命令或文件的前缀相同，</a:t>
            </a:r>
            <a:r>
              <a:rPr lang="en-US" altLang="zh-CN" dirty="0"/>
              <a:t>bash</a:t>
            </a:r>
            <a:r>
              <a:rPr lang="zh-CN" altLang="zh-CN" dirty="0"/>
              <a:t>将会显示前缀相同的文件，提供用户去查看，以方便用户输入，用户按回车键后，系统将执行这条命令。</a:t>
            </a:r>
          </a:p>
          <a:p>
            <a:pPr marL="0" indent="0">
              <a:buNone/>
            </a:pPr>
            <a:r>
              <a:rPr lang="zh-CN" altLang="zh-CN" dirty="0"/>
              <a:t>当备选文件名不唯一时，按下</a:t>
            </a:r>
            <a:r>
              <a:rPr lang="en-US" altLang="zh-CN" dirty="0"/>
              <a:t>Tab</a:t>
            </a:r>
            <a:r>
              <a:rPr lang="zh-CN" altLang="zh-CN" dirty="0"/>
              <a:t>键后，</a:t>
            </a:r>
            <a:r>
              <a:rPr lang="en-US" altLang="zh-CN" dirty="0"/>
              <a:t>bash</a:t>
            </a:r>
            <a:r>
              <a:rPr lang="zh-CN" altLang="zh-CN" dirty="0"/>
              <a:t>在补齐最大可能长度后响铃，若此时用户两次按下</a:t>
            </a:r>
            <a:r>
              <a:rPr lang="en-US" altLang="zh-CN" dirty="0"/>
              <a:t>Esc</a:t>
            </a:r>
            <a:r>
              <a:rPr lang="zh-CN" altLang="zh-CN" dirty="0"/>
              <a:t>键，</a:t>
            </a:r>
            <a:r>
              <a:rPr lang="en-US" altLang="zh-CN" dirty="0"/>
              <a:t>bash</a:t>
            </a:r>
            <a:r>
              <a:rPr lang="zh-CN" altLang="zh-CN" dirty="0"/>
              <a:t>将列出所有与输入的字符串匹配的文件名供用户选择，然后用户在输入少量可以区分文件名的字符后，再按</a:t>
            </a:r>
            <a:r>
              <a:rPr lang="en-US" altLang="zh-CN" dirty="0"/>
              <a:t>Tab</a:t>
            </a:r>
            <a:r>
              <a:rPr lang="zh-CN" altLang="zh-CN" dirty="0"/>
              <a:t>键补全命令行。</a:t>
            </a:r>
          </a:p>
          <a:p>
            <a:pPr marL="0" indent="0">
              <a:buNone/>
            </a:pPr>
            <a:r>
              <a:rPr lang="en-US" altLang="zh-CN" b="1" dirty="0"/>
              <a:t>2</a:t>
            </a:r>
            <a:r>
              <a:rPr lang="zh-CN" altLang="zh-CN" b="1" dirty="0"/>
              <a:t>）命令行编辑</a:t>
            </a:r>
          </a:p>
          <a:p>
            <a:pPr marL="0" indent="0">
              <a:buNone/>
            </a:pPr>
            <a:r>
              <a:rPr lang="en-US" altLang="zh-CN" dirty="0"/>
              <a:t>bash</a:t>
            </a:r>
            <a:r>
              <a:rPr lang="zh-CN" altLang="zh-CN" dirty="0"/>
              <a:t>允许用户对正在输入的命令行进行编辑。编辑时除了可使用</a:t>
            </a:r>
            <a:r>
              <a:rPr lang="en-US" altLang="zh-CN" dirty="0"/>
              <a:t>→</a:t>
            </a:r>
            <a:r>
              <a:rPr lang="zh-CN" altLang="zh-CN" dirty="0"/>
              <a:t>、</a:t>
            </a:r>
            <a:r>
              <a:rPr lang="en-US" altLang="zh-CN" dirty="0"/>
              <a:t>←</a:t>
            </a:r>
            <a:r>
              <a:rPr lang="zh-CN" altLang="zh-CN" dirty="0"/>
              <a:t>、</a:t>
            </a:r>
            <a:r>
              <a:rPr lang="en-US" altLang="zh-CN" dirty="0"/>
              <a:t>↑</a:t>
            </a:r>
            <a:r>
              <a:rPr lang="zh-CN" altLang="zh-CN" dirty="0"/>
              <a:t>、</a:t>
            </a:r>
            <a:r>
              <a:rPr lang="en-US" altLang="zh-CN" dirty="0"/>
              <a:t>↓</a:t>
            </a:r>
            <a:r>
              <a:rPr lang="zh-CN" altLang="en-US" dirty="0"/>
              <a:t>、</a:t>
            </a:r>
            <a:r>
              <a:rPr lang="en-US" altLang="zh-CN" dirty="0"/>
              <a:t>Home</a:t>
            </a:r>
            <a:r>
              <a:rPr lang="zh-CN" altLang="zh-CN" dirty="0"/>
              <a:t>、</a:t>
            </a:r>
            <a:r>
              <a:rPr lang="en-US" altLang="zh-CN" dirty="0"/>
              <a:t>End</a:t>
            </a:r>
            <a:r>
              <a:rPr lang="zh-CN" altLang="zh-CN" dirty="0"/>
              <a:t>、</a:t>
            </a:r>
            <a:r>
              <a:rPr lang="en-US" altLang="zh-CN" dirty="0"/>
              <a:t>Page UP</a:t>
            </a:r>
            <a:r>
              <a:rPr lang="zh-CN" altLang="zh-CN" dirty="0"/>
              <a:t>、</a:t>
            </a:r>
            <a:r>
              <a:rPr lang="en-US" altLang="zh-CN" dirty="0"/>
              <a:t>Page Down</a:t>
            </a:r>
            <a:r>
              <a:rPr lang="zh-CN" altLang="zh-CN" dirty="0"/>
              <a:t>、</a:t>
            </a:r>
            <a:r>
              <a:rPr lang="en-US" altLang="zh-CN" dirty="0"/>
              <a:t>Delete </a:t>
            </a:r>
            <a:r>
              <a:rPr lang="zh-CN" altLang="zh-CN" dirty="0"/>
              <a:t>和</a:t>
            </a:r>
            <a:r>
              <a:rPr lang="en-US" altLang="zh-CN" dirty="0"/>
              <a:t>Backspace</a:t>
            </a:r>
            <a:r>
              <a:rPr lang="zh-CN" altLang="zh-CN" dirty="0"/>
              <a:t>键进行修改，还可使用命令行编辑快捷键。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b="1" dirty="0"/>
              <a:t>3</a:t>
            </a:r>
            <a:r>
              <a:rPr lang="zh-CN" altLang="zh-CN" b="1" dirty="0"/>
              <a:t>）历史记录</a:t>
            </a:r>
          </a:p>
          <a:p>
            <a:pPr marL="0" indent="0">
              <a:buNone/>
            </a:pPr>
            <a:r>
              <a:rPr lang="zh-CN" altLang="zh-CN" dirty="0"/>
              <a:t>在</a:t>
            </a:r>
            <a:r>
              <a:rPr lang="en-US" altLang="zh-CN" dirty="0"/>
              <a:t>bash</a:t>
            </a:r>
            <a:r>
              <a:rPr lang="zh-CN" altLang="zh-CN" dirty="0"/>
              <a:t>中，用户按</a:t>
            </a:r>
            <a:r>
              <a:rPr lang="en-US" altLang="zh-CN" dirty="0"/>
              <a:t>Enter</a:t>
            </a:r>
            <a:r>
              <a:rPr lang="zh-CN" altLang="zh-CN" dirty="0"/>
              <a:t>键后命令行被保留在历史记录文件中，按</a:t>
            </a:r>
            <a:r>
              <a:rPr lang="en-US" altLang="zh-CN" dirty="0"/>
              <a:t>↑</a:t>
            </a:r>
            <a:r>
              <a:rPr lang="zh-CN" altLang="zh-CN" dirty="0"/>
              <a:t>或</a:t>
            </a:r>
            <a:r>
              <a:rPr lang="en-US" altLang="zh-CN" dirty="0"/>
              <a:t>↓</a:t>
            </a:r>
            <a:r>
              <a:rPr lang="zh-CN" altLang="zh-CN" dirty="0"/>
              <a:t>键在历史记录中查找，对出现的</a:t>
            </a:r>
            <a:r>
              <a:rPr lang="en-US" altLang="zh-CN" dirty="0"/>
              <a:t>“</a:t>
            </a:r>
            <a:r>
              <a:rPr lang="zh-CN" altLang="zh-CN" dirty="0"/>
              <a:t>当前记录</a:t>
            </a:r>
            <a:r>
              <a:rPr lang="en-US" altLang="zh-CN" dirty="0"/>
              <a:t>”</a:t>
            </a:r>
            <a:r>
              <a:rPr lang="zh-CN" altLang="zh-CN" dirty="0"/>
              <a:t>可以进行编辑和使用。利用这一功能可以执行以前执行过的命令，不需要重新输入该命令。</a:t>
            </a:r>
          </a:p>
          <a:p>
            <a:pPr marL="0" indent="0">
              <a:buNone/>
            </a:pPr>
            <a:r>
              <a:rPr lang="zh-CN" altLang="zh-CN" dirty="0"/>
              <a:t>在</a:t>
            </a:r>
            <a:r>
              <a:rPr lang="en-US" altLang="zh-CN" dirty="0"/>
              <a:t>Linux</a:t>
            </a:r>
            <a:r>
              <a:rPr lang="zh-CN" altLang="zh-CN" dirty="0"/>
              <a:t>系统中每条执行过的命令都保存在</a:t>
            </a:r>
            <a:r>
              <a:rPr lang="en-US" altLang="zh-CN" dirty="0"/>
              <a:t>~/.</a:t>
            </a:r>
            <a:r>
              <a:rPr lang="en-US" altLang="zh-CN" dirty="0" err="1"/>
              <a:t>bash_history</a:t>
            </a:r>
            <a:r>
              <a:rPr lang="zh-CN" altLang="zh-CN" dirty="0"/>
              <a:t>目录下，文件内保存了</a:t>
            </a:r>
            <a:r>
              <a:rPr lang="en-US" altLang="zh-CN" dirty="0"/>
              <a:t>1000</a:t>
            </a:r>
            <a:r>
              <a:rPr lang="zh-CN" altLang="zh-CN" dirty="0"/>
              <a:t>条历史记录，每一条记录都有一个编号，用</a:t>
            </a:r>
            <a:r>
              <a:rPr lang="en-US" altLang="zh-CN" dirty="0"/>
              <a:t>history</a:t>
            </a:r>
            <a:r>
              <a:rPr lang="zh-CN" altLang="zh-CN" dirty="0"/>
              <a:t>命令列出所有历史记录</a:t>
            </a:r>
            <a:r>
              <a:rPr lang="zh-CN" altLang="en-US" dirty="0"/>
              <a:t>。</a:t>
            </a:r>
            <a:endParaRPr lang="zh-CN" altLang="zh-CN" dirty="0"/>
          </a:p>
          <a:p>
            <a:pPr marL="0" indent="0">
              <a:buNone/>
            </a:pP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215686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77500" lnSpcReduction="20000"/>
          </a:bodyPr>
          <a:lstStyle/>
          <a:p>
            <a:pPr marL="0" indent="0" hangingPunct="0">
              <a:buNone/>
            </a:pPr>
            <a:r>
              <a:rPr lang="en-US" altLang="zh-CN" sz="1900" b="1" dirty="0"/>
              <a:t>5.Shell </a:t>
            </a:r>
            <a:r>
              <a:rPr lang="zh-CN" altLang="zh-CN" sz="1900" b="1" dirty="0"/>
              <a:t>命令执行</a:t>
            </a:r>
          </a:p>
          <a:p>
            <a:pPr marL="0" indent="0">
              <a:buNone/>
            </a:pPr>
            <a:r>
              <a:rPr lang="en-US" altLang="zh-CN" sz="1900" b="1" dirty="0"/>
              <a:t>1</a:t>
            </a:r>
            <a:r>
              <a:rPr lang="zh-CN" altLang="zh-CN" sz="1900" b="1" dirty="0"/>
              <a:t>）命令搜索</a:t>
            </a:r>
          </a:p>
          <a:p>
            <a:pPr marL="0" indent="0">
              <a:buNone/>
            </a:pPr>
            <a:r>
              <a:rPr lang="zh-CN" altLang="zh-CN" sz="1900" dirty="0"/>
              <a:t>当用户从键盘输入一个命令时，</a:t>
            </a:r>
            <a:r>
              <a:rPr lang="en-US" altLang="zh-CN" sz="1900" dirty="0"/>
              <a:t>Shell</a:t>
            </a:r>
            <a:r>
              <a:rPr lang="zh-CN" altLang="zh-CN" sz="1900" dirty="0"/>
              <a:t>首先会检查是否带有路径</a:t>
            </a:r>
            <a:r>
              <a:rPr lang="zh-CN" altLang="en-US" sz="1900" dirty="0"/>
              <a:t>（</a:t>
            </a:r>
            <a:r>
              <a:rPr lang="en-US" altLang="zh-CN" sz="1900" dirty="0"/>
              <a:t>PATH</a:t>
            </a:r>
            <a:r>
              <a:rPr lang="zh-CN" altLang="en-US" sz="1900" dirty="0"/>
              <a:t>）</a:t>
            </a:r>
            <a:r>
              <a:rPr lang="zh-CN" altLang="zh-CN" sz="1900" dirty="0"/>
              <a:t>。如果有路径可以直接搜索它，如果找到就执行；否则就报错（提示用户命令找不到命令或命令不存在）。</a:t>
            </a:r>
            <a:endParaRPr lang="en-US" altLang="zh-CN" sz="1900" dirty="0"/>
          </a:p>
          <a:p>
            <a:pPr marL="0" indent="0">
              <a:buNone/>
            </a:pPr>
            <a:r>
              <a:rPr lang="en-US" altLang="zh-CN" sz="1900" b="1" dirty="0"/>
              <a:t>2</a:t>
            </a:r>
            <a:r>
              <a:rPr lang="zh-CN" altLang="zh-CN" sz="1900" b="1" dirty="0"/>
              <a:t>）命令的返回值</a:t>
            </a:r>
          </a:p>
          <a:p>
            <a:pPr marL="0" indent="0">
              <a:buNone/>
            </a:pPr>
            <a:r>
              <a:rPr lang="en-US" altLang="zh-CN" sz="1900" dirty="0"/>
              <a:t>Linux</a:t>
            </a:r>
            <a:r>
              <a:rPr lang="zh-CN" altLang="zh-CN" sz="1900" dirty="0"/>
              <a:t>系统默认约定，</a:t>
            </a:r>
            <a:r>
              <a:rPr lang="en-US" altLang="zh-CN" sz="1900" dirty="0"/>
              <a:t>Shell</a:t>
            </a:r>
            <a:r>
              <a:rPr lang="zh-CN" altLang="zh-CN" sz="1900" dirty="0"/>
              <a:t>命令在结束时向调用者返回一个返回值，来表示是否成功，成功为</a:t>
            </a:r>
            <a:r>
              <a:rPr lang="en-US" altLang="zh-CN" sz="1900" dirty="0"/>
              <a:t>0</a:t>
            </a:r>
            <a:r>
              <a:rPr lang="zh-CN" altLang="zh-CN" sz="1900" dirty="0"/>
              <a:t>，不成功非</a:t>
            </a:r>
            <a:r>
              <a:rPr lang="en-US" altLang="zh-CN" sz="1900" dirty="0"/>
              <a:t>0</a:t>
            </a:r>
            <a:r>
              <a:rPr lang="zh-CN" altLang="zh-CN" sz="1900" dirty="0"/>
              <a:t>，当命令是由管道连接的命令串或命令组时，最后执行的命令的返回值作为整个命令串的返回值。用户可以通过</a:t>
            </a:r>
            <a:r>
              <a:rPr lang="en-US" altLang="zh-CN" sz="1900" dirty="0"/>
              <a:t>$ </a:t>
            </a:r>
            <a:r>
              <a:rPr lang="zh-CN" altLang="en-US" sz="1900" dirty="0"/>
              <a:t>？</a:t>
            </a:r>
            <a:r>
              <a:rPr lang="zh-CN" altLang="zh-CN" sz="1900" dirty="0"/>
              <a:t>访问返回值。</a:t>
            </a:r>
          </a:p>
          <a:p>
            <a:pPr marL="0" indent="0">
              <a:buNone/>
            </a:pPr>
            <a:r>
              <a:rPr lang="en-US" altLang="zh-CN" dirty="0"/>
              <a:t>$ ls /dev/</a:t>
            </a:r>
            <a:r>
              <a:rPr lang="en-US" altLang="zh-CN" dirty="0" err="1"/>
              <a:t>sd</a:t>
            </a:r>
            <a:r>
              <a:rPr lang="en-US" altLang="zh-CN" dirty="0"/>
              <a:t>*				#</a:t>
            </a:r>
            <a:r>
              <a:rPr lang="zh-CN" altLang="zh-CN" dirty="0"/>
              <a:t>执行命令，显示系统中的</a:t>
            </a:r>
            <a:r>
              <a:rPr lang="en-US" altLang="zh-CN" dirty="0"/>
              <a:t>SCSI</a:t>
            </a:r>
            <a:r>
              <a:rPr lang="zh-CN" altLang="zh-CN" dirty="0"/>
              <a:t>的设备</a:t>
            </a:r>
          </a:p>
          <a:p>
            <a:pPr marL="0" indent="0">
              <a:buNone/>
            </a:pPr>
            <a:r>
              <a:rPr lang="en-US" altLang="zh-CN" dirty="0"/>
              <a:t>$ echo $</a:t>
            </a:r>
            <a:r>
              <a:rPr lang="zh-CN" altLang="en-US" dirty="0"/>
              <a:t>？</a:t>
            </a:r>
            <a:r>
              <a:rPr lang="en-US" altLang="zh-CN" dirty="0"/>
              <a:t>					#</a:t>
            </a:r>
            <a:r>
              <a:rPr lang="zh-CN" altLang="zh-CN" dirty="0"/>
              <a:t>显示返回值</a:t>
            </a:r>
          </a:p>
          <a:p>
            <a:pPr marL="0" indent="0">
              <a:buNone/>
            </a:pPr>
            <a:r>
              <a:rPr lang="zh-CN" altLang="zh-CN" dirty="0"/>
              <a:t>输出为</a:t>
            </a:r>
            <a:r>
              <a:rPr lang="en-US" altLang="zh-CN" dirty="0"/>
              <a:t>0</a:t>
            </a:r>
            <a:r>
              <a:rPr lang="zh-CN" altLang="zh-CN" dirty="0"/>
              <a:t>，表示</a:t>
            </a:r>
            <a:r>
              <a:rPr lang="en-US" altLang="zh-CN" dirty="0"/>
              <a:t>/dev</a:t>
            </a:r>
            <a:r>
              <a:rPr lang="zh-CN" altLang="zh-CN" dirty="0"/>
              <a:t>目录内有</a:t>
            </a:r>
            <a:r>
              <a:rPr lang="en-US" altLang="zh-CN" dirty="0"/>
              <a:t>SCSI</a:t>
            </a:r>
            <a:r>
              <a:rPr lang="zh-CN" altLang="zh-CN" dirty="0"/>
              <a:t>硬盘设备，而命令为：</a:t>
            </a:r>
          </a:p>
          <a:p>
            <a:pPr marL="0" indent="0">
              <a:buNone/>
            </a:pPr>
            <a:r>
              <a:rPr lang="en-US" altLang="zh-CN" dirty="0"/>
              <a:t>ls /dev/ | </a:t>
            </a:r>
            <a:r>
              <a:rPr lang="en-US" altLang="zh-CN" dirty="0" err="1"/>
              <a:t>grep</a:t>
            </a:r>
            <a:r>
              <a:rPr lang="en-US" altLang="zh-CN" dirty="0"/>
              <a:t> ‘^</a:t>
            </a:r>
            <a:r>
              <a:rPr lang="en-US" altLang="zh-CN" dirty="0" err="1"/>
              <a:t>hd</a:t>
            </a:r>
            <a:r>
              <a:rPr lang="en-US" altLang="zh-CN" dirty="0"/>
              <a:t>’;echo $</a:t>
            </a:r>
            <a:r>
              <a:rPr lang="zh-CN" altLang="en-US" dirty="0"/>
              <a:t>？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将输出非</a:t>
            </a:r>
            <a:r>
              <a:rPr lang="en-US" altLang="zh-CN" dirty="0"/>
              <a:t>0</a:t>
            </a:r>
            <a:r>
              <a:rPr lang="zh-CN" altLang="zh-CN" dirty="0"/>
              <a:t>（这边为</a:t>
            </a:r>
            <a:r>
              <a:rPr lang="en-US" altLang="zh-CN" dirty="0"/>
              <a:t>1</a:t>
            </a:r>
            <a:r>
              <a:rPr lang="zh-CN" altLang="zh-CN" dirty="0"/>
              <a:t>），表示系统没有</a:t>
            </a:r>
            <a:r>
              <a:rPr lang="en-US" altLang="zh-CN" dirty="0"/>
              <a:t>IDE </a:t>
            </a:r>
            <a:r>
              <a:rPr lang="zh-CN" altLang="zh-CN" dirty="0"/>
              <a:t>设备。</a:t>
            </a:r>
          </a:p>
          <a:p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119017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359916"/>
            <a:ext cx="7616793" cy="40324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sz="1900" b="1" dirty="0"/>
              <a:t>三、</a:t>
            </a:r>
            <a:r>
              <a:rPr lang="en-US" altLang="zh-CN" sz="1900" b="1" dirty="0"/>
              <a:t>Shell</a:t>
            </a:r>
            <a:r>
              <a:rPr lang="zh-CN" altLang="zh-CN" sz="1900" b="1" dirty="0"/>
              <a:t>的变量</a:t>
            </a:r>
          </a:p>
          <a:p>
            <a:pPr marL="0" indent="0">
              <a:buNone/>
            </a:pPr>
            <a:r>
              <a:rPr lang="zh-CN" altLang="zh-CN" sz="1900" dirty="0"/>
              <a:t>在统信</a:t>
            </a:r>
            <a:r>
              <a:rPr lang="en-US" altLang="zh-CN" sz="1900" dirty="0"/>
              <a:t>UOS</a:t>
            </a:r>
            <a:r>
              <a:rPr lang="zh-CN" altLang="zh-CN" sz="1900" dirty="0"/>
              <a:t>下使用</a:t>
            </a:r>
            <a:r>
              <a:rPr lang="en-US" altLang="zh-CN" sz="1900" dirty="0"/>
              <a:t>bash</a:t>
            </a:r>
            <a:r>
              <a:rPr lang="zh-CN" altLang="zh-CN" sz="1900" dirty="0"/>
              <a:t>的</a:t>
            </a:r>
            <a:r>
              <a:rPr lang="en-US" altLang="zh-CN" sz="1900" dirty="0"/>
              <a:t>Shell </a:t>
            </a:r>
            <a:r>
              <a:rPr lang="zh-CN" altLang="zh-CN" sz="1900" dirty="0"/>
              <a:t>内核。</a:t>
            </a:r>
          </a:p>
          <a:p>
            <a:pPr marL="0" indent="0">
              <a:buNone/>
            </a:pPr>
            <a:r>
              <a:rPr lang="en-US" altLang="zh-CN" sz="1900" dirty="0"/>
              <a:t>Shell </a:t>
            </a:r>
            <a:r>
              <a:rPr lang="zh-CN" altLang="zh-CN" sz="1900" dirty="0"/>
              <a:t>脚本有一套相对完善的语法规则，包括变量、数组的定义与使用、函数的构造及流程控制等。</a:t>
            </a:r>
          </a:p>
          <a:p>
            <a:pPr marL="0" indent="0">
              <a:buNone/>
            </a:pPr>
            <a:r>
              <a:rPr lang="zh-CN" altLang="zh-CN" sz="1900" dirty="0"/>
              <a:t>在</a:t>
            </a:r>
            <a:r>
              <a:rPr lang="en-US" altLang="zh-CN" sz="1900" dirty="0"/>
              <a:t>Linux</a:t>
            </a:r>
            <a:r>
              <a:rPr lang="zh-CN" altLang="zh-CN" sz="1900" dirty="0"/>
              <a:t>系统中，用户可以定义自己想要的变量，定义变量后变量的用法和其他语言一样可以被调用，在调用变量的时候需要用</a:t>
            </a:r>
            <a:r>
              <a:rPr lang="en-US" altLang="zh-CN" sz="1900" dirty="0"/>
              <a:t>“$”</a:t>
            </a:r>
            <a:r>
              <a:rPr lang="zh-CN" altLang="zh-CN" sz="1900" dirty="0"/>
              <a:t>作为变量名的前导符。</a:t>
            </a:r>
          </a:p>
          <a:p>
            <a:pPr marL="0" indent="0">
              <a:buNone/>
            </a:pPr>
            <a:r>
              <a:rPr lang="zh-CN" altLang="zh-CN" sz="1900" dirty="0"/>
              <a:t>定义变量的方法如下：</a:t>
            </a:r>
          </a:p>
          <a:p>
            <a:pPr marL="0" indent="0">
              <a:buNone/>
            </a:pPr>
            <a:r>
              <a:rPr lang="en-US" altLang="zh-CN" dirty="0" err="1"/>
              <a:t>var_name</a:t>
            </a:r>
            <a:r>
              <a:rPr lang="en-US" altLang="zh-CN" dirty="0"/>
              <a:t>=</a:t>
            </a:r>
            <a:r>
              <a:rPr lang="en-US" altLang="zh-CN" dirty="0" err="1"/>
              <a:t>var_value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定义和使用方法如下：</a:t>
            </a:r>
          </a:p>
          <a:p>
            <a:pPr marL="0" indent="0">
              <a:buNone/>
            </a:pPr>
            <a:r>
              <a:rPr lang="en-US" altLang="zh-CN" dirty="0"/>
              <a:t>$x=18					#</a:t>
            </a:r>
            <a:r>
              <a:rPr lang="zh-CN" altLang="zh-CN" dirty="0"/>
              <a:t>定义数值变量，</a:t>
            </a:r>
          </a:p>
          <a:p>
            <a:pPr marL="0" indent="0">
              <a:buNone/>
            </a:pPr>
            <a:r>
              <a:rPr lang="en-US" altLang="zh-CN" dirty="0"/>
              <a:t>$ y='I am a student'			#</a:t>
            </a:r>
            <a:r>
              <a:rPr lang="zh-CN" altLang="zh-CN" dirty="0"/>
              <a:t>定义一个字符串</a:t>
            </a:r>
            <a:r>
              <a:rPr lang="en-US" altLang="zh-CN" dirty="0"/>
              <a:t>y</a:t>
            </a:r>
            <a:r>
              <a:rPr lang="zh-CN" altLang="zh-CN" dirty="0"/>
              <a:t>，其值为</a:t>
            </a:r>
            <a:r>
              <a:rPr lang="en-US" altLang="zh-CN" dirty="0"/>
              <a:t>I am a student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$echo $x $y $HOME		#</a:t>
            </a:r>
            <a:r>
              <a:rPr lang="zh-CN" altLang="zh-CN" dirty="0"/>
              <a:t>显示用户定义变量</a:t>
            </a:r>
            <a:r>
              <a:rPr lang="en-US" altLang="zh-CN" dirty="0"/>
              <a:t>x</a:t>
            </a:r>
            <a:r>
              <a:rPr lang="zh-CN" altLang="zh-CN" dirty="0"/>
              <a:t>，</a:t>
            </a:r>
            <a:r>
              <a:rPr lang="en-US" altLang="zh-CN" dirty="0"/>
              <a:t>y</a:t>
            </a:r>
            <a:r>
              <a:rPr lang="zh-CN" altLang="zh-CN" dirty="0"/>
              <a:t>和环境变量的</a:t>
            </a:r>
            <a:r>
              <a:rPr lang="en-US" altLang="zh-CN" dirty="0"/>
              <a:t>HOME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 z="$</a:t>
            </a:r>
            <a:r>
              <a:rPr lang="en-US" altLang="zh-CN" dirty="0" err="1"/>
              <a:t>y,I</a:t>
            </a:r>
            <a:r>
              <a:rPr lang="en-US" altLang="zh-CN" dirty="0"/>
              <a:t> </a:t>
            </a:r>
            <a:r>
              <a:rPr lang="en-US" altLang="zh-CN" dirty="0" err="1"/>
              <a:t>am$x</a:t>
            </a:r>
            <a:r>
              <a:rPr lang="en-US" altLang="zh-CN" dirty="0"/>
              <a:t>"			#</a:t>
            </a:r>
            <a:r>
              <a:rPr lang="zh-CN" altLang="zh-CN" dirty="0"/>
              <a:t>由变量</a:t>
            </a:r>
            <a:r>
              <a:rPr lang="en-US" altLang="zh-CN" dirty="0"/>
              <a:t>x</a:t>
            </a:r>
            <a:r>
              <a:rPr lang="zh-CN" altLang="zh-CN" dirty="0"/>
              <a:t>和定义变量</a:t>
            </a:r>
            <a:r>
              <a:rPr lang="en-US" altLang="zh-CN" dirty="0"/>
              <a:t>z</a:t>
            </a:r>
            <a:r>
              <a:rPr lang="zh-CN" altLang="zh-CN" dirty="0"/>
              <a:t>，其值为</a:t>
            </a:r>
            <a:r>
              <a:rPr lang="en-US" altLang="zh-CN" dirty="0"/>
              <a:t>’ I am a </a:t>
            </a:r>
            <a:r>
              <a:rPr lang="en-US" altLang="zh-CN" dirty="0" err="1"/>
              <a:t>student,I</a:t>
            </a:r>
            <a:r>
              <a:rPr lang="en-US" altLang="zh-CN" dirty="0"/>
              <a:t> am 18’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Shell</a:t>
            </a:r>
            <a:r>
              <a:rPr lang="zh-CN" altLang="zh-CN" dirty="0"/>
              <a:t>是解释型语言，不需要定义变量类型，根据用户输入来确定变量类型。</a:t>
            </a:r>
          </a:p>
          <a:p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58907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15900"/>
            <a:ext cx="7616793" cy="4464496"/>
          </a:xfrm>
        </p:spPr>
        <p:txBody>
          <a:bodyPr>
            <a:normAutofit fontScale="77500" lnSpcReduction="20000"/>
          </a:bodyPr>
          <a:lstStyle/>
          <a:p>
            <a:pPr marL="0" indent="0" hangingPunct="0">
              <a:buNone/>
            </a:pPr>
            <a:r>
              <a:rPr lang="en-US" altLang="zh-CN" sz="1900" b="1" dirty="0"/>
              <a:t>1.</a:t>
            </a:r>
            <a:r>
              <a:rPr lang="zh-CN" altLang="zh-CN" sz="1900" b="1" dirty="0"/>
              <a:t>变量的定义</a:t>
            </a:r>
          </a:p>
          <a:p>
            <a:pPr marL="0" indent="0">
              <a:buNone/>
            </a:pPr>
            <a:r>
              <a:rPr lang="en-US" altLang="zh-CN" sz="1900" dirty="0"/>
              <a:t>Shell</a:t>
            </a:r>
            <a:r>
              <a:rPr lang="zh-CN" altLang="zh-CN" sz="1900" dirty="0"/>
              <a:t>中的变量在使用之前不需要定义，且没有细致的分类，可以在使用的时候创建。</a:t>
            </a:r>
          </a:p>
          <a:p>
            <a:pPr marL="0" indent="0">
              <a:buNone/>
            </a:pPr>
            <a:r>
              <a:rPr lang="en-US" altLang="zh-CN" sz="1900" dirty="0"/>
              <a:t>Shell</a:t>
            </a:r>
            <a:r>
              <a:rPr lang="zh-CN" altLang="zh-CN" sz="1900" dirty="0"/>
              <a:t>变量名由字母、数字和下划线组成，开头只能是字母或下划线。给变量赋值时，等号两边不能有空格，其格式如下：</a:t>
            </a:r>
          </a:p>
          <a:p>
            <a:pPr marL="0" indent="0">
              <a:buNone/>
            </a:pPr>
            <a:r>
              <a:rPr lang="zh-CN" altLang="zh-CN" sz="1900" dirty="0"/>
              <a:t>变量名</a:t>
            </a:r>
            <a:r>
              <a:rPr lang="en-US" altLang="zh-CN" sz="1900" dirty="0"/>
              <a:t>=</a:t>
            </a:r>
            <a:r>
              <a:rPr lang="zh-CN" altLang="zh-CN" sz="1900" dirty="0"/>
              <a:t>值</a:t>
            </a:r>
          </a:p>
          <a:p>
            <a:pPr marL="0" indent="0">
              <a:buNone/>
            </a:pPr>
            <a:r>
              <a:rPr lang="zh-CN" altLang="zh-CN" sz="1900" dirty="0"/>
              <a:t>若要给变量赋空值，可在等号后跟一个换行符，即缺省以上格式中</a:t>
            </a:r>
            <a:r>
              <a:rPr lang="en-US" altLang="zh-CN" sz="1900" dirty="0"/>
              <a:t>“</a:t>
            </a:r>
            <a:r>
              <a:rPr lang="zh-CN" altLang="zh-CN" sz="1900" dirty="0"/>
              <a:t>值</a:t>
            </a:r>
            <a:r>
              <a:rPr lang="en-US" altLang="zh-CN" sz="1900" dirty="0"/>
              <a:t>”</a:t>
            </a:r>
            <a:r>
              <a:rPr lang="zh-CN" altLang="zh-CN" sz="1900" dirty="0"/>
              <a:t>的部分；若字符串中包含空格，则必须将值放在引号（单引号或双引号）中。例如定义一个值为</a:t>
            </a:r>
            <a:r>
              <a:rPr lang="en-US" altLang="zh-CN" sz="1900" dirty="0"/>
              <a:t>hello world</a:t>
            </a:r>
            <a:r>
              <a:rPr lang="zh-CN" altLang="zh-CN" sz="1900" dirty="0"/>
              <a:t>的变量</a:t>
            </a:r>
            <a:r>
              <a:rPr lang="en-US" altLang="zh-CN" sz="1900" dirty="0" err="1"/>
              <a:t>var</a:t>
            </a:r>
            <a:r>
              <a:rPr lang="zh-CN" altLang="zh-CN" sz="1900" dirty="0"/>
              <a:t>，可以使用以下格式：</a:t>
            </a:r>
          </a:p>
          <a:p>
            <a:pPr marL="0" indent="0">
              <a:buNone/>
            </a:pPr>
            <a:r>
              <a:rPr lang="en-US" altLang="zh-CN" dirty="0" err="1"/>
              <a:t>var</a:t>
            </a:r>
            <a:r>
              <a:rPr lang="en-US" altLang="zh-CN" dirty="0"/>
              <a:t>=’hello world’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var</a:t>
            </a:r>
            <a:r>
              <a:rPr lang="en-US" altLang="zh-CN" dirty="0"/>
              <a:t>=”hello world”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Shell</a:t>
            </a:r>
            <a:r>
              <a:rPr lang="zh-CN" altLang="zh-CN" dirty="0"/>
              <a:t>中可以使用</a:t>
            </a:r>
            <a:r>
              <a:rPr lang="en-US" altLang="zh-CN" dirty="0" err="1"/>
              <a:t>readonly</a:t>
            </a:r>
            <a:r>
              <a:rPr lang="zh-CN" altLang="zh-CN" dirty="0"/>
              <a:t>将某个变量设置为只读变量，使用方法如下：</a:t>
            </a:r>
          </a:p>
          <a:p>
            <a:pPr marL="0" indent="0">
              <a:buNone/>
            </a:pPr>
            <a:r>
              <a:rPr lang="en-US" altLang="zh-CN" dirty="0" err="1"/>
              <a:t>readonly</a:t>
            </a:r>
            <a:r>
              <a:rPr lang="en-US" altLang="zh-CN" dirty="0"/>
              <a:t> </a:t>
            </a:r>
            <a:r>
              <a:rPr lang="zh-CN" altLang="zh-CN" dirty="0"/>
              <a:t>变量名</a:t>
            </a:r>
          </a:p>
          <a:p>
            <a:pPr marL="0" indent="0">
              <a:buNone/>
            </a:pPr>
            <a:r>
              <a:rPr lang="zh-CN" altLang="zh-CN" dirty="0"/>
              <a:t>如要将上面定义的变量</a:t>
            </a:r>
            <a:r>
              <a:rPr lang="en-US" altLang="zh-CN" dirty="0" err="1"/>
              <a:t>var</a:t>
            </a:r>
            <a:r>
              <a:rPr lang="zh-CN" altLang="zh-CN" dirty="0"/>
              <a:t>设置为只读，可以使用以下方法：</a:t>
            </a:r>
          </a:p>
          <a:p>
            <a:pPr marL="0" indent="0">
              <a:buNone/>
            </a:pPr>
            <a:r>
              <a:rPr lang="en-US" altLang="zh-CN" dirty="0" err="1"/>
              <a:t>readonly</a:t>
            </a:r>
            <a:r>
              <a:rPr lang="en-US" altLang="zh-CN" dirty="0"/>
              <a:t> </a:t>
            </a:r>
            <a:r>
              <a:rPr lang="en-US" altLang="zh-CN" dirty="0" err="1"/>
              <a:t>var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此时若要重新为变量</a:t>
            </a:r>
            <a:r>
              <a:rPr lang="en-US" altLang="zh-CN" dirty="0" err="1"/>
              <a:t>var</a:t>
            </a:r>
            <a:r>
              <a:rPr lang="zh-CN" altLang="zh-CN" dirty="0"/>
              <a:t>赋值，则会提示</a:t>
            </a:r>
            <a:r>
              <a:rPr lang="en-US" altLang="zh-CN" dirty="0" err="1"/>
              <a:t>var</a:t>
            </a:r>
            <a:r>
              <a:rPr lang="en-US" altLang="zh-CN" dirty="0"/>
              <a:t>: is </a:t>
            </a:r>
            <a:r>
              <a:rPr lang="en-US" altLang="zh-CN" dirty="0" err="1"/>
              <a:t>readonly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zh-CN" altLang="zh-CN" dirty="0"/>
              <a:t>在</a:t>
            </a:r>
            <a:r>
              <a:rPr lang="en-US" altLang="zh-CN" dirty="0"/>
              <a:t>Shell</a:t>
            </a:r>
            <a:r>
              <a:rPr lang="zh-CN" altLang="zh-CN" dirty="0"/>
              <a:t>脚本的函数中，在变量前添加关键字</a:t>
            </a:r>
            <a:r>
              <a:rPr lang="en-US" altLang="zh-CN" dirty="0"/>
              <a:t>local</a:t>
            </a:r>
            <a:r>
              <a:rPr lang="zh-CN" altLang="zh-CN" dirty="0"/>
              <a:t>，该变量则为局部变量。</a:t>
            </a:r>
          </a:p>
        </p:txBody>
      </p:sp>
    </p:spTree>
    <p:extLst>
      <p:ext uri="{BB962C8B-B14F-4D97-AF65-F5344CB8AC3E}">
        <p14:creationId xmlns:p14="http://schemas.microsoft.com/office/powerpoint/2010/main" val="297071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87908"/>
            <a:ext cx="7616793" cy="4392488"/>
          </a:xfrm>
        </p:spPr>
        <p:txBody>
          <a:bodyPr>
            <a:normAutofit fontScale="62500" lnSpcReduction="20000"/>
          </a:bodyPr>
          <a:lstStyle/>
          <a:p>
            <a:pPr marL="0" indent="0" hangingPunct="0">
              <a:buNone/>
            </a:pPr>
            <a:r>
              <a:rPr lang="en-US" altLang="zh-CN" sz="2100" b="1" dirty="0"/>
              <a:t>2.</a:t>
            </a:r>
            <a:r>
              <a:rPr lang="zh-CN" altLang="zh-CN" sz="2100" b="1" dirty="0"/>
              <a:t>变量的引用</a:t>
            </a:r>
          </a:p>
          <a:p>
            <a:pPr marL="0" indent="0">
              <a:buNone/>
            </a:pPr>
            <a:r>
              <a:rPr lang="en-US" altLang="zh-CN" sz="2100" dirty="0"/>
              <a:t>Shell</a:t>
            </a:r>
            <a:r>
              <a:rPr lang="zh-CN" altLang="zh-CN" sz="2100" dirty="0"/>
              <a:t>中使用</a:t>
            </a:r>
            <a:r>
              <a:rPr lang="en-US" altLang="zh-CN" sz="2100" dirty="0"/>
              <a:t>$</a:t>
            </a:r>
            <a:r>
              <a:rPr lang="zh-CN" altLang="zh-CN" sz="2100" dirty="0"/>
              <a:t>符号来引用变量，若要输出上文定义的变量，可以使用以下方式：</a:t>
            </a:r>
          </a:p>
          <a:p>
            <a:pPr marL="0" indent="0">
              <a:buNone/>
            </a:pPr>
            <a:r>
              <a:rPr lang="en-US" altLang="zh-CN" sz="2100" dirty="0"/>
              <a:t>echo $</a:t>
            </a:r>
            <a:r>
              <a:rPr lang="en-US" altLang="zh-CN" sz="2100" dirty="0" err="1"/>
              <a:t>var</a:t>
            </a:r>
            <a:endParaRPr lang="zh-CN" altLang="zh-CN" sz="2100" dirty="0"/>
          </a:p>
          <a:p>
            <a:pPr marL="0" indent="0">
              <a:buNone/>
            </a:pPr>
            <a:r>
              <a:rPr lang="zh-CN" altLang="zh-CN" sz="2100" dirty="0"/>
              <a:t>在定义时，使用双引号或单引号来标注变量皆可，但是在引用时，其效果略有差异。若由双引号引起来的字符串中有变量的引用，则会输出变量中存储的值；若由单引号引起来的字符串中有变量的引用，则会原样输出。</a:t>
            </a:r>
          </a:p>
          <a:p>
            <a:pPr marL="0" indent="0">
              <a:buNone/>
            </a:pPr>
            <a:r>
              <a:rPr lang="zh-CN" altLang="zh-CN" sz="2100" dirty="0"/>
              <a:t>例如，在</a:t>
            </a:r>
            <a:r>
              <a:rPr lang="en-US" altLang="zh-CN" sz="2100" dirty="0"/>
              <a:t>Shell</a:t>
            </a:r>
            <a:r>
              <a:rPr lang="zh-CN" altLang="zh-CN" sz="2100" dirty="0"/>
              <a:t>脚本</a:t>
            </a:r>
            <a:r>
              <a:rPr lang="en-US" altLang="zh-CN" sz="2100" dirty="0" err="1"/>
              <a:t>var</a:t>
            </a:r>
            <a:r>
              <a:rPr lang="zh-CN" altLang="zh-CN" sz="2100" dirty="0"/>
              <a:t>中定义变量并引用：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var</a:t>
            </a:r>
            <a:r>
              <a:rPr lang="en-US" altLang="zh-CN" dirty="0"/>
              <a:t>=“Hello World!”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$</a:t>
            </a:r>
            <a:r>
              <a:rPr lang="en-US" altLang="zh-CN" dirty="0" err="1"/>
              <a:t>var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“$</a:t>
            </a:r>
            <a:r>
              <a:rPr lang="en-US" altLang="zh-CN" dirty="0" err="1"/>
              <a:t>var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‘$</a:t>
            </a:r>
            <a:r>
              <a:rPr lang="en-US" altLang="zh-CN" dirty="0" err="1"/>
              <a:t>var</a:t>
            </a:r>
            <a:r>
              <a:rPr lang="en-US" altLang="zh-CN" dirty="0"/>
              <a:t>’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执行结果如下：</a:t>
            </a:r>
          </a:p>
          <a:p>
            <a:pPr marL="0" indent="0">
              <a:buNone/>
            </a:pPr>
            <a:r>
              <a:rPr lang="en-US" altLang="zh-CN" dirty="0"/>
              <a:t>$ </a:t>
            </a:r>
            <a:r>
              <a:rPr lang="en-US" altLang="zh-CN" dirty="0" err="1"/>
              <a:t>sh</a:t>
            </a:r>
            <a:r>
              <a:rPr lang="en-US" altLang="zh-CN" dirty="0"/>
              <a:t> </a:t>
            </a:r>
            <a:r>
              <a:rPr lang="en-US" altLang="zh-CN" dirty="0" err="1"/>
              <a:t>var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Hello World!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Hello World!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</a:t>
            </a:r>
            <a:r>
              <a:rPr lang="en-US" altLang="zh-CN" dirty="0" err="1"/>
              <a:t>var</a:t>
            </a:r>
            <a:endParaRPr lang="zh-CN" altLang="zh-CN" b="1" dirty="0"/>
          </a:p>
          <a:p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75189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sz="1600" b="1" dirty="0"/>
              <a:t>3.</a:t>
            </a:r>
            <a:r>
              <a:rPr lang="zh-CN" altLang="zh-CN" sz="1600" b="1" dirty="0"/>
              <a:t>变量的输入</a:t>
            </a:r>
          </a:p>
          <a:p>
            <a:pPr marL="0" indent="0">
              <a:buNone/>
            </a:pPr>
            <a:r>
              <a:rPr lang="en-US" altLang="zh-CN" sz="1600" dirty="0"/>
              <a:t>Shell</a:t>
            </a:r>
            <a:r>
              <a:rPr lang="zh-CN" altLang="zh-CN" sz="1600" dirty="0"/>
              <a:t>脚本中通过</a:t>
            </a:r>
            <a:r>
              <a:rPr lang="en-US" altLang="zh-CN" sz="1600" dirty="0"/>
              <a:t>echo</a:t>
            </a:r>
            <a:r>
              <a:rPr lang="zh-CN" altLang="zh-CN" sz="1600" dirty="0"/>
              <a:t>关键字打印变量，通过</a:t>
            </a:r>
            <a:r>
              <a:rPr lang="en-US" altLang="zh-CN" sz="1600" dirty="0"/>
              <a:t>read</a:t>
            </a:r>
            <a:r>
              <a:rPr lang="zh-CN" altLang="zh-CN" sz="1600" dirty="0"/>
              <a:t>关键字读取变量。当脚本需要从命令行读取数据时，只需要在其中添加如下的</a:t>
            </a:r>
            <a:r>
              <a:rPr lang="en-US" altLang="zh-CN" sz="1600" dirty="0"/>
              <a:t>read</a:t>
            </a:r>
            <a:r>
              <a:rPr lang="zh-CN" altLang="zh-CN" sz="1600" dirty="0"/>
              <a:t>语句即可：</a:t>
            </a:r>
          </a:p>
          <a:p>
            <a:pPr marL="0" indent="0">
              <a:buNone/>
            </a:pPr>
            <a:r>
              <a:rPr lang="en-US" altLang="zh-CN" sz="1600" dirty="0"/>
              <a:t>read </a:t>
            </a:r>
            <a:r>
              <a:rPr lang="zh-CN" altLang="zh-CN" sz="1600" dirty="0"/>
              <a:t>变量名</a:t>
            </a:r>
          </a:p>
          <a:p>
            <a:pPr marL="0" indent="0">
              <a:buNone/>
            </a:pPr>
            <a:r>
              <a:rPr lang="zh-CN" altLang="zh-CN" sz="1600" dirty="0"/>
              <a:t>当脚本执行到该语句时，终端会等待用户输入，用户输入的信息将被保存到</a:t>
            </a:r>
            <a:r>
              <a:rPr lang="en-US" altLang="zh-CN" sz="1600" dirty="0"/>
              <a:t>read</a:t>
            </a:r>
            <a:r>
              <a:rPr lang="zh-CN" altLang="zh-CN" sz="1600" dirty="0"/>
              <a:t>之后的变量中。</a:t>
            </a:r>
            <a:endParaRPr lang="zh-CN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370242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77500" lnSpcReduction="20000"/>
          </a:bodyPr>
          <a:lstStyle/>
          <a:p>
            <a:pPr marL="0" indent="0" hangingPunct="0">
              <a:buNone/>
            </a:pPr>
            <a:r>
              <a:rPr lang="en-US" altLang="zh-CN" sz="1900" b="1" dirty="0"/>
              <a:t>4.</a:t>
            </a:r>
            <a:r>
              <a:rPr lang="zh-CN" altLang="zh-CN" sz="1900" b="1" dirty="0"/>
              <a:t>变量的分类</a:t>
            </a:r>
          </a:p>
          <a:p>
            <a:pPr marL="0" indent="0">
              <a:buNone/>
            </a:pPr>
            <a:r>
              <a:rPr lang="zh-CN" altLang="en-US" sz="1900" dirty="0"/>
              <a:t>前面</a:t>
            </a:r>
            <a:r>
              <a:rPr lang="zh-CN" altLang="zh-CN" sz="1900" dirty="0"/>
              <a:t>提到的变量称为局部变量或本地变量，这些变量定义在脚本中，只在该脚本中生效。除此之外，</a:t>
            </a:r>
            <a:r>
              <a:rPr lang="en-US" altLang="zh-CN" sz="1900" dirty="0"/>
              <a:t>Shell</a:t>
            </a:r>
            <a:r>
              <a:rPr lang="zh-CN" altLang="zh-CN" sz="1900" dirty="0"/>
              <a:t>中还有一些独特的变量，包括环境变量、位置变量、标准变量和特殊变量。</a:t>
            </a:r>
          </a:p>
          <a:p>
            <a:pPr marL="0" indent="0">
              <a:buNone/>
            </a:pPr>
            <a:r>
              <a:rPr lang="en-US" altLang="zh-CN" b="1" dirty="0"/>
              <a:t>1</a:t>
            </a:r>
            <a:r>
              <a:rPr lang="zh-CN" altLang="zh-CN" b="1" dirty="0"/>
              <a:t>）环境变量</a:t>
            </a:r>
          </a:p>
          <a:p>
            <a:pPr marL="0" indent="0">
              <a:buNone/>
            </a:pPr>
            <a:r>
              <a:rPr lang="zh-CN" altLang="zh-CN" dirty="0"/>
              <a:t>环境变量又称永久变量，与局部变量相对，用于创建该变量的</a:t>
            </a:r>
            <a:r>
              <a:rPr lang="en-US" altLang="zh-CN" dirty="0"/>
              <a:t>Shell</a:t>
            </a:r>
            <a:r>
              <a:rPr lang="zh-CN" altLang="zh-CN" dirty="0"/>
              <a:t>和从该</a:t>
            </a:r>
            <a:r>
              <a:rPr lang="en-US" altLang="zh-CN" dirty="0"/>
              <a:t>Shell</a:t>
            </a:r>
            <a:r>
              <a:rPr lang="zh-CN" altLang="zh-CN" dirty="0"/>
              <a:t>派生的子</a:t>
            </a:r>
            <a:r>
              <a:rPr lang="en-US" altLang="zh-CN" dirty="0"/>
              <a:t>Shell</a:t>
            </a:r>
            <a:r>
              <a:rPr lang="zh-CN" altLang="zh-CN" dirty="0"/>
              <a:t>或进程中。为了区别于局部变量，环境变量中的字母全部为大写。环境变量可以用来控制用户程序的执行，为程序编写提供环境。用户可以使用</a:t>
            </a:r>
            <a:r>
              <a:rPr lang="en-US" altLang="zh-CN" dirty="0" err="1"/>
              <a:t>env</a:t>
            </a:r>
            <a:r>
              <a:rPr lang="zh-CN" altLang="zh-CN" dirty="0"/>
              <a:t>、</a:t>
            </a:r>
            <a:r>
              <a:rPr lang="en-US" altLang="zh-CN" dirty="0"/>
              <a:t>export</a:t>
            </a:r>
            <a:r>
              <a:rPr lang="zh-CN" altLang="zh-CN" dirty="0"/>
              <a:t>或</a:t>
            </a:r>
            <a:r>
              <a:rPr lang="en-US" altLang="zh-CN" dirty="0"/>
              <a:t>set</a:t>
            </a:r>
            <a:r>
              <a:rPr lang="zh-CN" altLang="zh-CN" dirty="0"/>
              <a:t>命令来查询和修改环境变量。其用法如下：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$</a:t>
            </a:r>
            <a:r>
              <a:rPr lang="en-US" altLang="zh-CN" dirty="0" err="1"/>
              <a:t>env</a:t>
            </a:r>
            <a:r>
              <a:rPr lang="en-US" altLang="zh-CN" dirty="0"/>
              <a:t>			#</a:t>
            </a:r>
            <a:r>
              <a:rPr lang="zh-CN" altLang="zh-CN" dirty="0"/>
              <a:t>显示所有的环境变量</a:t>
            </a:r>
          </a:p>
          <a:p>
            <a:pPr marL="0" indent="0">
              <a:buNone/>
            </a:pPr>
            <a:r>
              <a:rPr lang="en-US" altLang="zh-CN" dirty="0"/>
              <a:t>$export			#</a:t>
            </a:r>
            <a:r>
              <a:rPr lang="zh-CN" altLang="zh-CN" dirty="0"/>
              <a:t>同上</a:t>
            </a:r>
          </a:p>
          <a:p>
            <a:pPr marL="0" indent="0">
              <a:buNone/>
            </a:pPr>
            <a:r>
              <a:rPr lang="zh-CN" altLang="zh-CN" dirty="0"/>
              <a:t>若要将一个已存在的本地变量修改为环境变量，可以使用以下方法：</a:t>
            </a:r>
          </a:p>
          <a:p>
            <a:pPr marL="0" indent="0">
              <a:buNone/>
            </a:pPr>
            <a:r>
              <a:rPr lang="en-US" altLang="zh-CN" dirty="0"/>
              <a:t>export </a:t>
            </a:r>
            <a:r>
              <a:rPr lang="zh-CN" altLang="zh-CN" dirty="0"/>
              <a:t>变量名</a:t>
            </a:r>
          </a:p>
          <a:p>
            <a:pPr marL="0" indent="0">
              <a:buNone/>
            </a:pPr>
            <a:r>
              <a:rPr lang="zh-CN" altLang="zh-CN" dirty="0"/>
              <a:t>若要定义一个环境变量，则使用以下格式</a:t>
            </a:r>
          </a:p>
          <a:p>
            <a:pPr marL="0" indent="0">
              <a:buNone/>
            </a:pPr>
            <a:r>
              <a:rPr lang="en-US" altLang="zh-CN" dirty="0"/>
              <a:t>export </a:t>
            </a:r>
            <a:r>
              <a:rPr lang="zh-CN" altLang="zh-CN" dirty="0"/>
              <a:t>变量名</a:t>
            </a:r>
            <a:r>
              <a:rPr lang="en-US" altLang="zh-CN" dirty="0"/>
              <a:t>=</a:t>
            </a:r>
            <a:r>
              <a:rPr lang="zh-CN" altLang="zh-CN" dirty="0"/>
              <a:t>值</a:t>
            </a:r>
          </a:p>
          <a:p>
            <a:pPr marL="0" indent="0">
              <a:buNone/>
            </a:pP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151704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75DFA1-6CBA-18E1-1D01-65D9C2D53A2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528" y="431924"/>
            <a:ext cx="7616333" cy="43204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sz="1900" dirty="0"/>
              <a:t>【</a:t>
            </a:r>
            <a:r>
              <a:rPr lang="zh-CN" altLang="en-US" sz="1900" dirty="0"/>
              <a:t>项目场景</a:t>
            </a:r>
            <a:r>
              <a:rPr lang="en-US" altLang="zh-CN" sz="1900" dirty="0"/>
              <a:t>】</a:t>
            </a:r>
          </a:p>
          <a:p>
            <a:pPr marL="0" indent="0">
              <a:buNone/>
            </a:pPr>
            <a:r>
              <a:rPr lang="en-US" altLang="zh-CN" sz="1900" dirty="0"/>
              <a:t>         </a:t>
            </a:r>
            <a:r>
              <a:rPr lang="zh-CN" altLang="en-US" sz="1900" dirty="0"/>
              <a:t>小明负责所在公司的服务器运维工作，在工作中需要涉及服务器上的任务部署，为了避免人为因素导致误操作，并且在遇到故障时可以方便复盘，决定使用</a:t>
            </a:r>
            <a:r>
              <a:rPr lang="en-US" altLang="zh-CN" sz="1900" dirty="0"/>
              <a:t>Shell</a:t>
            </a:r>
            <a:r>
              <a:rPr lang="zh-CN" altLang="en-US" sz="1900" dirty="0"/>
              <a:t>脚本的方式来控制质量。</a:t>
            </a:r>
          </a:p>
          <a:p>
            <a:pPr marL="0" indent="0">
              <a:buNone/>
            </a:pPr>
            <a:r>
              <a:rPr lang="en-US" altLang="zh-CN" sz="2000" dirty="0"/>
              <a:t>【</a:t>
            </a:r>
            <a:r>
              <a:rPr lang="zh-CN" altLang="en-US" sz="2000" dirty="0"/>
              <a:t>项目目标</a:t>
            </a:r>
            <a:r>
              <a:rPr lang="en-US" altLang="zh-CN" sz="2000" dirty="0"/>
              <a:t>】</a:t>
            </a:r>
          </a:p>
          <a:p>
            <a:pPr marL="0" indent="0">
              <a:buNone/>
            </a:pPr>
            <a:r>
              <a:rPr lang="zh-CN" altLang="en-US" dirty="0"/>
              <a:t>知识目标</a:t>
            </a:r>
          </a:p>
          <a:p>
            <a:pPr marL="0" indent="0">
              <a:buNone/>
            </a:pPr>
            <a:r>
              <a:rPr lang="en-US" altLang="zh-CN" dirty="0"/>
              <a:t>       </a:t>
            </a:r>
            <a:r>
              <a:rPr lang="zh-CN" altLang="en-US" dirty="0"/>
              <a:t>知道</a:t>
            </a:r>
            <a:r>
              <a:rPr lang="en-US" altLang="zh-CN" dirty="0"/>
              <a:t>Shell</a:t>
            </a:r>
            <a:r>
              <a:rPr lang="zh-CN" altLang="en-US" dirty="0"/>
              <a:t>是什么</a:t>
            </a:r>
          </a:p>
          <a:p>
            <a:pPr marL="0" indent="0">
              <a:buNone/>
            </a:pPr>
            <a:r>
              <a:rPr lang="zh-CN" altLang="en-US" dirty="0"/>
              <a:t>       知道变量和环境变量</a:t>
            </a:r>
          </a:p>
          <a:p>
            <a:pPr marL="0" indent="0">
              <a:buNone/>
            </a:pPr>
            <a:r>
              <a:rPr lang="zh-CN" altLang="en-US" dirty="0"/>
              <a:t>       知道</a:t>
            </a:r>
            <a:r>
              <a:rPr lang="en-US" altLang="zh-CN" dirty="0"/>
              <a:t>Shell</a:t>
            </a:r>
            <a:r>
              <a:rPr lang="zh-CN" altLang="en-US" dirty="0"/>
              <a:t>有哪些基本语句</a:t>
            </a:r>
          </a:p>
          <a:p>
            <a:pPr marL="0" indent="0">
              <a:buNone/>
            </a:pPr>
            <a:r>
              <a:rPr lang="zh-CN" altLang="en-US" dirty="0"/>
              <a:t>技能目标</a:t>
            </a:r>
          </a:p>
          <a:p>
            <a:pPr marL="0" indent="0">
              <a:buNone/>
            </a:pPr>
            <a:r>
              <a:rPr lang="zh-CN" altLang="en-US" dirty="0"/>
              <a:t>       学会设置环境变量</a:t>
            </a:r>
          </a:p>
          <a:p>
            <a:pPr marL="0" indent="0">
              <a:buNone/>
            </a:pPr>
            <a:r>
              <a:rPr lang="zh-CN" altLang="en-US" dirty="0"/>
              <a:t>       学会使用</a:t>
            </a:r>
            <a:r>
              <a:rPr lang="en-US" altLang="zh-CN" dirty="0"/>
              <a:t>shell</a:t>
            </a:r>
            <a:r>
              <a:rPr lang="zh-CN" altLang="en-US" dirty="0"/>
              <a:t>语句实现功能</a:t>
            </a:r>
          </a:p>
          <a:p>
            <a:pPr marL="0" indent="0">
              <a:buNone/>
            </a:pPr>
            <a:r>
              <a:rPr lang="zh-CN" altLang="en-US" dirty="0"/>
              <a:t>素质目标</a:t>
            </a:r>
          </a:p>
          <a:p>
            <a:pPr marL="0" indent="0">
              <a:buNone/>
            </a:pPr>
            <a:r>
              <a:rPr lang="zh-CN" altLang="en-US" dirty="0"/>
              <a:t>       具有主动学习知识的意识</a:t>
            </a:r>
          </a:p>
          <a:p>
            <a:pPr marL="0" indent="0">
              <a:buNone/>
            </a:pPr>
            <a:r>
              <a:rPr lang="zh-CN" altLang="en-US" dirty="0"/>
              <a:t>       具有发现问题、分析问题和解决问题的能力</a:t>
            </a:r>
          </a:p>
          <a:p>
            <a:pPr marL="0" indent="0">
              <a:buNone/>
            </a:pPr>
            <a:r>
              <a:rPr lang="zh-CN" altLang="en-US" dirty="0"/>
              <a:t>      具有较强的团队协作能力</a:t>
            </a:r>
          </a:p>
          <a:p>
            <a:pPr marL="0" indent="0">
              <a:buNone/>
            </a:pPr>
            <a:r>
              <a:rPr lang="zh-CN" altLang="en-US" dirty="0"/>
              <a:t>      培养精益求精、密益求密的工作态度</a:t>
            </a:r>
          </a:p>
          <a:p>
            <a:pPr marL="0" indent="0">
              <a:buNone/>
            </a:pPr>
            <a:r>
              <a:rPr lang="zh-CN" altLang="en-US" dirty="0"/>
              <a:t>      培养认真负责、善于思考总结的工作作风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634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8884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dirty="0"/>
              <a:t>常见的环境变量如下：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</a:t>
            </a:r>
            <a:r>
              <a:rPr lang="en-US" altLang="zh-CN" dirty="0"/>
              <a:t>HOME</a:t>
            </a:r>
            <a:r>
              <a:rPr lang="zh-CN" altLang="zh-CN" dirty="0"/>
              <a:t>：主目录，用户登入系统时所在的目录；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</a:t>
            </a:r>
            <a:r>
              <a:rPr lang="en-US" altLang="zh-CN" dirty="0"/>
              <a:t>LOGNAME</a:t>
            </a:r>
            <a:r>
              <a:rPr lang="zh-CN" altLang="zh-CN" dirty="0"/>
              <a:t>、</a:t>
            </a:r>
            <a:r>
              <a:rPr lang="en-US" altLang="zh-CN" dirty="0"/>
              <a:t>USER</a:t>
            </a:r>
            <a:r>
              <a:rPr lang="zh-CN" altLang="zh-CN" dirty="0"/>
              <a:t>和</a:t>
            </a:r>
            <a:r>
              <a:rPr lang="en-US" altLang="zh-CN" dirty="0"/>
              <a:t>USERNAME</a:t>
            </a:r>
            <a:r>
              <a:rPr lang="zh-CN" altLang="zh-CN" dirty="0"/>
              <a:t>：登入用户名、用户、用户名；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</a:t>
            </a:r>
            <a:r>
              <a:rPr lang="en-US" altLang="zh-CN" dirty="0"/>
              <a:t>IFS</a:t>
            </a:r>
            <a:r>
              <a:rPr lang="zh-CN" altLang="zh-CN" dirty="0"/>
              <a:t>：命令行内部参数、选项间的分隔符，默认为空格；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）</a:t>
            </a:r>
            <a:r>
              <a:rPr lang="en-US" altLang="zh-CN" dirty="0"/>
              <a:t>PATH</a:t>
            </a:r>
            <a:r>
              <a:rPr lang="zh-CN" altLang="zh-CN" dirty="0"/>
              <a:t>：冒号用于分隔路径名称，</a:t>
            </a:r>
            <a:r>
              <a:rPr lang="en-US" altLang="zh-CN" dirty="0"/>
              <a:t>shell</a:t>
            </a:r>
            <a:r>
              <a:rPr lang="zh-CN" altLang="zh-CN" dirty="0"/>
              <a:t>根据</a:t>
            </a:r>
            <a:r>
              <a:rPr lang="en-US" altLang="zh-CN" dirty="0"/>
              <a:t>PATH</a:t>
            </a:r>
            <a:r>
              <a:rPr lang="zh-CN" altLang="zh-CN" dirty="0"/>
              <a:t>中的变量路径来查找命令名，查找到第一个与命令一样的可执行文件就执行它；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5</a:t>
            </a:r>
            <a:r>
              <a:rPr lang="zh-CN" altLang="zh-CN" dirty="0"/>
              <a:t>）</a:t>
            </a:r>
            <a:r>
              <a:rPr lang="en-US" altLang="zh-CN" dirty="0"/>
              <a:t>TERM</a:t>
            </a:r>
            <a:r>
              <a:rPr lang="zh-CN" altLang="zh-CN" dirty="0"/>
              <a:t>：终端的类型。常用</a:t>
            </a:r>
            <a:r>
              <a:rPr lang="en-US" altLang="zh-CN" dirty="0"/>
              <a:t>Linux</a:t>
            </a:r>
            <a:r>
              <a:rPr lang="zh-CN" altLang="zh-CN" dirty="0"/>
              <a:t>和</a:t>
            </a:r>
            <a:r>
              <a:rPr lang="en-US" altLang="zh-CN" dirty="0" err="1"/>
              <a:t>xterm</a:t>
            </a:r>
            <a:r>
              <a:rPr lang="zh-CN" altLang="zh-CN" dirty="0"/>
              <a:t>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6</a:t>
            </a:r>
            <a:r>
              <a:rPr lang="zh-CN" altLang="zh-CN" dirty="0"/>
              <a:t>）</a:t>
            </a:r>
            <a:r>
              <a:rPr lang="en-US" altLang="zh-CN" dirty="0"/>
              <a:t>PWD</a:t>
            </a:r>
            <a:r>
              <a:rPr lang="zh-CN" altLang="zh-CN" dirty="0"/>
              <a:t>：当前目录的绝对路径名，取值随着</a:t>
            </a:r>
            <a:r>
              <a:rPr lang="en-US" altLang="zh-CN" dirty="0"/>
              <a:t>cd</a:t>
            </a:r>
            <a:r>
              <a:rPr lang="zh-CN" altLang="zh-CN" dirty="0"/>
              <a:t>命令跳转到不同目录而变化；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7</a:t>
            </a:r>
            <a:r>
              <a:rPr lang="zh-CN" altLang="zh-CN" dirty="0"/>
              <a:t>）</a:t>
            </a:r>
            <a:r>
              <a:rPr lang="en-US" altLang="zh-CN" dirty="0"/>
              <a:t>OLDPWD</a:t>
            </a:r>
            <a:r>
              <a:rPr lang="zh-CN" altLang="zh-CN" dirty="0"/>
              <a:t>：旧的目录，即刚离开的目录。其值随着</a:t>
            </a:r>
            <a:r>
              <a:rPr lang="en-US" altLang="zh-CN" dirty="0"/>
              <a:t>cd</a:t>
            </a:r>
            <a:r>
              <a:rPr lang="zh-CN" altLang="zh-CN" dirty="0"/>
              <a:t>而变化；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8</a:t>
            </a:r>
            <a:r>
              <a:rPr lang="zh-CN" altLang="zh-CN" dirty="0"/>
              <a:t>）</a:t>
            </a:r>
            <a:r>
              <a:rPr lang="en-US" altLang="zh-CN" dirty="0"/>
              <a:t>PS1</a:t>
            </a:r>
            <a:r>
              <a:rPr lang="zh-CN" altLang="zh-CN" dirty="0"/>
              <a:t>：主提示符。默认情况，超级用户的提示符是</a:t>
            </a:r>
            <a:r>
              <a:rPr lang="en-US" altLang="zh-CN" dirty="0"/>
              <a:t>“#”</a:t>
            </a:r>
            <a:r>
              <a:rPr lang="zh-CN" altLang="zh-CN" dirty="0"/>
              <a:t>，普通用户的提示符是</a:t>
            </a:r>
            <a:r>
              <a:rPr lang="en-US" altLang="zh-CN" dirty="0"/>
              <a:t>“$”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9</a:t>
            </a:r>
            <a:r>
              <a:rPr lang="zh-CN" altLang="zh-CN" dirty="0"/>
              <a:t>）</a:t>
            </a:r>
            <a:r>
              <a:rPr lang="en-US" altLang="zh-CN" dirty="0"/>
              <a:t>PS2</a:t>
            </a:r>
            <a:r>
              <a:rPr lang="zh-CN" altLang="zh-CN" dirty="0"/>
              <a:t>：辅助提示符（继续执行提示符）。</a:t>
            </a:r>
            <a:r>
              <a:rPr lang="en-US" altLang="zh-CN" dirty="0"/>
              <a:t>Shell</a:t>
            </a:r>
            <a:r>
              <a:rPr lang="zh-CN" altLang="zh-CN" dirty="0"/>
              <a:t>在接收数据时，如果在输入行的末尾输入“</a:t>
            </a:r>
            <a:r>
              <a:rPr lang="en-US" altLang="zh-CN" dirty="0"/>
              <a:t>\</a:t>
            </a:r>
            <a:r>
              <a:rPr lang="zh-CN" altLang="zh-CN" dirty="0"/>
              <a:t>”后按回车键，或者命令没有输入完整（如引号或括号不对），则显示该提示符，提示继续输入命令，默认提示符是</a:t>
            </a:r>
            <a:r>
              <a:rPr lang="en-US" altLang="zh-CN" dirty="0"/>
              <a:t>“&gt;”</a:t>
            </a:r>
            <a:r>
              <a:rPr lang="zh-CN" altLang="zh-CN" dirty="0"/>
              <a:t>。</a:t>
            </a: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185005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7"/>
            <a:ext cx="7616793" cy="4025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/>
              <a:t>2</a:t>
            </a:r>
            <a:r>
              <a:rPr lang="zh-CN" altLang="zh-CN" b="1" dirty="0"/>
              <a:t>）位置变量</a:t>
            </a:r>
          </a:p>
          <a:p>
            <a:pPr marL="0" indent="0">
              <a:buNone/>
            </a:pPr>
            <a:r>
              <a:rPr lang="zh-CN" altLang="zh-CN" dirty="0"/>
              <a:t>位置变量即执行脚本时传入脚本中对应脚本位置的变量。类似函数的参数，引用方法为</a:t>
            </a:r>
            <a:r>
              <a:rPr lang="en-US" altLang="zh-CN" dirty="0"/>
              <a:t>$</a:t>
            </a:r>
            <a:r>
              <a:rPr lang="zh-CN" altLang="zh-CN" dirty="0"/>
              <a:t>符号加上参数的位置，如</a:t>
            </a:r>
            <a:r>
              <a:rPr lang="en-US" altLang="zh-CN" dirty="0"/>
              <a:t>$0</a:t>
            </a:r>
            <a:r>
              <a:rPr lang="zh-CN" altLang="zh-CN" dirty="0"/>
              <a:t>、</a:t>
            </a:r>
            <a:r>
              <a:rPr lang="en-US" altLang="zh-CN" dirty="0"/>
              <a:t>$1</a:t>
            </a:r>
            <a:r>
              <a:rPr lang="zh-CN" altLang="zh-CN" dirty="0"/>
              <a:t>、</a:t>
            </a:r>
            <a:r>
              <a:rPr lang="en-US" altLang="zh-CN" dirty="0"/>
              <a:t>$2</a:t>
            </a:r>
            <a:r>
              <a:rPr lang="zh-CN" altLang="zh-CN" dirty="0"/>
              <a:t>。其中</a:t>
            </a:r>
            <a:r>
              <a:rPr lang="en-US" altLang="zh-CN" dirty="0"/>
              <a:t>$0</a:t>
            </a:r>
            <a:r>
              <a:rPr lang="zh-CN" altLang="zh-CN" dirty="0"/>
              <a:t>较为特殊，表示脚本的名称，其余的分别表示脚本中的第一个参数、第二个参数，以此类推。</a:t>
            </a:r>
          </a:p>
          <a:p>
            <a:pPr marL="0" indent="0">
              <a:buNone/>
            </a:pPr>
            <a:r>
              <a:rPr lang="zh-CN" altLang="zh-CN" dirty="0"/>
              <a:t>例如，当前有一个名为</a:t>
            </a:r>
            <a:r>
              <a:rPr lang="en-US" altLang="zh-CN" dirty="0" err="1"/>
              <a:t>loca</a:t>
            </a:r>
            <a:r>
              <a:rPr lang="zh-CN" altLang="zh-CN" dirty="0"/>
              <a:t>的脚本，其中的内容如下：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“number of </a:t>
            </a:r>
            <a:r>
              <a:rPr lang="en-US" altLang="zh-CN" dirty="0" err="1"/>
              <a:t>vars</a:t>
            </a:r>
            <a:r>
              <a:rPr lang="en-US" altLang="zh-CN" dirty="0"/>
              <a:t>:”$#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“name of Shell script:”$0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“first </a:t>
            </a:r>
            <a:r>
              <a:rPr lang="en-US" altLang="zh-CN" dirty="0" err="1"/>
              <a:t>var</a:t>
            </a:r>
            <a:r>
              <a:rPr lang="en-US" altLang="zh-CN" dirty="0"/>
              <a:t>:”$1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“second </a:t>
            </a:r>
            <a:r>
              <a:rPr lang="en-US" altLang="zh-CN" dirty="0" err="1"/>
              <a:t>var</a:t>
            </a:r>
            <a:r>
              <a:rPr lang="en-US" altLang="zh-CN" dirty="0"/>
              <a:t>:”$2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“third </a:t>
            </a:r>
            <a:r>
              <a:rPr lang="en-US" altLang="zh-CN" dirty="0" err="1"/>
              <a:t>var</a:t>
            </a:r>
            <a:r>
              <a:rPr lang="en-US" altLang="zh-CN" dirty="0"/>
              <a:t>:”$3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4551933" y="2658943"/>
            <a:ext cx="41044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/>
              <a:t>执行该脚本时使用的命令与输出的结果如下所示：</a:t>
            </a:r>
          </a:p>
          <a:p>
            <a:r>
              <a:rPr lang="en-US" altLang="zh-CN" sz="1400" dirty="0"/>
              <a:t>$ </a:t>
            </a:r>
            <a:r>
              <a:rPr lang="en-US" altLang="zh-CN" sz="1400" dirty="0" err="1"/>
              <a:t>sh</a:t>
            </a:r>
            <a:r>
              <a:rPr lang="en-US" altLang="zh-CN" sz="1400" dirty="0"/>
              <a:t> </a:t>
            </a:r>
            <a:r>
              <a:rPr lang="en-US" altLang="zh-CN" sz="1400" dirty="0" err="1"/>
              <a:t>loca</a:t>
            </a:r>
            <a:r>
              <a:rPr lang="en-US" altLang="zh-CN" sz="1400" dirty="0"/>
              <a:t> A B C</a:t>
            </a:r>
            <a:endParaRPr lang="zh-CN" altLang="zh-CN" sz="1400" dirty="0"/>
          </a:p>
          <a:p>
            <a:r>
              <a:rPr lang="en-US" altLang="zh-CN" sz="1400" dirty="0"/>
              <a:t>number of vars:3</a:t>
            </a:r>
            <a:endParaRPr lang="zh-CN" altLang="zh-CN" sz="1400" dirty="0"/>
          </a:p>
          <a:p>
            <a:r>
              <a:rPr lang="en-US" altLang="zh-CN" sz="1400" dirty="0"/>
              <a:t>name of Shell </a:t>
            </a:r>
            <a:r>
              <a:rPr lang="en-US" altLang="zh-CN" sz="1400" dirty="0" err="1"/>
              <a:t>script:loca</a:t>
            </a:r>
            <a:endParaRPr lang="zh-CN" altLang="zh-CN" sz="1400" dirty="0"/>
          </a:p>
          <a:p>
            <a:r>
              <a:rPr lang="en-US" altLang="zh-CN" sz="1400" dirty="0"/>
              <a:t>first </a:t>
            </a:r>
            <a:r>
              <a:rPr lang="en-US" altLang="zh-CN" sz="1400" dirty="0" err="1"/>
              <a:t>var:A</a:t>
            </a:r>
            <a:endParaRPr lang="zh-CN" altLang="zh-CN" sz="1400" dirty="0"/>
          </a:p>
          <a:p>
            <a:r>
              <a:rPr lang="en-US" altLang="zh-CN" sz="1400" dirty="0"/>
              <a:t>second </a:t>
            </a:r>
            <a:r>
              <a:rPr lang="en-US" altLang="zh-CN" sz="1400" dirty="0" err="1"/>
              <a:t>var:B</a:t>
            </a:r>
            <a:endParaRPr lang="zh-CN" altLang="zh-CN" sz="1400" dirty="0"/>
          </a:p>
          <a:p>
            <a:r>
              <a:rPr lang="en-US" altLang="zh-CN" sz="1400" dirty="0"/>
              <a:t>third </a:t>
            </a:r>
            <a:r>
              <a:rPr lang="en-US" altLang="zh-CN" sz="1400" dirty="0" err="1"/>
              <a:t>var:C</a:t>
            </a:r>
            <a:endParaRPr lang="zh-CN" altLang="zh-CN" sz="14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697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CN" b="1" dirty="0"/>
              <a:t>3</a:t>
            </a:r>
            <a:r>
              <a:rPr lang="zh-CN" altLang="zh-CN" b="1" dirty="0"/>
              <a:t>）标准变量</a:t>
            </a:r>
          </a:p>
          <a:p>
            <a:pPr marL="0" indent="0">
              <a:buNone/>
            </a:pPr>
            <a:r>
              <a:rPr lang="zh-CN" altLang="zh-CN" dirty="0"/>
              <a:t>标准变量也是环境变量，在</a:t>
            </a:r>
            <a:r>
              <a:rPr lang="en-US" altLang="zh-CN" dirty="0"/>
              <a:t>bash </a:t>
            </a:r>
            <a:r>
              <a:rPr lang="zh-CN" altLang="zh-CN" dirty="0"/>
              <a:t>环境建立时生成。该变量自动解析，通过查看</a:t>
            </a:r>
            <a:r>
              <a:rPr lang="en-US" altLang="zh-CN" dirty="0" err="1"/>
              <a:t>etc</a:t>
            </a:r>
            <a:r>
              <a:rPr lang="en-US" altLang="zh-CN" dirty="0"/>
              <a:t> </a:t>
            </a:r>
            <a:r>
              <a:rPr lang="zh-CN" altLang="zh-CN" dirty="0"/>
              <a:t>目录下的</a:t>
            </a:r>
            <a:r>
              <a:rPr lang="en-US" altLang="zh-CN" dirty="0"/>
              <a:t> profile </a:t>
            </a:r>
            <a:r>
              <a:rPr lang="zh-CN" altLang="zh-CN" dirty="0"/>
              <a:t>文件可以查看系统中的标准环境变量。使用</a:t>
            </a:r>
            <a:r>
              <a:rPr lang="en-US" altLang="zh-CN" dirty="0" err="1"/>
              <a:t>env</a:t>
            </a:r>
            <a:r>
              <a:rPr lang="en-US" altLang="zh-CN" dirty="0"/>
              <a:t> </a:t>
            </a:r>
            <a:r>
              <a:rPr lang="zh-CN" altLang="zh-CN" dirty="0"/>
              <a:t>命令可以查看系统中的环境变量，包括环境变量和标准变量。</a:t>
            </a:r>
          </a:p>
          <a:p>
            <a:pPr marL="0" indent="0">
              <a:buNone/>
            </a:pPr>
            <a:r>
              <a:rPr lang="en-US" altLang="zh-CN" b="1" dirty="0"/>
              <a:t>4</a:t>
            </a:r>
            <a:r>
              <a:rPr lang="zh-CN" altLang="zh-CN" b="1" dirty="0"/>
              <a:t>）特殊变量</a:t>
            </a:r>
          </a:p>
          <a:p>
            <a:pPr marL="0" indent="0">
              <a:buNone/>
            </a:pPr>
            <a:r>
              <a:rPr lang="en-US" altLang="zh-CN" dirty="0"/>
              <a:t>Shell </a:t>
            </a:r>
            <a:r>
              <a:rPr lang="zh-CN" altLang="zh-CN" dirty="0"/>
              <a:t>中还有一些特殊的变量</a:t>
            </a:r>
            <a:r>
              <a:rPr lang="en-US" altLang="zh-CN" dirty="0"/>
              <a:t>,</a:t>
            </a:r>
            <a:r>
              <a:rPr lang="zh-CN" altLang="zh-CN" dirty="0"/>
              <a:t>这些变量及其含义分别如下：</a:t>
            </a:r>
          </a:p>
          <a:p>
            <a:pPr marL="0" indent="0">
              <a:buNone/>
            </a:pPr>
            <a:r>
              <a:rPr lang="en-US" altLang="zh-CN" dirty="0"/>
              <a:t>#</a:t>
            </a:r>
            <a:r>
              <a:rPr lang="zh-CN" altLang="zh-CN" dirty="0"/>
              <a:t>：传递到脚本或函数的参数数量。</a:t>
            </a:r>
          </a:p>
          <a:p>
            <a:pPr marL="0" indent="0">
              <a:buNone/>
            </a:pPr>
            <a:r>
              <a:rPr lang="zh-CN" altLang="en-US" dirty="0"/>
              <a:t>？</a:t>
            </a:r>
            <a:r>
              <a:rPr lang="zh-CN" altLang="zh-CN" dirty="0"/>
              <a:t>：前一个命令执行情况，</a:t>
            </a:r>
            <a:r>
              <a:rPr lang="en-US" altLang="zh-CN" dirty="0"/>
              <a:t>0</a:t>
            </a:r>
            <a:r>
              <a:rPr lang="zh-CN" altLang="zh-CN" dirty="0"/>
              <a:t>表示成功，其他值表示失败。</a:t>
            </a:r>
          </a:p>
          <a:p>
            <a:pPr marL="0" indent="0">
              <a:buNone/>
            </a:pPr>
            <a:r>
              <a:rPr lang="en-US" altLang="zh-CN" dirty="0"/>
              <a:t>$</a:t>
            </a:r>
            <a:r>
              <a:rPr lang="zh-CN" altLang="zh-CN" dirty="0"/>
              <a:t>：运行当前脚本的当前进程</a:t>
            </a:r>
            <a:r>
              <a:rPr lang="en-US" altLang="zh-CN" dirty="0" err="1"/>
              <a:t>uid</a:t>
            </a:r>
            <a:r>
              <a:rPr lang="zh-CN" altLang="zh-CN" dirty="0"/>
              <a:t>号。</a:t>
            </a:r>
          </a:p>
          <a:p>
            <a:pPr marL="0" indent="0">
              <a:buNone/>
            </a:pPr>
            <a:r>
              <a:rPr lang="en-US" altLang="zh-CN" dirty="0"/>
              <a:t>!</a:t>
            </a:r>
            <a:r>
              <a:rPr lang="zh-CN" altLang="zh-CN" dirty="0"/>
              <a:t>：运行脚本最后一个命令。</a:t>
            </a:r>
          </a:p>
          <a:p>
            <a:pPr marL="0" indent="0">
              <a:buNone/>
            </a:pPr>
            <a:r>
              <a:rPr lang="en-US" altLang="zh-CN" dirty="0"/>
              <a:t>*</a:t>
            </a:r>
            <a:r>
              <a:rPr lang="zh-CN" altLang="zh-CN" dirty="0"/>
              <a:t>：传递给脚本或函数的全部参数。</a:t>
            </a:r>
          </a:p>
          <a:p>
            <a:pPr marL="0" indent="0">
              <a:buNone/>
            </a:pPr>
            <a:r>
              <a:rPr lang="zh-CN" altLang="zh-CN" dirty="0"/>
              <a:t>例如，查看传递到脚本的参数数量，可以使用以下语句：</a:t>
            </a:r>
          </a:p>
          <a:p>
            <a:pPr marL="0" indent="0">
              <a:buNone/>
            </a:pPr>
            <a:r>
              <a:rPr lang="en-US" altLang="zh-CN" dirty="0"/>
              <a:t>echo $ #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这些变量的使用方法与普通变量相同。</a:t>
            </a:r>
          </a:p>
          <a:p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238899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888432"/>
          </a:xfrm>
        </p:spPr>
        <p:txBody>
          <a:bodyPr>
            <a:normAutofit fontScale="77500" lnSpcReduction="20000"/>
          </a:bodyPr>
          <a:lstStyle/>
          <a:p>
            <a:pPr marL="0" indent="0" hangingPunct="0">
              <a:buNone/>
            </a:pPr>
            <a:r>
              <a:rPr lang="en-US" altLang="zh-CN" sz="1900" b="1" dirty="0"/>
              <a:t>5.</a:t>
            </a:r>
            <a:r>
              <a:rPr lang="zh-CN" altLang="zh-CN" sz="1900" b="1" dirty="0"/>
              <a:t>变量的运算</a:t>
            </a:r>
          </a:p>
          <a:p>
            <a:pPr marL="0" indent="0">
              <a:buNone/>
            </a:pPr>
            <a:r>
              <a:rPr lang="en-US" altLang="zh-CN" sz="1900" dirty="0"/>
              <a:t>Shell </a:t>
            </a:r>
            <a:r>
              <a:rPr lang="zh-CN" altLang="zh-CN" sz="1900" dirty="0"/>
              <a:t>中的变量没有明确的类型</a:t>
            </a:r>
            <a:r>
              <a:rPr lang="en-US" altLang="zh-CN" sz="1900" dirty="0"/>
              <a:t>,</a:t>
            </a:r>
            <a:r>
              <a:rPr lang="zh-CN" altLang="zh-CN" sz="1900" dirty="0"/>
              <a:t>变量值都以字符串的形式存储，</a:t>
            </a:r>
            <a:r>
              <a:rPr lang="en-US" altLang="zh-CN" sz="1900" dirty="0"/>
              <a:t>Shell </a:t>
            </a:r>
            <a:r>
              <a:rPr lang="zh-CN" altLang="zh-CN" sz="1900" dirty="0"/>
              <a:t>中的算数运算一般通过</a:t>
            </a:r>
            <a:r>
              <a:rPr lang="en-US" altLang="zh-CN" sz="1900" dirty="0"/>
              <a:t>let</a:t>
            </a:r>
            <a:r>
              <a:rPr lang="zh-CN" altLang="zh-CN" sz="1900" dirty="0"/>
              <a:t>命令和</a:t>
            </a:r>
            <a:r>
              <a:rPr lang="en-US" altLang="zh-CN" sz="1900" dirty="0"/>
              <a:t>expr</a:t>
            </a:r>
            <a:r>
              <a:rPr lang="zh-CN" altLang="zh-CN" sz="1900" dirty="0"/>
              <a:t>命令实现。</a:t>
            </a:r>
          </a:p>
          <a:p>
            <a:pPr marL="0" indent="0">
              <a:buNone/>
            </a:pPr>
            <a:r>
              <a:rPr lang="en-US" altLang="zh-CN" b="1" dirty="0"/>
              <a:t>1</a:t>
            </a:r>
            <a:r>
              <a:rPr lang="zh-CN" altLang="zh-CN" b="1" dirty="0"/>
              <a:t>）</a:t>
            </a:r>
            <a:r>
              <a:rPr lang="en-US" altLang="zh-CN" b="1" dirty="0"/>
              <a:t>let</a:t>
            </a:r>
            <a:r>
              <a:rPr lang="zh-CN" altLang="zh-CN" b="1" dirty="0"/>
              <a:t>命令</a:t>
            </a:r>
          </a:p>
          <a:p>
            <a:pPr marL="0" indent="0">
              <a:buNone/>
            </a:pPr>
            <a:r>
              <a:rPr lang="en-US" altLang="zh-CN" dirty="0"/>
              <a:t>let</a:t>
            </a:r>
            <a:r>
              <a:rPr lang="zh-CN" altLang="zh-CN" dirty="0"/>
              <a:t>命令用于算术运算和数值表达式测试，其使用格式如下：</a:t>
            </a:r>
          </a:p>
          <a:p>
            <a:pPr marL="0" indent="0">
              <a:buNone/>
            </a:pPr>
            <a:r>
              <a:rPr lang="en-US" altLang="zh-CN" dirty="0"/>
              <a:t>let </a:t>
            </a:r>
            <a:r>
              <a:rPr lang="zh-CN" altLang="zh-CN" dirty="0"/>
              <a:t>表达式</a:t>
            </a:r>
          </a:p>
          <a:p>
            <a:pPr marL="0" indent="0">
              <a:buNone/>
            </a:pPr>
            <a:r>
              <a:rPr lang="zh-CN" altLang="zh-CN" dirty="0"/>
              <a:t>假设现有一个名为</a:t>
            </a:r>
            <a:r>
              <a:rPr lang="en-US" altLang="zh-CN" dirty="0"/>
              <a:t>let</a:t>
            </a:r>
            <a:r>
              <a:rPr lang="zh-CN" altLang="zh-CN" dirty="0"/>
              <a:t>的脚本文件，其中内容如下：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i</a:t>
            </a:r>
            <a:r>
              <a:rPr lang="en-US" altLang="zh-CN" dirty="0"/>
              <a:t>=1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</a:t>
            </a:r>
            <a:r>
              <a:rPr lang="en-US" altLang="zh-CN" dirty="0" err="1"/>
              <a:t>i</a:t>
            </a:r>
            <a:r>
              <a:rPr lang="en-US" altLang="zh-CN" dirty="0"/>
              <a:t>=”$</a:t>
            </a:r>
            <a:r>
              <a:rPr lang="en-US" altLang="zh-CN" dirty="0" err="1"/>
              <a:t>i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let </a:t>
            </a:r>
            <a:r>
              <a:rPr lang="en-US" altLang="zh-CN" dirty="0" err="1"/>
              <a:t>i</a:t>
            </a:r>
            <a:r>
              <a:rPr lang="en-US" altLang="zh-CN" dirty="0"/>
              <a:t>=i+2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</a:t>
            </a:r>
            <a:r>
              <a:rPr lang="en-US" altLang="zh-CN" dirty="0" err="1"/>
              <a:t>i</a:t>
            </a:r>
            <a:r>
              <a:rPr lang="en-US" altLang="zh-CN" dirty="0"/>
              <a:t>=”$</a:t>
            </a:r>
            <a:r>
              <a:rPr lang="en-US" altLang="zh-CN" dirty="0" err="1"/>
              <a:t>i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let “</a:t>
            </a:r>
            <a:r>
              <a:rPr lang="en-US" altLang="zh-CN" dirty="0" err="1"/>
              <a:t>i</a:t>
            </a:r>
            <a:r>
              <a:rPr lang="en-US" altLang="zh-CN" dirty="0"/>
              <a:t>=i+4”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</a:t>
            </a:r>
            <a:r>
              <a:rPr lang="en-US" altLang="zh-CN" dirty="0" err="1"/>
              <a:t>i</a:t>
            </a:r>
            <a:r>
              <a:rPr lang="en-US" altLang="zh-CN" dirty="0"/>
              <a:t>=”$</a:t>
            </a:r>
            <a:r>
              <a:rPr lang="en-US" altLang="zh-CN" dirty="0" err="1"/>
              <a:t>i</a:t>
            </a:r>
            <a:endParaRPr lang="en-US" altLang="zh-CN" dirty="0"/>
          </a:p>
        </p:txBody>
      </p:sp>
      <p:sp>
        <p:nvSpPr>
          <p:cNvPr id="2" name="文本框 1"/>
          <p:cNvSpPr txBox="1"/>
          <p:nvPr/>
        </p:nvSpPr>
        <p:spPr>
          <a:xfrm>
            <a:off x="2463701" y="3312244"/>
            <a:ext cx="17235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200" dirty="0"/>
              <a:t>该脚本的执行结果如下</a:t>
            </a:r>
          </a:p>
          <a:p>
            <a:r>
              <a:rPr lang="en-US" altLang="zh-CN" sz="1200" dirty="0" err="1"/>
              <a:t>i</a:t>
            </a:r>
            <a:r>
              <a:rPr lang="en-US" altLang="zh-CN" sz="1200" dirty="0"/>
              <a:t>=1</a:t>
            </a:r>
            <a:endParaRPr lang="zh-CN" altLang="zh-CN" sz="1200" dirty="0"/>
          </a:p>
          <a:p>
            <a:r>
              <a:rPr lang="en-US" altLang="zh-CN" sz="1200" dirty="0" err="1"/>
              <a:t>i</a:t>
            </a:r>
            <a:r>
              <a:rPr lang="en-US" altLang="zh-CN" sz="1200" dirty="0"/>
              <a:t>=3</a:t>
            </a:r>
            <a:endParaRPr lang="zh-CN" altLang="zh-CN" sz="1200" dirty="0"/>
          </a:p>
          <a:p>
            <a:r>
              <a:rPr lang="en-US" altLang="zh-CN" sz="1200" dirty="0" err="1"/>
              <a:t>i</a:t>
            </a:r>
            <a:r>
              <a:rPr lang="en-US" altLang="zh-CN" sz="1200" dirty="0"/>
              <a:t>=7</a:t>
            </a:r>
            <a:endParaRPr lang="zh-CN" altLang="zh-CN" sz="12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910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41044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zh-CN" b="1" dirty="0"/>
              <a:t>2</a:t>
            </a:r>
            <a:r>
              <a:rPr lang="zh-CN" altLang="zh-CN" b="1" dirty="0"/>
              <a:t>）</a:t>
            </a:r>
            <a:r>
              <a:rPr lang="en-US" altLang="zh-CN" b="1" dirty="0"/>
              <a:t>expr</a:t>
            </a:r>
            <a:r>
              <a:rPr lang="zh-CN" altLang="zh-CN" b="1" dirty="0"/>
              <a:t>命令</a:t>
            </a:r>
          </a:p>
          <a:p>
            <a:pPr marL="0" indent="0">
              <a:buNone/>
            </a:pPr>
            <a:r>
              <a:rPr lang="en-US" altLang="zh-CN" dirty="0"/>
              <a:t>expr</a:t>
            </a:r>
            <a:r>
              <a:rPr lang="zh-CN" altLang="zh-CN" dirty="0"/>
              <a:t>命令用于对整型变量进行算术计算。使用</a:t>
            </a:r>
            <a:r>
              <a:rPr lang="en-US" altLang="zh-CN" dirty="0"/>
              <a:t>expr</a:t>
            </a:r>
            <a:r>
              <a:rPr lang="zh-CN" altLang="zh-CN" dirty="0"/>
              <a:t>命令时可以使两个数值直接进行运算：</a:t>
            </a:r>
          </a:p>
          <a:p>
            <a:pPr marL="0" indent="0">
              <a:buNone/>
            </a:pPr>
            <a:r>
              <a:rPr lang="en-US" altLang="zh-CN" dirty="0"/>
              <a:t>$ expr 3+5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运算结果会直接在命令行中输出。</a:t>
            </a:r>
          </a:p>
          <a:p>
            <a:pPr marL="0" indent="0">
              <a:buNone/>
            </a:pPr>
            <a:r>
              <a:rPr lang="zh-CN" altLang="zh-CN" dirty="0"/>
              <a:t>若要通过变量的引用进行运算添加</a:t>
            </a:r>
            <a:r>
              <a:rPr lang="en-US" altLang="zh-CN" dirty="0"/>
              <a:t>$</a:t>
            </a:r>
            <a:r>
              <a:rPr lang="zh-CN" altLang="zh-CN" dirty="0"/>
              <a:t>符号即可。 需要注意的是在运算符与变量或数据之间需要保留一个空格，否则该命令会将命令后的内容原样输出。</a:t>
            </a:r>
          </a:p>
          <a:p>
            <a:pPr marL="0" indent="0">
              <a:buNone/>
            </a:pPr>
            <a:r>
              <a:rPr lang="zh-CN" altLang="zh-CN" dirty="0"/>
              <a:t>若要在</a:t>
            </a:r>
            <a:r>
              <a:rPr lang="en-US" altLang="zh-CN" dirty="0"/>
              <a:t>Shell</a:t>
            </a:r>
            <a:r>
              <a:rPr lang="zh-CN" altLang="zh-CN" dirty="0"/>
              <a:t>脚本中使用</a:t>
            </a:r>
            <a:r>
              <a:rPr lang="en-US" altLang="zh-CN" dirty="0"/>
              <a:t>expr</a:t>
            </a:r>
            <a:r>
              <a:rPr lang="zh-CN" altLang="zh-CN" dirty="0"/>
              <a:t>命令，需要使用符号</a:t>
            </a:r>
            <a:r>
              <a:rPr lang="en-US" altLang="zh-CN" dirty="0"/>
              <a:t>“`”</a:t>
            </a:r>
            <a:r>
              <a:rPr lang="zh-CN" altLang="zh-CN" dirty="0"/>
              <a:t>（该按键位于</a:t>
            </a:r>
            <a:r>
              <a:rPr lang="en-US" altLang="zh-CN" dirty="0"/>
              <a:t>Tab</a:t>
            </a:r>
            <a:r>
              <a:rPr lang="zh-CN" altLang="zh-CN" dirty="0"/>
              <a:t>键之上），将其内嵌到等式中。假设现在要使用一个变量接收另外两个变量的运算结果，方法如下：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a=10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b=20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value=`expr $a+$b`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“value is :$value”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执行该脚本，结果如下：</a:t>
            </a:r>
          </a:p>
          <a:p>
            <a:pPr marL="0" indent="0">
              <a:buNone/>
            </a:pPr>
            <a:r>
              <a:rPr lang="en-US" altLang="zh-CN" dirty="0"/>
              <a:t>value is:30</a:t>
            </a:r>
            <a:endParaRPr lang="zh-CN" altLang="zh-CN" dirty="0"/>
          </a:p>
          <a:p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357993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625414"/>
          </a:xfrm>
        </p:spPr>
        <p:txBody>
          <a:bodyPr/>
          <a:lstStyle/>
          <a:p>
            <a:r>
              <a:rPr lang="en-US" altLang="zh-CN" b="1" dirty="0"/>
              <a:t>&lt;</a:t>
            </a:r>
            <a:r>
              <a:rPr lang="zh-CN" altLang="zh-CN" b="1" dirty="0"/>
              <a:t>任务实施</a:t>
            </a:r>
            <a:r>
              <a:rPr lang="en-US" altLang="zh-CN" b="1" dirty="0"/>
              <a:t>&gt;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71528" y="1079996"/>
            <a:ext cx="7616333" cy="31762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zh-CN" altLang="zh-CN" sz="2300" b="1" dirty="0"/>
              <a:t>一、编辑脚本</a:t>
            </a:r>
          </a:p>
          <a:p>
            <a:pPr marL="0" indent="0">
              <a:buNone/>
            </a:pPr>
            <a:r>
              <a:rPr lang="zh-CN" altLang="zh-CN" sz="2300" dirty="0"/>
              <a:t>使用</a:t>
            </a:r>
            <a:r>
              <a:rPr lang="en-US" altLang="zh-CN" sz="2300" dirty="0"/>
              <a:t>vi</a:t>
            </a:r>
            <a:r>
              <a:rPr lang="zh-CN" altLang="zh-CN" sz="2300" dirty="0"/>
              <a:t>编辑器创建一个名为</a:t>
            </a:r>
            <a:r>
              <a:rPr lang="en-US" altLang="zh-CN" sz="2300" dirty="0"/>
              <a:t>first </a:t>
            </a:r>
            <a:r>
              <a:rPr lang="zh-CN" altLang="zh-CN" sz="2300" dirty="0"/>
              <a:t>的文件，在插入模式下，向</a:t>
            </a:r>
            <a:r>
              <a:rPr lang="en-US" altLang="zh-CN" sz="2300" dirty="0"/>
              <a:t>first</a:t>
            </a:r>
            <a:r>
              <a:rPr lang="zh-CN" altLang="zh-CN" sz="2300" dirty="0"/>
              <a:t>文件中输入以下内容并保存，退出编辑器。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data="first She11 script"            #</a:t>
            </a:r>
            <a:r>
              <a:rPr lang="zh-CN" altLang="zh-CN" dirty="0"/>
              <a:t>定义一个变量并初始化</a:t>
            </a:r>
          </a:p>
          <a:p>
            <a:pPr marL="0" indent="0">
              <a:buNone/>
            </a:pPr>
            <a:r>
              <a:rPr lang="en-US" altLang="zh-CN" dirty="0"/>
              <a:t>echo $data                        #</a:t>
            </a:r>
            <a:r>
              <a:rPr lang="zh-CN" altLang="zh-CN" dirty="0"/>
              <a:t>输出变量</a:t>
            </a:r>
            <a:r>
              <a:rPr lang="en-US" altLang="zh-CN" dirty="0"/>
              <a:t> data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"result is: "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</a:t>
            </a:r>
            <a:r>
              <a:rPr lang="zh-CN" altLang="zh-CN" dirty="0"/>
              <a:t>定义两个整型变量并初始化</a:t>
            </a:r>
          </a:p>
          <a:p>
            <a:pPr marL="0" indent="0">
              <a:buNone/>
            </a:pPr>
            <a:r>
              <a:rPr lang="en-US" altLang="zh-CN" dirty="0"/>
              <a:t>a=1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b=2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$(($a + $b))                    # </a:t>
            </a:r>
            <a:r>
              <a:rPr lang="zh-CN" altLang="zh-CN" dirty="0"/>
              <a:t>输出</a:t>
            </a:r>
            <a:r>
              <a:rPr lang="en-US" altLang="zh-CN" dirty="0" err="1"/>
              <a:t>a+b</a:t>
            </a:r>
            <a:r>
              <a:rPr lang="zh-CN" altLang="zh-CN" dirty="0"/>
              <a:t>的结果</a:t>
            </a:r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65836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sz="1700" b="1" dirty="0"/>
              <a:t>二、执行脚本</a:t>
            </a:r>
          </a:p>
          <a:p>
            <a:pPr marL="0" indent="0">
              <a:buNone/>
            </a:pPr>
            <a:r>
              <a:rPr lang="zh-CN" altLang="zh-CN" sz="1700" dirty="0"/>
              <a:t>执行脚本的方法有两种：一种是将脚本作为可执行文件；另一种方法是将脚本文件作为一个参数，通过</a:t>
            </a:r>
            <a:r>
              <a:rPr lang="en-US" altLang="zh-CN" sz="1700" dirty="0"/>
              <a:t>Shell </a:t>
            </a:r>
            <a:r>
              <a:rPr lang="zh-CN" altLang="zh-CN" sz="1700" dirty="0"/>
              <a:t>解释器对其进行解析。</a:t>
            </a:r>
          </a:p>
          <a:p>
            <a:pPr marL="0" indent="0" hangingPunct="0">
              <a:buNone/>
            </a:pPr>
            <a:r>
              <a:rPr lang="en-US" altLang="zh-CN" b="1" dirty="0"/>
              <a:t>1.</a:t>
            </a:r>
            <a:r>
              <a:rPr lang="zh-CN" altLang="zh-CN" b="1" dirty="0"/>
              <a:t>将脚本作为可执行文件</a:t>
            </a:r>
          </a:p>
          <a:p>
            <a:pPr marL="0" indent="0">
              <a:buNone/>
            </a:pPr>
            <a:r>
              <a:rPr lang="zh-CN" altLang="zh-CN" dirty="0"/>
              <a:t>若想执行该脚本程序，需要确保该文件可执行。但创建的文件一般默认没有可执行权限，因此需要使用</a:t>
            </a:r>
            <a:r>
              <a:rPr lang="en-US" altLang="zh-CN" dirty="0" err="1"/>
              <a:t>chmod</a:t>
            </a:r>
            <a:r>
              <a:rPr lang="zh-CN" altLang="zh-CN" dirty="0"/>
              <a:t>命令来提升文件的权限。</a:t>
            </a:r>
          </a:p>
          <a:p>
            <a:pPr marL="0" indent="0">
              <a:buNone/>
            </a:pPr>
            <a:r>
              <a:rPr lang="en-US" altLang="zh-CN" dirty="0"/>
              <a:t>$ </a:t>
            </a:r>
            <a:r>
              <a:rPr lang="en-US" altLang="zh-CN" dirty="0" err="1"/>
              <a:t>chmod</a:t>
            </a:r>
            <a:r>
              <a:rPr lang="en-US" altLang="zh-CN" dirty="0"/>
              <a:t> +x first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提升文件权限之后，便可以执行脚本文件了，执行该文件的方式如下所示：</a:t>
            </a:r>
          </a:p>
          <a:p>
            <a:pPr marL="0" indent="0">
              <a:buNone/>
            </a:pPr>
            <a:r>
              <a:rPr lang="en-US" altLang="zh-CN" dirty="0"/>
              <a:t>$ ./first</a:t>
            </a:r>
            <a:endParaRPr lang="zh-CN" altLang="zh-CN" dirty="0"/>
          </a:p>
          <a:p>
            <a:pPr marL="0" indent="0" hangingPunct="0">
              <a:buNone/>
            </a:pPr>
            <a:r>
              <a:rPr lang="en-US" altLang="zh-CN" b="1" dirty="0"/>
              <a:t>2.</a:t>
            </a:r>
            <a:r>
              <a:rPr lang="zh-CN" altLang="zh-CN" b="1" dirty="0"/>
              <a:t>将脚本作为参数</a:t>
            </a:r>
          </a:p>
          <a:p>
            <a:pPr marL="0" indent="0">
              <a:buNone/>
            </a:pPr>
            <a:r>
              <a:rPr lang="zh-CN" altLang="zh-CN" dirty="0"/>
              <a:t>具体方法如下：</a:t>
            </a:r>
          </a:p>
          <a:p>
            <a:pPr marL="0" indent="0">
              <a:buNone/>
            </a:pPr>
            <a:r>
              <a:rPr lang="en-US" altLang="zh-CN" dirty="0"/>
              <a:t>$ </a:t>
            </a:r>
            <a:r>
              <a:rPr lang="en-US" altLang="zh-CN" dirty="0" err="1"/>
              <a:t>sh</a:t>
            </a:r>
            <a:r>
              <a:rPr lang="en-US" altLang="zh-CN" dirty="0"/>
              <a:t> first</a:t>
            </a:r>
            <a:endParaRPr lang="zh-CN" altLang="zh-CN" dirty="0"/>
          </a:p>
          <a:p>
            <a:endParaRPr lang="zh-CN" altLang="zh-CN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4895179" y="2952204"/>
            <a:ext cx="33634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first </a:t>
            </a:r>
            <a:r>
              <a:rPr lang="zh-CN" altLang="zh-CN" dirty="0"/>
              <a:t>脚本的执行结果如下所示：</a:t>
            </a:r>
            <a:endParaRPr lang="en-US" altLang="zh-CN" dirty="0"/>
          </a:p>
          <a:p>
            <a:r>
              <a:rPr lang="en-US" altLang="zh-CN" dirty="0"/>
              <a:t>first She11 script</a:t>
            </a:r>
            <a:endParaRPr lang="zh-CN" altLang="zh-CN" dirty="0"/>
          </a:p>
          <a:p>
            <a:r>
              <a:rPr lang="en-US" altLang="zh-CN" dirty="0"/>
              <a:t>result is: </a:t>
            </a:r>
            <a:endParaRPr lang="zh-CN" altLang="zh-CN" dirty="0"/>
          </a:p>
          <a:p>
            <a:r>
              <a:rPr lang="en-US" altLang="zh-CN" dirty="0"/>
              <a:t>3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154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8164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sz="1700" b="1" dirty="0"/>
              <a:t>四、脚本文件内容分析</a:t>
            </a:r>
          </a:p>
          <a:p>
            <a:pPr marL="0" indent="0">
              <a:buNone/>
            </a:pPr>
            <a:r>
              <a:rPr lang="zh-CN" altLang="zh-CN" sz="1700" dirty="0"/>
              <a:t>（</a:t>
            </a:r>
            <a:r>
              <a:rPr lang="en-US" altLang="zh-CN" sz="1700" dirty="0"/>
              <a:t>1</a:t>
            </a:r>
            <a:r>
              <a:rPr lang="zh-CN" altLang="zh-CN" sz="1700" dirty="0"/>
              <a:t>）</a:t>
            </a:r>
            <a:r>
              <a:rPr lang="en-US" altLang="zh-CN" sz="1700" dirty="0"/>
              <a:t>Shell</a:t>
            </a:r>
            <a:r>
              <a:rPr lang="zh-CN" altLang="zh-CN" sz="1700" dirty="0"/>
              <a:t>中以</a:t>
            </a:r>
            <a:r>
              <a:rPr lang="en-US" altLang="zh-CN" sz="1700" dirty="0"/>
              <a:t>#</a:t>
            </a:r>
            <a:r>
              <a:rPr lang="zh-CN" altLang="zh-CN" sz="1700" dirty="0"/>
              <a:t>开头的行一般为注释行，类似于</a:t>
            </a:r>
            <a:r>
              <a:rPr lang="en-US" altLang="zh-CN" sz="1700" dirty="0"/>
              <a:t>C</a:t>
            </a:r>
            <a:r>
              <a:rPr lang="zh-CN" altLang="zh-CN" sz="1700" dirty="0"/>
              <a:t>语言中的</a:t>
            </a:r>
            <a:r>
              <a:rPr lang="en-US" altLang="zh-CN" sz="1700" dirty="0"/>
              <a:t>//</a:t>
            </a:r>
            <a:r>
              <a:rPr lang="zh-CN" altLang="zh-CN" sz="1700" dirty="0"/>
              <a:t>，如脚本中的第</a:t>
            </a:r>
            <a:r>
              <a:rPr lang="en-US" altLang="zh-CN" sz="1700" dirty="0"/>
              <a:t>2</a:t>
            </a:r>
            <a:r>
              <a:rPr lang="zh-CN" altLang="zh-CN" sz="1700" dirty="0"/>
              <a:t>行和第</a:t>
            </a:r>
            <a:r>
              <a:rPr lang="en-US" altLang="zh-CN" sz="1700" dirty="0"/>
              <a:t>4</a:t>
            </a:r>
            <a:r>
              <a:rPr lang="zh-CN" altLang="zh-CN" sz="1700" dirty="0"/>
              <a:t>行，但第</a:t>
            </a:r>
            <a:r>
              <a:rPr lang="en-US" altLang="zh-CN" sz="1700" dirty="0"/>
              <a:t>1</a:t>
            </a:r>
            <a:r>
              <a:rPr lang="zh-CN" altLang="zh-CN" sz="1700" dirty="0"/>
              <a:t>行是例外。第</a:t>
            </a:r>
            <a:r>
              <a:rPr lang="en-US" altLang="zh-CN" sz="1700" dirty="0"/>
              <a:t>1</a:t>
            </a:r>
            <a:r>
              <a:rPr lang="zh-CN" altLang="zh-CN" sz="1700" dirty="0"/>
              <a:t>行的</a:t>
            </a:r>
            <a:r>
              <a:rPr lang="en-US" altLang="zh-CN" sz="1700" dirty="0"/>
              <a:t>#!/bin/</a:t>
            </a:r>
            <a:r>
              <a:rPr lang="en-US" altLang="zh-CN" sz="1700" dirty="0" err="1"/>
              <a:t>sh</a:t>
            </a:r>
            <a:r>
              <a:rPr lang="zh-CN" altLang="zh-CN" sz="1700" dirty="0"/>
              <a:t>是一种特殊的注释，</a:t>
            </a:r>
            <a:r>
              <a:rPr lang="en-US" altLang="zh-CN" sz="1700" dirty="0"/>
              <a:t>#!</a:t>
            </a:r>
            <a:r>
              <a:rPr lang="zh-CN" altLang="zh-CN" sz="1700" dirty="0"/>
              <a:t>后的参数表明了系统将会调用哪个程序来执行该脚本。在本例中，</a:t>
            </a:r>
            <a:r>
              <a:rPr lang="en-US" altLang="zh-CN" sz="1700" dirty="0"/>
              <a:t>/bin/ </a:t>
            </a:r>
            <a:r>
              <a:rPr lang="en-US" altLang="zh-CN" sz="1700" dirty="0" err="1"/>
              <a:t>sh</a:t>
            </a:r>
            <a:r>
              <a:rPr lang="zh-CN" altLang="zh-CN" sz="1700" dirty="0"/>
              <a:t>是默认的</a:t>
            </a:r>
            <a:r>
              <a:rPr lang="en-US" altLang="zh-CN" sz="1700" dirty="0"/>
              <a:t>Shell</a:t>
            </a:r>
            <a:r>
              <a:rPr lang="zh-CN" altLang="zh-CN" sz="1700" dirty="0"/>
              <a:t>程序。</a:t>
            </a:r>
          </a:p>
          <a:p>
            <a:pPr marL="0" indent="0">
              <a:buNone/>
            </a:pPr>
            <a:r>
              <a:rPr lang="zh-CN" altLang="zh-CN" sz="1700" dirty="0"/>
              <a:t>（</a:t>
            </a:r>
            <a:r>
              <a:rPr lang="en-US" altLang="zh-CN" sz="1700" dirty="0"/>
              <a:t>2</a:t>
            </a:r>
            <a:r>
              <a:rPr lang="zh-CN" altLang="zh-CN" sz="1700" dirty="0"/>
              <a:t>）脚本的第</a:t>
            </a:r>
            <a:r>
              <a:rPr lang="en-US" altLang="zh-CN" sz="1700" dirty="0"/>
              <a:t>3</a:t>
            </a:r>
            <a:r>
              <a:rPr lang="zh-CN" altLang="zh-CN" sz="1700" dirty="0"/>
              <a:t>行定义了一个变量</a:t>
            </a:r>
            <a:r>
              <a:rPr lang="en-US" altLang="zh-CN" sz="1700" dirty="0"/>
              <a:t> data</a:t>
            </a:r>
            <a:r>
              <a:rPr lang="zh-CN" altLang="zh-CN" sz="1700" dirty="0"/>
              <a:t>，并对该变量进行了初始化。</a:t>
            </a:r>
          </a:p>
          <a:p>
            <a:pPr marL="0" indent="0">
              <a:buNone/>
            </a:pPr>
            <a:r>
              <a:rPr lang="zh-CN" altLang="zh-CN" sz="1700" dirty="0"/>
              <a:t>（</a:t>
            </a:r>
            <a:r>
              <a:rPr lang="en-US" altLang="zh-CN" sz="1700" dirty="0"/>
              <a:t>3</a:t>
            </a:r>
            <a:r>
              <a:rPr lang="zh-CN" altLang="zh-CN" sz="1700" dirty="0"/>
              <a:t>）脚本第</a:t>
            </a:r>
            <a:r>
              <a:rPr lang="en-US" altLang="zh-CN" sz="1700" dirty="0"/>
              <a:t>5</a:t>
            </a:r>
            <a:r>
              <a:rPr lang="zh-CN" altLang="zh-CN" sz="1700" dirty="0"/>
              <a:t>行的</a:t>
            </a:r>
            <a:r>
              <a:rPr lang="en-US" altLang="zh-CN" sz="1700" dirty="0"/>
              <a:t>echo</a:t>
            </a:r>
            <a:r>
              <a:rPr lang="zh-CN" altLang="zh-CN" sz="1700" dirty="0"/>
              <a:t>是一个输出方法，类似于</a:t>
            </a:r>
            <a:r>
              <a:rPr lang="en-US" altLang="zh-CN" sz="1700" dirty="0"/>
              <a:t>C</a:t>
            </a:r>
            <a:r>
              <a:rPr lang="zh-CN" altLang="zh-CN" sz="1700" dirty="0"/>
              <a:t>语言中的</a:t>
            </a:r>
            <a:r>
              <a:rPr lang="en-US" altLang="zh-CN" sz="1700" dirty="0" err="1"/>
              <a:t>printf</a:t>
            </a:r>
            <a:r>
              <a:rPr lang="en-US" altLang="zh-CN" sz="1700" dirty="0"/>
              <a:t>()</a:t>
            </a:r>
            <a:r>
              <a:rPr lang="zh-CN" altLang="zh-CN" sz="1700" dirty="0"/>
              <a:t>函数，用于输出数据，输出的内容为</a:t>
            </a:r>
            <a:r>
              <a:rPr lang="en-US" altLang="zh-CN" sz="1700" dirty="0"/>
              <a:t>data</a:t>
            </a:r>
            <a:r>
              <a:rPr lang="zh-CN" altLang="zh-CN" sz="1700" dirty="0"/>
              <a:t>变量的值，符号</a:t>
            </a:r>
            <a:r>
              <a:rPr lang="en-US" altLang="zh-CN" sz="1700" dirty="0"/>
              <a:t>$</a:t>
            </a:r>
            <a:r>
              <a:rPr lang="zh-CN" altLang="zh-CN" sz="1700" dirty="0"/>
              <a:t>表示对变量的引用。</a:t>
            </a:r>
          </a:p>
          <a:p>
            <a:pPr marL="0" indent="0">
              <a:buNone/>
            </a:pPr>
            <a:r>
              <a:rPr lang="zh-CN" altLang="zh-CN" sz="1700" dirty="0"/>
              <a:t>（</a:t>
            </a:r>
            <a:r>
              <a:rPr lang="en-US" altLang="zh-CN" sz="1700" dirty="0"/>
              <a:t>4</a:t>
            </a:r>
            <a:r>
              <a:rPr lang="zh-CN" altLang="zh-CN" sz="1700" dirty="0"/>
              <a:t>）脚本的第</a:t>
            </a:r>
            <a:r>
              <a:rPr lang="en-US" altLang="zh-CN" sz="1700" dirty="0"/>
              <a:t>6</a:t>
            </a:r>
            <a:r>
              <a:rPr lang="zh-CN" altLang="zh-CN" sz="1700" dirty="0"/>
              <a:t>行同样是</a:t>
            </a:r>
            <a:r>
              <a:rPr lang="en-US" altLang="zh-CN" sz="1700" dirty="0"/>
              <a:t>echo</a:t>
            </a:r>
            <a:r>
              <a:rPr lang="zh-CN" altLang="zh-CN" sz="1700" dirty="0"/>
              <a:t>语句。</a:t>
            </a:r>
          </a:p>
          <a:p>
            <a:pPr marL="0" indent="0">
              <a:buNone/>
            </a:pPr>
            <a:r>
              <a:rPr lang="zh-CN" altLang="zh-CN" sz="1700" dirty="0"/>
              <a:t>（</a:t>
            </a:r>
            <a:r>
              <a:rPr lang="en-US" altLang="zh-CN" sz="1700" dirty="0"/>
              <a:t>5</a:t>
            </a:r>
            <a:r>
              <a:rPr lang="zh-CN" altLang="zh-CN" sz="1700" dirty="0"/>
              <a:t>）脚本的第</a:t>
            </a:r>
            <a:r>
              <a:rPr lang="en-US" altLang="zh-CN" sz="1700" dirty="0"/>
              <a:t>8</a:t>
            </a:r>
            <a:r>
              <a:rPr lang="zh-CN" altLang="zh-CN" sz="1700" dirty="0"/>
              <a:t>、</a:t>
            </a:r>
            <a:r>
              <a:rPr lang="en-US" altLang="zh-CN" sz="1700" dirty="0"/>
              <a:t>9</a:t>
            </a:r>
            <a:r>
              <a:rPr lang="zh-CN" altLang="zh-CN" sz="1700" dirty="0"/>
              <a:t>两行定义了变量</a:t>
            </a:r>
            <a:r>
              <a:rPr lang="en-US" altLang="zh-CN" sz="1700" dirty="0"/>
              <a:t>a</a:t>
            </a:r>
            <a:r>
              <a:rPr lang="zh-CN" altLang="zh-CN" sz="1700" dirty="0"/>
              <a:t>和</a:t>
            </a:r>
            <a:r>
              <a:rPr lang="en-US" altLang="zh-CN" sz="1700" dirty="0"/>
              <a:t>b</a:t>
            </a:r>
            <a:r>
              <a:rPr lang="zh-CN" altLang="zh-CN" sz="1700" dirty="0"/>
              <a:t>，并对该变量进行了初始化。</a:t>
            </a:r>
          </a:p>
          <a:p>
            <a:pPr marL="0" indent="0">
              <a:buNone/>
            </a:pPr>
            <a:r>
              <a:rPr lang="zh-CN" altLang="zh-CN" sz="1700" dirty="0"/>
              <a:t>（</a:t>
            </a:r>
            <a:r>
              <a:rPr lang="en-US" altLang="zh-CN" sz="1700" dirty="0"/>
              <a:t>6</a:t>
            </a:r>
            <a:r>
              <a:rPr lang="zh-CN" altLang="zh-CN" sz="1700" dirty="0"/>
              <a:t>）脚本的第</a:t>
            </a:r>
            <a:r>
              <a:rPr lang="en-US" altLang="zh-CN" sz="1700" dirty="0"/>
              <a:t>11</a:t>
            </a:r>
            <a:r>
              <a:rPr lang="zh-CN" altLang="zh-CN" sz="1700" dirty="0"/>
              <a:t>行使用</a:t>
            </a:r>
            <a:r>
              <a:rPr lang="en-US" altLang="zh-CN" sz="1700" dirty="0"/>
              <a:t>echo</a:t>
            </a:r>
            <a:r>
              <a:rPr lang="zh-CN" altLang="zh-CN" sz="1700" dirty="0"/>
              <a:t>输出</a:t>
            </a:r>
            <a:r>
              <a:rPr lang="en-US" altLang="zh-CN" sz="1700" dirty="0"/>
              <a:t>a</a:t>
            </a:r>
            <a:r>
              <a:rPr lang="zh-CN" altLang="zh-CN" sz="1700" dirty="0"/>
              <a:t>和</a:t>
            </a:r>
            <a:r>
              <a:rPr lang="en-US" altLang="zh-CN" sz="1700" dirty="0"/>
              <a:t>b</a:t>
            </a:r>
            <a:r>
              <a:rPr lang="zh-CN" altLang="zh-CN" sz="1700" dirty="0"/>
              <a:t>的计算结果。</a:t>
            </a:r>
          </a:p>
          <a:p>
            <a:pPr marL="0" indent="0">
              <a:buNone/>
            </a:pPr>
            <a:r>
              <a:rPr lang="zh-CN" altLang="zh-CN" sz="1700" dirty="0"/>
              <a:t>（</a:t>
            </a:r>
            <a:r>
              <a:rPr lang="en-US" altLang="zh-CN" sz="1700" dirty="0"/>
              <a:t>7</a:t>
            </a:r>
            <a:r>
              <a:rPr lang="zh-CN" altLang="zh-CN" sz="1700" dirty="0"/>
              <a:t>）脚本的最后一行是</a:t>
            </a:r>
            <a:r>
              <a:rPr lang="en-US" altLang="zh-CN" sz="1700" dirty="0"/>
              <a:t>exit</a:t>
            </a:r>
            <a:r>
              <a:rPr lang="zh-CN" altLang="zh-CN" sz="1700" dirty="0"/>
              <a:t>命令，其作用是确保该脚本程序能够返回一个有意义的退出码</a:t>
            </a:r>
            <a:r>
              <a:rPr lang="zh-CN" altLang="zh-CN" dirty="0"/>
              <a:t>。</a:t>
            </a: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48441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553406"/>
          </a:xfrm>
        </p:spPr>
        <p:txBody>
          <a:bodyPr/>
          <a:lstStyle/>
          <a:p>
            <a:r>
              <a:rPr lang="zh-CN" altLang="zh-CN" b="1" dirty="0"/>
              <a:t>任务二 条件语句的使用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71528" y="1079995"/>
            <a:ext cx="7616333" cy="35057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zh-CN" sz="1700" b="1" dirty="0"/>
              <a:t>一、条件判断</a:t>
            </a:r>
          </a:p>
          <a:p>
            <a:pPr marL="0" indent="0" hangingPunct="0">
              <a:buNone/>
            </a:pPr>
            <a:r>
              <a:rPr lang="en-US" altLang="zh-CN" sz="1700" b="1" dirty="0"/>
              <a:t>1.</a:t>
            </a:r>
            <a:r>
              <a:rPr lang="zh-CN" altLang="zh-CN" sz="1700" b="1" dirty="0"/>
              <a:t>条件判断命令</a:t>
            </a:r>
          </a:p>
          <a:p>
            <a:pPr marL="0" indent="0">
              <a:buNone/>
            </a:pPr>
            <a:r>
              <a:rPr lang="zh-CN" altLang="zh-CN" sz="1700" dirty="0"/>
              <a:t>条件判断是条件语句的核心，</a:t>
            </a:r>
            <a:r>
              <a:rPr lang="en-US" altLang="zh-CN" sz="1700" dirty="0"/>
              <a:t>Shell</a:t>
            </a:r>
            <a:r>
              <a:rPr lang="zh-CN" altLang="zh-CN" sz="1700" dirty="0"/>
              <a:t>中通常使用</a:t>
            </a:r>
            <a:r>
              <a:rPr lang="en-US" altLang="zh-CN" sz="1700" dirty="0"/>
              <a:t>test</a:t>
            </a:r>
            <a:r>
              <a:rPr lang="zh-CN" altLang="zh-CN" sz="1700" dirty="0"/>
              <a:t>命令或</a:t>
            </a:r>
            <a:r>
              <a:rPr lang="en-US" altLang="zh-CN" sz="1700" dirty="0"/>
              <a:t>[]</a:t>
            </a:r>
            <a:r>
              <a:rPr lang="zh-CN" altLang="zh-CN" sz="1700" dirty="0"/>
              <a:t>命令对条件进行判断，判断的内容可以是变量或文件。前文提到，每个脚本程序的末尾最好加上</a:t>
            </a:r>
            <a:r>
              <a:rPr lang="en-US" altLang="zh-CN" sz="1700" dirty="0"/>
              <a:t>exit</a:t>
            </a:r>
            <a:r>
              <a:rPr lang="zh-CN" altLang="zh-CN" sz="1700" dirty="0"/>
              <a:t>命令，以便提供该脚本的返回值给其他脚本程序，而这些退出码往往应用于条件判断中。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b="1" dirty="0"/>
              <a:t>1</a:t>
            </a:r>
            <a:r>
              <a:rPr lang="zh-CN" altLang="zh-CN" b="1" dirty="0"/>
              <a:t>）</a:t>
            </a:r>
            <a:r>
              <a:rPr lang="en-US" altLang="zh-CN" b="1" dirty="0"/>
              <a:t>test</a:t>
            </a:r>
            <a:r>
              <a:rPr lang="zh-CN" altLang="zh-CN" b="1" dirty="0"/>
              <a:t>命令</a:t>
            </a:r>
          </a:p>
          <a:p>
            <a:pPr marL="0" indent="0">
              <a:buNone/>
            </a:pPr>
            <a:r>
              <a:rPr lang="en-US" altLang="zh-CN" dirty="0"/>
              <a:t>test </a:t>
            </a:r>
            <a:r>
              <a:rPr lang="zh-CN" altLang="zh-CN" dirty="0"/>
              <a:t>命令的语法格式如下：</a:t>
            </a:r>
          </a:p>
          <a:p>
            <a:pPr marL="0" indent="0">
              <a:buNone/>
            </a:pPr>
            <a:r>
              <a:rPr lang="en-US" altLang="zh-CN" dirty="0"/>
              <a:t>test </a:t>
            </a:r>
            <a:r>
              <a:rPr lang="zh-CN" altLang="zh-CN" dirty="0"/>
              <a:t>选项 参数</a:t>
            </a:r>
          </a:p>
          <a:p>
            <a:pPr marL="0" indent="0">
              <a:buNone/>
            </a:pPr>
            <a:r>
              <a:rPr lang="en-US" altLang="zh-CN" b="1" dirty="0"/>
              <a:t>2</a:t>
            </a:r>
            <a:r>
              <a:rPr lang="zh-CN" altLang="zh-CN" b="1" dirty="0"/>
              <a:t>）</a:t>
            </a:r>
            <a:r>
              <a:rPr lang="en-US" altLang="zh-CN" b="1" dirty="0"/>
              <a:t>[]</a:t>
            </a:r>
            <a:r>
              <a:rPr lang="zh-CN" altLang="zh-CN" b="1" dirty="0"/>
              <a:t>命令</a:t>
            </a:r>
          </a:p>
          <a:p>
            <a:pPr marL="0" indent="0">
              <a:buNone/>
            </a:pPr>
            <a:r>
              <a:rPr lang="en-US" altLang="zh-CN" dirty="0"/>
              <a:t>[]</a:t>
            </a:r>
            <a:r>
              <a:rPr lang="zh-CN" altLang="zh-CN" dirty="0"/>
              <a:t>命令与</a:t>
            </a:r>
            <a:r>
              <a:rPr lang="en-US" altLang="zh-CN" dirty="0"/>
              <a:t>test</a:t>
            </a:r>
            <a:r>
              <a:rPr lang="zh-CN" altLang="zh-CN" dirty="0"/>
              <a:t>命令的功能相同，因此以上功能也可以使用</a:t>
            </a:r>
            <a:r>
              <a:rPr lang="en-US" altLang="zh-CN" dirty="0"/>
              <a:t>[]</a:t>
            </a:r>
            <a:r>
              <a:rPr lang="zh-CN" altLang="zh-CN" dirty="0"/>
              <a:t>命令来实现。需要注意的是，</a:t>
            </a:r>
            <a:r>
              <a:rPr lang="en-US" altLang="zh-CN" dirty="0"/>
              <a:t>[]</a:t>
            </a:r>
            <a:r>
              <a:rPr lang="zh-CN" altLang="zh-CN" dirty="0"/>
              <a:t>命令与选项及参数之间应有空格。因此在</a:t>
            </a:r>
            <a:r>
              <a:rPr lang="en-US" altLang="zh-CN" dirty="0"/>
              <a:t>[]</a:t>
            </a:r>
            <a:r>
              <a:rPr lang="zh-CN" altLang="zh-CN" dirty="0"/>
              <a:t>符号中的检查条件之间需要留出空格</a:t>
            </a:r>
            <a:r>
              <a:rPr lang="en-US" altLang="zh-CN" dirty="0"/>
              <a:t>,</a:t>
            </a:r>
            <a:r>
              <a:rPr lang="zh-CN" altLang="zh-CN" dirty="0"/>
              <a:t>否则将会产生错误。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04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b="1" dirty="0"/>
              <a:t>2.</a:t>
            </a:r>
            <a:r>
              <a:rPr lang="zh-CN" altLang="zh-CN" b="1" dirty="0"/>
              <a:t>条件判断的分类</a:t>
            </a:r>
          </a:p>
          <a:p>
            <a:pPr marL="0" indent="0">
              <a:buNone/>
            </a:pPr>
            <a:r>
              <a:rPr lang="en-US" altLang="zh-CN" dirty="0"/>
              <a:t>Shell </a:t>
            </a:r>
            <a:r>
              <a:rPr lang="zh-CN" altLang="zh-CN" dirty="0"/>
              <a:t>中的条件判断通常可以分为三类，字符串比较、算术比较和针对文件的条件测试。</a:t>
            </a:r>
          </a:p>
          <a:p>
            <a:endParaRPr lang="zh-CN" altLang="zh-CN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118" y="1584052"/>
            <a:ext cx="4242471" cy="15121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66" y="2808188"/>
            <a:ext cx="3982209" cy="18597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09" y="1451427"/>
            <a:ext cx="4126225" cy="106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60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70487" y="1449145"/>
            <a:ext cx="3085305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6"/>
          <p:cNvSpPr/>
          <p:nvPr/>
        </p:nvSpPr>
        <p:spPr>
          <a:xfrm>
            <a:off x="459284" y="1017100"/>
            <a:ext cx="2393126" cy="745159"/>
          </a:xfrm>
          <a:prstGeom prst="rect">
            <a:avLst/>
          </a:prstGeom>
          <a:solidFill>
            <a:srgbClr val="F6F5F5"/>
          </a:solidFill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44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主要内容</a:t>
            </a:r>
          </a:p>
        </p:txBody>
      </p:sp>
      <p:sp>
        <p:nvSpPr>
          <p:cNvPr id="8" name="Rectangle 36"/>
          <p:cNvSpPr/>
          <p:nvPr/>
        </p:nvSpPr>
        <p:spPr>
          <a:xfrm>
            <a:off x="2175669" y="2088111"/>
            <a:ext cx="2160240" cy="683603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任务一 </a:t>
            </a:r>
            <a:r>
              <a:rPr lang="en-US" altLang="zh-CN"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Shell</a:t>
            </a:r>
            <a:r>
              <a:rPr lang="zh-CN" altLang="en-US"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脚本概述</a:t>
            </a:r>
          </a:p>
        </p:txBody>
      </p:sp>
      <p:sp>
        <p:nvSpPr>
          <p:cNvPr id="9" name="Rectangle 36"/>
          <p:cNvSpPr/>
          <p:nvPr/>
        </p:nvSpPr>
        <p:spPr>
          <a:xfrm>
            <a:off x="2175669" y="2808191"/>
            <a:ext cx="2160240" cy="683603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任务三 循环语句的使用</a:t>
            </a:r>
          </a:p>
        </p:txBody>
      </p:sp>
      <p:sp>
        <p:nvSpPr>
          <p:cNvPr id="10" name="Rectangle 36"/>
          <p:cNvSpPr/>
          <p:nvPr/>
        </p:nvSpPr>
        <p:spPr>
          <a:xfrm>
            <a:off x="5055989" y="2088111"/>
            <a:ext cx="2160240" cy="683603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任务二 条件语句的使用</a:t>
            </a:r>
          </a:p>
        </p:txBody>
      </p:sp>
      <p:sp>
        <p:nvSpPr>
          <p:cNvPr id="11" name="Rectangle 36"/>
          <p:cNvSpPr/>
          <p:nvPr/>
        </p:nvSpPr>
        <p:spPr>
          <a:xfrm>
            <a:off x="5055989" y="2808191"/>
            <a:ext cx="2160240" cy="683603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任务四 函数的使用</a:t>
            </a:r>
          </a:p>
        </p:txBody>
      </p:sp>
      <p:sp>
        <p:nvSpPr>
          <p:cNvPr id="12" name="Rectangle 36"/>
          <p:cNvSpPr/>
          <p:nvPr/>
        </p:nvSpPr>
        <p:spPr>
          <a:xfrm>
            <a:off x="2175669" y="3528271"/>
            <a:ext cx="2160240" cy="683603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任务五  输入输出重定向的使用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431">
        <p:fade/>
      </p:transition>
    </mc:Choice>
    <mc:Fallback xmlns="">
      <p:transition spd="med" advTm="74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sz="1600" b="1" dirty="0"/>
              <a:t>二、条件语句</a:t>
            </a:r>
          </a:p>
          <a:p>
            <a:pPr marL="0" indent="0">
              <a:buNone/>
            </a:pPr>
            <a:r>
              <a:rPr lang="en-US" altLang="zh-CN" sz="1600" dirty="0"/>
              <a:t>Shell </a:t>
            </a:r>
            <a:r>
              <a:rPr lang="zh-CN" altLang="zh-CN" sz="1600" dirty="0"/>
              <a:t>中常用的条件语句有</a:t>
            </a:r>
            <a:r>
              <a:rPr lang="en-US" altLang="zh-CN" sz="1600" dirty="0"/>
              <a:t>if</a:t>
            </a:r>
            <a:r>
              <a:rPr lang="zh-CN" altLang="zh-CN" sz="1600" dirty="0"/>
              <a:t>语句、</a:t>
            </a:r>
            <a:r>
              <a:rPr lang="en-US" altLang="zh-CN" sz="1600" dirty="0"/>
              <a:t>select</a:t>
            </a:r>
            <a:r>
              <a:rPr lang="zh-CN" altLang="zh-CN" sz="1600" dirty="0"/>
              <a:t>语句和</a:t>
            </a:r>
            <a:r>
              <a:rPr lang="en-US" altLang="zh-CN" sz="1600" dirty="0"/>
              <a:t>case </a:t>
            </a:r>
            <a:r>
              <a:rPr lang="zh-CN" altLang="zh-CN" sz="1600" dirty="0"/>
              <a:t>语句。</a:t>
            </a:r>
          </a:p>
          <a:p>
            <a:pPr marL="0" indent="0" hangingPunct="0">
              <a:buNone/>
            </a:pPr>
            <a:r>
              <a:rPr lang="en-US" altLang="zh-CN" sz="1600" b="1" dirty="0"/>
              <a:t>1.if</a:t>
            </a:r>
            <a:r>
              <a:rPr lang="zh-CN" altLang="zh-CN" sz="1600" b="1" dirty="0"/>
              <a:t>语句</a:t>
            </a:r>
          </a:p>
          <a:p>
            <a:pPr marL="0" indent="0">
              <a:buNone/>
            </a:pPr>
            <a:r>
              <a:rPr lang="en-US" altLang="zh-CN" dirty="0"/>
              <a:t>Shell</a:t>
            </a:r>
            <a:r>
              <a:rPr lang="zh-CN" altLang="zh-CN" dirty="0"/>
              <a:t>中的</a:t>
            </a:r>
            <a:r>
              <a:rPr lang="en-US" altLang="zh-CN" dirty="0"/>
              <a:t>if</a:t>
            </a:r>
            <a:r>
              <a:rPr lang="zh-CN" altLang="zh-CN" dirty="0"/>
              <a:t>条件语句分为单分支</a:t>
            </a:r>
            <a:r>
              <a:rPr lang="en-US" altLang="zh-CN" dirty="0"/>
              <a:t>if</a:t>
            </a:r>
            <a:r>
              <a:rPr lang="zh-CN" altLang="zh-CN" dirty="0"/>
              <a:t>语句、双分支</a:t>
            </a:r>
            <a:r>
              <a:rPr lang="en-US" altLang="zh-CN" dirty="0"/>
              <a:t>if</a:t>
            </a:r>
            <a:r>
              <a:rPr lang="zh-CN" altLang="zh-CN" dirty="0"/>
              <a:t>语句和多分支</a:t>
            </a:r>
            <a:r>
              <a:rPr lang="en-US" altLang="zh-CN" dirty="0"/>
              <a:t>if</a:t>
            </a:r>
            <a:r>
              <a:rPr lang="zh-CN" altLang="zh-CN" dirty="0"/>
              <a:t>语句，其结构与其他程序设计语言的条件语句类似。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）单分支</a:t>
            </a:r>
            <a:r>
              <a:rPr lang="en-US" altLang="zh-CN" dirty="0"/>
              <a:t>if</a:t>
            </a:r>
            <a:r>
              <a:rPr lang="zh-CN" altLang="zh-CN" dirty="0"/>
              <a:t>语句是最简单的条件语句，它对某个条件判断语句的结果进行检测，根据测试的结果选择要执行的语句。单分支</a:t>
            </a:r>
            <a:r>
              <a:rPr lang="en-US" altLang="zh-CN" dirty="0"/>
              <a:t>if</a:t>
            </a:r>
            <a:r>
              <a:rPr lang="zh-CN" altLang="zh-CN" dirty="0"/>
              <a:t>语句的格式如下：</a:t>
            </a:r>
          </a:p>
          <a:p>
            <a:pPr marL="0" indent="0">
              <a:buNone/>
            </a:pPr>
            <a:r>
              <a:rPr lang="en-US" altLang="zh-CN" dirty="0"/>
              <a:t>if [</a:t>
            </a:r>
            <a:r>
              <a:rPr lang="zh-CN" altLang="zh-CN" dirty="0"/>
              <a:t>条件判断语句</a:t>
            </a:r>
            <a:r>
              <a:rPr lang="en-US" altLang="zh-CN" dirty="0"/>
              <a:t>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fi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其中关键字为：</a:t>
            </a:r>
            <a:r>
              <a:rPr lang="en-US" altLang="zh-CN" dirty="0"/>
              <a:t>if</a:t>
            </a:r>
            <a:r>
              <a:rPr lang="zh-CN" altLang="zh-CN" dirty="0"/>
              <a:t>、</a:t>
            </a:r>
            <a:r>
              <a:rPr lang="en-US" altLang="zh-CN" dirty="0"/>
              <a:t>then</a:t>
            </a:r>
            <a:r>
              <a:rPr lang="zh-CN" altLang="zh-CN" dirty="0"/>
              <a:t>和</a:t>
            </a:r>
            <a:r>
              <a:rPr lang="en-US" altLang="zh-CN" dirty="0"/>
              <a:t>fi</a:t>
            </a:r>
            <a:r>
              <a:rPr lang="zh-CN" altLang="zh-CN" dirty="0"/>
              <a:t>，</a:t>
            </a:r>
            <a:r>
              <a:rPr lang="en-US" altLang="zh-CN" dirty="0"/>
              <a:t>fi</a:t>
            </a:r>
            <a:r>
              <a:rPr lang="zh-CN" altLang="zh-CN" dirty="0"/>
              <a:t>表示该语句到此结束。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133082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359916"/>
            <a:ext cx="7616793" cy="41764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）双分支</a:t>
            </a:r>
            <a:r>
              <a:rPr lang="en-US" altLang="zh-CN" dirty="0"/>
              <a:t>if</a:t>
            </a:r>
            <a:r>
              <a:rPr lang="zh-CN" altLang="zh-CN" dirty="0"/>
              <a:t>语句类似于</a:t>
            </a:r>
            <a:r>
              <a:rPr lang="en-US" altLang="zh-CN" dirty="0"/>
              <a:t>C</a:t>
            </a:r>
            <a:r>
              <a:rPr lang="zh-CN" altLang="zh-CN" dirty="0"/>
              <a:t>语言中的</a:t>
            </a:r>
            <a:r>
              <a:rPr lang="en-US" altLang="zh-CN" dirty="0"/>
              <a:t>if…else…</a:t>
            </a:r>
            <a:r>
              <a:rPr lang="zh-CN" altLang="zh-CN" dirty="0"/>
              <a:t>语句，其格式如下：</a:t>
            </a:r>
          </a:p>
          <a:p>
            <a:pPr marL="0" indent="0">
              <a:buNone/>
            </a:pPr>
            <a:r>
              <a:rPr lang="en-US" altLang="zh-CN" dirty="0"/>
              <a:t>if [</a:t>
            </a:r>
            <a:r>
              <a:rPr lang="zh-CN" altLang="zh-CN" dirty="0"/>
              <a:t>条件判断语句</a:t>
            </a:r>
            <a:r>
              <a:rPr lang="en-US" altLang="zh-CN" dirty="0"/>
              <a:t>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else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fi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其中的关键字为：</a:t>
            </a:r>
            <a:r>
              <a:rPr lang="en-US" altLang="zh-CN" dirty="0"/>
              <a:t>if</a:t>
            </a:r>
            <a:r>
              <a:rPr lang="zh-CN" altLang="zh-CN" dirty="0"/>
              <a:t>、</a:t>
            </a:r>
            <a:r>
              <a:rPr lang="en-US" altLang="zh-CN" dirty="0"/>
              <a:t>then</a:t>
            </a:r>
            <a:r>
              <a:rPr lang="zh-CN" altLang="zh-CN" dirty="0"/>
              <a:t>、</a:t>
            </a:r>
            <a:r>
              <a:rPr lang="en-US" altLang="zh-CN" dirty="0"/>
              <a:t>else</a:t>
            </a:r>
            <a:r>
              <a:rPr lang="zh-CN" altLang="zh-CN" dirty="0"/>
              <a:t>和</a:t>
            </a:r>
            <a:r>
              <a:rPr lang="en-US" altLang="zh-CN" dirty="0"/>
              <a:t>fi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）多分支</a:t>
            </a:r>
            <a:r>
              <a:rPr lang="en-US" altLang="zh-CN" dirty="0"/>
              <a:t>if</a:t>
            </a:r>
            <a:r>
              <a:rPr lang="zh-CN" altLang="zh-CN" dirty="0"/>
              <a:t>语句中可以出现不止一个的条件判断，其格式如下：</a:t>
            </a:r>
          </a:p>
          <a:p>
            <a:pPr marL="0" indent="0">
              <a:buNone/>
            </a:pPr>
            <a:r>
              <a:rPr lang="en-US" altLang="zh-CN" dirty="0"/>
              <a:t>if [</a:t>
            </a:r>
            <a:r>
              <a:rPr lang="zh-CN" altLang="zh-CN" dirty="0"/>
              <a:t>条件判断语句</a:t>
            </a:r>
            <a:r>
              <a:rPr lang="en-US" altLang="zh-CN" dirty="0"/>
              <a:t>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elif</a:t>
            </a:r>
            <a:r>
              <a:rPr lang="en-US" altLang="zh-CN" dirty="0"/>
              <a:t> [</a:t>
            </a:r>
            <a:r>
              <a:rPr lang="zh-CN" altLang="zh-CN" dirty="0"/>
              <a:t>条件判断语句</a:t>
            </a:r>
            <a:r>
              <a:rPr lang="en-US" altLang="zh-CN" dirty="0"/>
              <a:t>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fi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多分支</a:t>
            </a:r>
            <a:r>
              <a:rPr lang="en-US" altLang="zh-CN" dirty="0"/>
              <a:t>if</a:t>
            </a:r>
            <a:r>
              <a:rPr lang="zh-CN" altLang="zh-CN" dirty="0"/>
              <a:t>语句中的关键字为：</a:t>
            </a:r>
            <a:r>
              <a:rPr lang="en-US" altLang="zh-CN" dirty="0"/>
              <a:t>if</a:t>
            </a:r>
            <a:r>
              <a:rPr lang="zh-CN" altLang="zh-CN" dirty="0"/>
              <a:t>、</a:t>
            </a:r>
            <a:r>
              <a:rPr lang="en-US" altLang="zh-CN" dirty="0"/>
              <a:t>then</a:t>
            </a:r>
            <a:r>
              <a:rPr lang="zh-CN" altLang="zh-CN" dirty="0"/>
              <a:t>、</a:t>
            </a:r>
            <a:r>
              <a:rPr lang="en-US" altLang="zh-CN" dirty="0" err="1"/>
              <a:t>elif</a:t>
            </a:r>
            <a:r>
              <a:rPr lang="zh-CN" altLang="zh-CN" dirty="0"/>
              <a:t>、</a:t>
            </a:r>
            <a:r>
              <a:rPr lang="en-US" altLang="zh-CN" dirty="0"/>
              <a:t>else</a:t>
            </a:r>
            <a:r>
              <a:rPr lang="zh-CN" altLang="zh-CN" dirty="0"/>
              <a:t>和</a:t>
            </a:r>
            <a:r>
              <a:rPr lang="en-US" altLang="zh-CN" dirty="0"/>
              <a:t>fi</a:t>
            </a:r>
            <a:r>
              <a:rPr lang="zh-CN" altLang="zh-CN" dirty="0"/>
              <a:t>，其中</a:t>
            </a:r>
            <a:r>
              <a:rPr lang="en-US" altLang="zh-CN" dirty="0" err="1"/>
              <a:t>elif</a:t>
            </a:r>
            <a:r>
              <a:rPr lang="zh-CN" altLang="zh-CN" dirty="0"/>
              <a:t>相当于其他编程语言中的</a:t>
            </a:r>
            <a:r>
              <a:rPr lang="en-US" altLang="zh-CN" dirty="0"/>
              <a:t>else if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22187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lnSpcReduction="10000"/>
          </a:bodyPr>
          <a:lstStyle/>
          <a:p>
            <a:pPr marL="0" indent="0" hangingPunct="0">
              <a:buNone/>
            </a:pPr>
            <a:r>
              <a:rPr lang="en-US" altLang="zh-CN" sz="1600" b="1" dirty="0"/>
              <a:t>2.select</a:t>
            </a:r>
            <a:r>
              <a:rPr lang="zh-CN" altLang="zh-CN" sz="1600" b="1" dirty="0"/>
              <a:t>语句</a:t>
            </a:r>
          </a:p>
          <a:p>
            <a:pPr marL="0" indent="0">
              <a:buNone/>
            </a:pPr>
            <a:r>
              <a:rPr lang="en-US" altLang="zh-CN" sz="1600" dirty="0"/>
              <a:t>Shell</a:t>
            </a:r>
            <a:r>
              <a:rPr lang="zh-CN" altLang="zh-CN" sz="1600" dirty="0"/>
              <a:t>中的</a:t>
            </a:r>
            <a:r>
              <a:rPr lang="en-US" altLang="zh-CN" sz="1600" dirty="0"/>
              <a:t>select</a:t>
            </a:r>
            <a:r>
              <a:rPr lang="zh-CN" altLang="zh-CN" sz="1600" dirty="0"/>
              <a:t>语句可以将选项列表做出类似菜单的格式，以交互的形式选择列表中的数据，传入</a:t>
            </a:r>
            <a:r>
              <a:rPr lang="en-US" altLang="zh-CN" sz="1600" dirty="0"/>
              <a:t>select</a:t>
            </a:r>
            <a:r>
              <a:rPr lang="zh-CN" altLang="zh-CN" sz="1600" dirty="0"/>
              <a:t>语句中的主体部分加以执行。</a:t>
            </a:r>
          </a:p>
          <a:p>
            <a:pPr marL="0" indent="0">
              <a:buNone/>
            </a:pPr>
            <a:r>
              <a:rPr lang="en-US" altLang="zh-CN" sz="1600" dirty="0"/>
              <a:t>select</a:t>
            </a:r>
            <a:r>
              <a:rPr lang="zh-CN" altLang="zh-CN" sz="1600" dirty="0"/>
              <a:t>语句的格式如下：</a:t>
            </a:r>
          </a:p>
          <a:p>
            <a:pPr marL="0" indent="0">
              <a:buNone/>
            </a:pPr>
            <a:r>
              <a:rPr lang="en-US" altLang="zh-CN" sz="1600" dirty="0"/>
              <a:t>select </a:t>
            </a:r>
            <a:r>
              <a:rPr lang="zh-CN" altLang="zh-CN" sz="1600" dirty="0"/>
              <a:t>变量</a:t>
            </a:r>
            <a:r>
              <a:rPr lang="en-US" altLang="zh-CN" sz="1600" dirty="0"/>
              <a:t> in </a:t>
            </a:r>
            <a:r>
              <a:rPr lang="zh-CN" altLang="zh-CN" sz="1600" dirty="0"/>
              <a:t>列表</a:t>
            </a:r>
          </a:p>
          <a:p>
            <a:pPr marL="0" indent="0">
              <a:buNone/>
            </a:pPr>
            <a:r>
              <a:rPr lang="en-US" altLang="zh-CN" sz="1600" dirty="0"/>
              <a:t>do</a:t>
            </a:r>
            <a:endParaRPr lang="zh-CN" altLang="zh-CN" sz="1600" dirty="0"/>
          </a:p>
          <a:p>
            <a:pPr marL="0" indent="0">
              <a:buNone/>
            </a:pPr>
            <a:r>
              <a:rPr lang="en-US" altLang="zh-CN" sz="1600" dirty="0"/>
              <a:t>	…</a:t>
            </a:r>
            <a:endParaRPr lang="zh-CN" altLang="zh-CN" sz="1600" dirty="0"/>
          </a:p>
          <a:p>
            <a:pPr marL="0" indent="0">
              <a:buNone/>
            </a:pPr>
            <a:r>
              <a:rPr lang="en-US" altLang="zh-CN" sz="1600" dirty="0"/>
              <a:t>	[break]</a:t>
            </a:r>
            <a:endParaRPr lang="zh-CN" altLang="zh-CN" sz="1600" dirty="0"/>
          </a:p>
          <a:p>
            <a:pPr marL="0" indent="0">
              <a:buNone/>
            </a:pPr>
            <a:r>
              <a:rPr lang="en-US" altLang="zh-CN" sz="1600" dirty="0"/>
              <a:t>done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其中关键字为：</a:t>
            </a:r>
            <a:r>
              <a:rPr lang="en-US" altLang="zh-CN" sz="1600" dirty="0"/>
              <a:t>select</a:t>
            </a:r>
            <a:r>
              <a:rPr lang="zh-CN" altLang="zh-CN" sz="1600" dirty="0"/>
              <a:t>、</a:t>
            </a:r>
            <a:r>
              <a:rPr lang="en-US" altLang="zh-CN" sz="1600" dirty="0"/>
              <a:t>break</a:t>
            </a:r>
            <a:r>
              <a:rPr lang="zh-CN" altLang="zh-CN" sz="1600" dirty="0"/>
              <a:t>和</a:t>
            </a:r>
            <a:r>
              <a:rPr lang="en-US" altLang="zh-CN" sz="1600" dirty="0"/>
              <a:t>done</a:t>
            </a:r>
            <a:r>
              <a:rPr lang="zh-CN" altLang="zh-CN" sz="1600" dirty="0"/>
              <a:t>。</a:t>
            </a:r>
            <a:r>
              <a:rPr lang="en-US" altLang="zh-CN" sz="1600" dirty="0"/>
              <a:t>select</a:t>
            </a:r>
            <a:r>
              <a:rPr lang="zh-CN" altLang="zh-CN" sz="1600" dirty="0"/>
              <a:t>语句实质上也是一个循环语句，若不添加</a:t>
            </a:r>
            <a:r>
              <a:rPr lang="en-US" altLang="zh-CN" sz="1600" dirty="0"/>
              <a:t>break</a:t>
            </a:r>
            <a:r>
              <a:rPr lang="zh-CN" altLang="zh-CN" sz="1600" dirty="0"/>
              <a:t>关键字，程序将无法跳出</a:t>
            </a:r>
            <a:r>
              <a:rPr lang="en-US" altLang="zh-CN" sz="1600" dirty="0"/>
              <a:t>select</a:t>
            </a:r>
            <a:r>
              <a:rPr lang="zh-CN" altLang="zh-CN" sz="1600" dirty="0"/>
              <a:t>结构。</a:t>
            </a:r>
          </a:p>
          <a:p>
            <a:pPr marL="0" indent="0">
              <a:buNone/>
            </a:pPr>
            <a:endParaRPr lang="zh-CN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9447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888432"/>
          </a:xfrm>
        </p:spPr>
        <p:txBody>
          <a:bodyPr>
            <a:normAutofit fontScale="85000" lnSpcReduction="20000"/>
          </a:bodyPr>
          <a:lstStyle/>
          <a:p>
            <a:pPr marL="0" indent="0" hangingPunct="0">
              <a:buNone/>
            </a:pPr>
            <a:r>
              <a:rPr lang="en-US" altLang="zh-CN" sz="1900" b="1" dirty="0"/>
              <a:t>3.case</a:t>
            </a:r>
            <a:r>
              <a:rPr lang="zh-CN" altLang="zh-CN" sz="1900" b="1" dirty="0"/>
              <a:t>语句</a:t>
            </a:r>
          </a:p>
          <a:p>
            <a:pPr marL="0" indent="0">
              <a:buNone/>
            </a:pPr>
            <a:r>
              <a:rPr lang="en-US" altLang="zh-CN" sz="1900" dirty="0"/>
              <a:t>case</a:t>
            </a:r>
            <a:r>
              <a:rPr lang="zh-CN" altLang="zh-CN" sz="1900" dirty="0"/>
              <a:t>语句可以将一个变量的内容与多个选项进行匹配，若匹配成功，则执行该条件下对应的语句。</a:t>
            </a:r>
            <a:r>
              <a:rPr lang="en-US" altLang="zh-CN" sz="1900" dirty="0"/>
              <a:t>case</a:t>
            </a:r>
            <a:r>
              <a:rPr lang="zh-CN" altLang="zh-CN" sz="1900" dirty="0"/>
              <a:t>语句的格式如下：</a:t>
            </a:r>
          </a:p>
          <a:p>
            <a:pPr marL="0" indent="0">
              <a:buNone/>
            </a:pPr>
            <a:r>
              <a:rPr lang="en-US" altLang="zh-CN" dirty="0"/>
              <a:t>case </a:t>
            </a:r>
            <a:r>
              <a:rPr lang="en-US" altLang="zh-CN" dirty="0" err="1"/>
              <a:t>var</a:t>
            </a:r>
            <a:r>
              <a:rPr lang="en-US" altLang="zh-CN" dirty="0"/>
              <a:t> in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zh-CN" dirty="0"/>
              <a:t>选项</a:t>
            </a:r>
            <a:r>
              <a:rPr lang="en-US" altLang="zh-CN" dirty="0"/>
              <a:t>1)…;;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‘</a:t>
            </a:r>
            <a:r>
              <a:rPr lang="zh-CN" altLang="zh-CN" dirty="0"/>
              <a:t>选项</a:t>
            </a:r>
            <a:r>
              <a:rPr lang="en-US" altLang="zh-CN" dirty="0"/>
              <a:t>2’)…;;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“</a:t>
            </a:r>
            <a:r>
              <a:rPr lang="zh-CN" altLang="zh-CN" dirty="0"/>
              <a:t>选项</a:t>
            </a:r>
            <a:r>
              <a:rPr lang="en-US" altLang="zh-CN" dirty="0"/>
              <a:t>3”)…;;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*)…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esac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其中选项表示匹配项，用于与</a:t>
            </a:r>
            <a:r>
              <a:rPr lang="en-US" altLang="zh-CN" dirty="0" err="1"/>
              <a:t>var</a:t>
            </a:r>
            <a:r>
              <a:rPr lang="en-US" altLang="zh-CN" dirty="0"/>
              <a:t> </a:t>
            </a:r>
            <a:r>
              <a:rPr lang="zh-CN" altLang="zh-CN" dirty="0"/>
              <a:t>值进行匹配。匹配项可以使用引号</a:t>
            </a:r>
            <a:r>
              <a:rPr lang="en-US" altLang="zh-CN" dirty="0"/>
              <a:t>(</a:t>
            </a:r>
            <a:r>
              <a:rPr lang="zh-CN" altLang="zh-CN" dirty="0"/>
              <a:t>单引号</a:t>
            </a:r>
            <a:r>
              <a:rPr lang="en-US" altLang="zh-CN" dirty="0"/>
              <a:t>/</a:t>
            </a:r>
            <a:r>
              <a:rPr lang="zh-CN" altLang="zh-CN" dirty="0"/>
              <a:t>双引号</a:t>
            </a:r>
            <a:r>
              <a:rPr lang="en-US" altLang="zh-CN" dirty="0"/>
              <a:t>)</a:t>
            </a:r>
            <a:r>
              <a:rPr lang="zh-CN" altLang="zh-CN" dirty="0"/>
              <a:t>引起来，也可以直接列出。选项后需添加</a:t>
            </a:r>
            <a:r>
              <a:rPr lang="en-US" altLang="zh-CN" dirty="0"/>
              <a:t>)</a:t>
            </a:r>
            <a:r>
              <a:rPr lang="zh-CN" altLang="zh-CN" dirty="0"/>
              <a:t>之后才是对应匹配条件下执行的内容，每个匹配条件都以</a:t>
            </a:r>
            <a:r>
              <a:rPr lang="en-US" altLang="zh-CN" dirty="0"/>
              <a:t>“;;”</a:t>
            </a:r>
            <a:r>
              <a:rPr lang="zh-CN" altLang="zh-CN" dirty="0"/>
              <a:t>结尾；最后一个匹配项</a:t>
            </a:r>
            <a:r>
              <a:rPr lang="en-US" altLang="zh-CN" dirty="0"/>
              <a:t>*</a:t>
            </a:r>
            <a:r>
              <a:rPr lang="zh-CN" altLang="zh-CN" dirty="0"/>
              <a:t>类似</a:t>
            </a:r>
            <a:r>
              <a:rPr lang="en-US" altLang="zh-CN" dirty="0"/>
              <a:t>C</a:t>
            </a:r>
            <a:r>
              <a:rPr lang="zh-CN" altLang="zh-CN" dirty="0"/>
              <a:t>语言中的</a:t>
            </a:r>
            <a:r>
              <a:rPr lang="en-US" altLang="zh-CN" dirty="0"/>
              <a:t>default</a:t>
            </a:r>
            <a:r>
              <a:rPr lang="zh-CN" altLang="zh-CN" dirty="0"/>
              <a:t>，是一个通配符，该匹配项的末尾不需要</a:t>
            </a:r>
            <a:r>
              <a:rPr lang="en-US" altLang="zh-CN" dirty="0"/>
              <a:t>“;;”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en-US" altLang="zh-CN" dirty="0"/>
              <a:t>case </a:t>
            </a:r>
            <a:r>
              <a:rPr lang="zh-CN" altLang="zh-CN" dirty="0"/>
              <a:t>语句中的关键</a:t>
            </a:r>
            <a:r>
              <a:rPr lang="zh-CN" altLang="en-US" dirty="0"/>
              <a:t>字</a:t>
            </a:r>
            <a:r>
              <a:rPr lang="zh-CN" altLang="zh-CN" dirty="0"/>
              <a:t>有</a:t>
            </a:r>
            <a:r>
              <a:rPr lang="en-US" altLang="zh-CN" dirty="0"/>
              <a:t>case</a:t>
            </a:r>
            <a:r>
              <a:rPr lang="zh-CN" altLang="zh-CN" dirty="0"/>
              <a:t>和</a:t>
            </a:r>
            <a:r>
              <a:rPr lang="en-US" altLang="zh-CN" dirty="0" err="1"/>
              <a:t>esac</a:t>
            </a:r>
            <a:r>
              <a:rPr lang="zh-CN" altLang="zh-CN" dirty="0"/>
              <a:t>。</a:t>
            </a:r>
            <a:r>
              <a:rPr lang="en-US" altLang="zh-CN" dirty="0" err="1"/>
              <a:t>esac</a:t>
            </a:r>
            <a:r>
              <a:rPr lang="zh-CN" altLang="zh-CN" dirty="0"/>
              <a:t>表示</a:t>
            </a:r>
            <a:r>
              <a:rPr lang="en-US" altLang="zh-CN" dirty="0"/>
              <a:t>case</a:t>
            </a:r>
            <a:r>
              <a:rPr lang="zh-CN" altLang="zh-CN" dirty="0"/>
              <a:t>语句到此结束。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303261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481398"/>
          </a:xfrm>
        </p:spPr>
        <p:txBody>
          <a:bodyPr/>
          <a:lstStyle/>
          <a:p>
            <a:r>
              <a:rPr lang="en-US" altLang="zh-CN" b="1" dirty="0"/>
              <a:t>&lt;</a:t>
            </a:r>
            <a:r>
              <a:rPr lang="zh-CN" altLang="zh-CN" b="1" dirty="0"/>
              <a:t>任务实施</a:t>
            </a:r>
            <a:r>
              <a:rPr lang="en-US" altLang="zh-CN" b="1" dirty="0"/>
              <a:t>&gt;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71528" y="1007988"/>
            <a:ext cx="7616333" cy="32482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一、判断文件是否目录</a:t>
            </a:r>
          </a:p>
          <a:p>
            <a:pPr marL="0" indent="0" hangingPunct="0">
              <a:buNone/>
            </a:pPr>
            <a:r>
              <a:rPr lang="en-US" altLang="zh-CN" b="1" dirty="0"/>
              <a:t>1.</a:t>
            </a:r>
            <a:r>
              <a:rPr lang="zh-CN" altLang="zh-CN" b="1" dirty="0"/>
              <a:t>单输出</a:t>
            </a:r>
          </a:p>
          <a:p>
            <a:pPr marL="0" indent="0">
              <a:buNone/>
            </a:pPr>
            <a:r>
              <a:rPr lang="zh-CN" altLang="zh-CN" dirty="0"/>
              <a:t>通过输出文件名，判断文件是否为目录，若是，则输出</a:t>
            </a:r>
            <a:r>
              <a:rPr lang="en-US" altLang="zh-CN" dirty="0"/>
              <a:t>“[</a:t>
            </a:r>
            <a:r>
              <a:rPr lang="zh-CN" altLang="zh-CN" dirty="0"/>
              <a:t>文件名</a:t>
            </a:r>
            <a:r>
              <a:rPr lang="en-US" altLang="zh-CN" dirty="0"/>
              <a:t>]</a:t>
            </a:r>
            <a:r>
              <a:rPr lang="zh-CN" altLang="zh-CN" dirty="0"/>
              <a:t>是个目录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</a:t>
            </a:r>
            <a:r>
              <a:rPr lang="zh-CN" altLang="zh-CN" dirty="0"/>
              <a:t>单分支</a:t>
            </a:r>
            <a:r>
              <a:rPr lang="en-US" altLang="zh-CN" dirty="0"/>
              <a:t>if</a:t>
            </a:r>
            <a:r>
              <a:rPr lang="zh-CN" altLang="zh-CN" dirty="0"/>
              <a:t>语句</a:t>
            </a:r>
          </a:p>
          <a:p>
            <a:pPr marL="0" indent="0">
              <a:buNone/>
            </a:pPr>
            <a:r>
              <a:rPr lang="en-US" altLang="zh-CN" dirty="0"/>
              <a:t>read filename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if [-d $filename];then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$filename”</a:t>
            </a:r>
            <a:r>
              <a:rPr lang="zh-CN" altLang="zh-CN" dirty="0"/>
              <a:t>是个目录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fi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执行脚本，输入目录名</a:t>
            </a:r>
            <a:r>
              <a:rPr lang="en-US" altLang="zh-CN" dirty="0" err="1"/>
              <a:t>test_dir</a:t>
            </a:r>
            <a:r>
              <a:rPr lang="zh-CN" altLang="zh-CN" dirty="0"/>
              <a:t>，该案例的执行结果如下：</a:t>
            </a:r>
          </a:p>
          <a:p>
            <a:pPr marL="0" indent="0">
              <a:buNone/>
            </a:pPr>
            <a:r>
              <a:rPr lang="en-US" altLang="zh-CN" dirty="0" err="1"/>
              <a:t>test_dir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test_dir</a:t>
            </a:r>
            <a:r>
              <a:rPr lang="zh-CN" altLang="zh-CN" dirty="0"/>
              <a:t>是个目录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63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77500" lnSpcReduction="20000"/>
          </a:bodyPr>
          <a:lstStyle/>
          <a:p>
            <a:pPr marL="0" indent="0" hangingPunct="0">
              <a:buNone/>
            </a:pPr>
            <a:r>
              <a:rPr lang="en-US" altLang="zh-CN" b="1" dirty="0"/>
              <a:t>2.</a:t>
            </a:r>
            <a:r>
              <a:rPr lang="zh-CN" altLang="zh-CN" b="1" dirty="0"/>
              <a:t>双输出</a:t>
            </a:r>
          </a:p>
          <a:p>
            <a:pPr marL="0" indent="0">
              <a:buNone/>
            </a:pPr>
            <a:r>
              <a:rPr lang="zh-CN" altLang="zh-CN" dirty="0"/>
              <a:t>输入文件名，判断文件是否为目录，若是，则输出</a:t>
            </a:r>
            <a:r>
              <a:rPr lang="en-US" altLang="zh-CN" dirty="0"/>
              <a:t>“[</a:t>
            </a:r>
            <a:r>
              <a:rPr lang="zh-CN" altLang="zh-CN" dirty="0"/>
              <a:t>文件名</a:t>
            </a:r>
            <a:r>
              <a:rPr lang="en-US" altLang="zh-CN" dirty="0"/>
              <a:t>]</a:t>
            </a:r>
            <a:r>
              <a:rPr lang="zh-CN" altLang="zh-CN" dirty="0"/>
              <a:t>是个目录</a:t>
            </a:r>
            <a:r>
              <a:rPr lang="en-US" altLang="zh-CN" dirty="0"/>
              <a:t>”</a:t>
            </a:r>
            <a:r>
              <a:rPr lang="zh-CN" altLang="zh-CN" dirty="0"/>
              <a:t>；否则输出</a:t>
            </a:r>
            <a:r>
              <a:rPr lang="en-US" altLang="zh-CN" dirty="0"/>
              <a:t>“[</a:t>
            </a:r>
            <a:r>
              <a:rPr lang="zh-CN" altLang="zh-CN" dirty="0"/>
              <a:t>文件名</a:t>
            </a:r>
            <a:r>
              <a:rPr lang="en-US" altLang="zh-CN" dirty="0"/>
              <a:t>]</a:t>
            </a:r>
            <a:r>
              <a:rPr lang="zh-CN" altLang="zh-CN" dirty="0"/>
              <a:t>不是目录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</a:t>
            </a:r>
            <a:r>
              <a:rPr lang="zh-CN" altLang="zh-CN" dirty="0"/>
              <a:t>双分支</a:t>
            </a:r>
            <a:r>
              <a:rPr lang="en-US" altLang="zh-CN" dirty="0"/>
              <a:t>if</a:t>
            </a:r>
            <a:r>
              <a:rPr lang="zh-CN" altLang="zh-CN" dirty="0"/>
              <a:t>语句</a:t>
            </a:r>
          </a:p>
          <a:p>
            <a:pPr marL="0" indent="0">
              <a:buNone/>
            </a:pPr>
            <a:r>
              <a:rPr lang="en-US" altLang="zh-CN" dirty="0"/>
              <a:t>read filename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if [-d $filename];then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$</a:t>
            </a:r>
            <a:r>
              <a:rPr lang="en-US" altLang="zh-CN" dirty="0" err="1"/>
              <a:t>fielname</a:t>
            </a:r>
            <a:r>
              <a:rPr lang="en-US" altLang="zh-CN" dirty="0"/>
              <a:t>”</a:t>
            </a:r>
            <a:r>
              <a:rPr lang="zh-CN" altLang="zh-CN" dirty="0"/>
              <a:t>是个目录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else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$filename”</a:t>
            </a:r>
            <a:r>
              <a:rPr lang="zh-CN" altLang="zh-CN" dirty="0"/>
              <a:t>不是目录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fi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执行脚本，输入文件名</a:t>
            </a:r>
            <a:r>
              <a:rPr lang="en-US" altLang="zh-CN" dirty="0" err="1"/>
              <a:t>test_filename</a:t>
            </a:r>
            <a:r>
              <a:rPr lang="zh-CN" altLang="zh-CN" dirty="0"/>
              <a:t>，输出结果如下：</a:t>
            </a:r>
          </a:p>
          <a:p>
            <a:pPr marL="0" indent="0">
              <a:buNone/>
            </a:pPr>
            <a:r>
              <a:rPr lang="en-US" altLang="zh-CN" dirty="0" err="1"/>
              <a:t>test_filename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test_filename</a:t>
            </a:r>
            <a:r>
              <a:rPr lang="en-US" altLang="zh-CN" dirty="0"/>
              <a:t> </a:t>
            </a:r>
            <a:r>
              <a:rPr lang="zh-CN" altLang="zh-CN" dirty="0"/>
              <a:t>不是目录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345853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85000" lnSpcReduction="20000"/>
          </a:bodyPr>
          <a:lstStyle/>
          <a:p>
            <a:pPr marL="0" indent="0" hangingPunct="0">
              <a:buNone/>
            </a:pPr>
            <a:r>
              <a:rPr lang="en-US" altLang="zh-CN" b="1" dirty="0"/>
              <a:t>3.</a:t>
            </a:r>
            <a:r>
              <a:rPr lang="zh-CN" altLang="zh-CN" b="1" dirty="0"/>
              <a:t>多输出</a:t>
            </a:r>
          </a:p>
          <a:p>
            <a:pPr marL="0" indent="0">
              <a:buNone/>
            </a:pPr>
            <a:r>
              <a:rPr lang="zh-CN" altLang="zh-CN" dirty="0"/>
              <a:t>判断一个文件是否为目录，若是，输出目录中的文件；若不是，判断该文件是否可执行。若能执行，输出</a:t>
            </a:r>
            <a:r>
              <a:rPr lang="en-US" altLang="zh-CN" dirty="0"/>
              <a:t>“</a:t>
            </a:r>
            <a:r>
              <a:rPr lang="zh-CN" altLang="zh-CN" dirty="0"/>
              <a:t>这是一个可执行文件</a:t>
            </a:r>
            <a:r>
              <a:rPr lang="en-US" altLang="zh-CN" dirty="0"/>
              <a:t>”</a:t>
            </a:r>
            <a:r>
              <a:rPr lang="zh-CN" altLang="zh-CN" dirty="0"/>
              <a:t>；否则输出</a:t>
            </a:r>
            <a:r>
              <a:rPr lang="en-US" altLang="zh-CN" dirty="0"/>
              <a:t>“</a:t>
            </a:r>
            <a:r>
              <a:rPr lang="zh-CN" altLang="zh-CN" dirty="0"/>
              <a:t>该文件不可执行</a:t>
            </a:r>
            <a:r>
              <a:rPr lang="en-US" altLang="zh-CN" dirty="0"/>
              <a:t>”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read filename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if [-d $ filename];then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ls $filename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elif</a:t>
            </a:r>
            <a:r>
              <a:rPr lang="en-US" altLang="zh-CN" dirty="0"/>
              <a:t> [-x $filename];then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</a:t>
            </a:r>
            <a:r>
              <a:rPr lang="zh-CN" altLang="zh-CN" dirty="0"/>
              <a:t>这是一个可执行文件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else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</a:t>
            </a:r>
            <a:r>
              <a:rPr lang="zh-CN" altLang="zh-CN" dirty="0"/>
              <a:t>该文件不可执行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fi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3687837" y="2093912"/>
            <a:ext cx="5400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200" dirty="0"/>
              <a:t>执行脚本并输入不同内容测试脚本执行结果，输入项及输出结果分别如下。</a:t>
            </a:r>
          </a:p>
          <a:p>
            <a:r>
              <a:rPr lang="zh-CN" altLang="zh-CN" sz="1200" dirty="0"/>
              <a:t>（</a:t>
            </a:r>
            <a:r>
              <a:rPr lang="en-US" altLang="zh-CN" sz="1200" dirty="0"/>
              <a:t>1</a:t>
            </a:r>
            <a:r>
              <a:rPr lang="zh-CN" altLang="zh-CN" sz="1200" dirty="0"/>
              <a:t>）输入目录</a:t>
            </a:r>
            <a:r>
              <a:rPr lang="en-US" altLang="zh-CN" sz="1200" dirty="0"/>
              <a:t>~/</a:t>
            </a:r>
            <a:r>
              <a:rPr lang="zh-CN" altLang="zh-CN" sz="1200" dirty="0"/>
              <a:t>，输出结果如下：</a:t>
            </a:r>
          </a:p>
          <a:p>
            <a:r>
              <a:rPr lang="en-US" altLang="zh-CN" sz="1200" dirty="0"/>
              <a:t>~/</a:t>
            </a:r>
            <a:endParaRPr lang="zh-CN" altLang="zh-CN" sz="1200" dirty="0"/>
          </a:p>
          <a:p>
            <a:r>
              <a:rPr lang="en-US" altLang="zh-CN" sz="1200" dirty="0"/>
              <a:t>Desktop  Documents  Downloads  Music  Pictures  Videos</a:t>
            </a:r>
            <a:endParaRPr lang="zh-CN" altLang="zh-CN" sz="1200" dirty="0"/>
          </a:p>
          <a:p>
            <a:r>
              <a:rPr lang="zh-CN" altLang="zh-CN" sz="1200" dirty="0"/>
              <a:t>（</a:t>
            </a:r>
            <a:r>
              <a:rPr lang="en-US" altLang="zh-CN" sz="1200" dirty="0"/>
              <a:t>2</a:t>
            </a:r>
            <a:r>
              <a:rPr lang="zh-CN" altLang="zh-CN" sz="1200" dirty="0"/>
              <a:t>）输入可执行文件</a:t>
            </a:r>
            <a:r>
              <a:rPr lang="en-US" altLang="zh-CN" sz="1200" dirty="0" err="1"/>
              <a:t>exec_file</a:t>
            </a:r>
            <a:r>
              <a:rPr lang="zh-CN" altLang="zh-CN" sz="1200" dirty="0"/>
              <a:t>，输出结果如下：</a:t>
            </a:r>
          </a:p>
          <a:p>
            <a:r>
              <a:rPr lang="en-US" altLang="zh-CN" sz="1200" dirty="0" err="1"/>
              <a:t>exec_file</a:t>
            </a:r>
            <a:endParaRPr lang="zh-CN" altLang="zh-CN" sz="1200" dirty="0"/>
          </a:p>
          <a:p>
            <a:r>
              <a:rPr lang="zh-CN" altLang="zh-CN" sz="1200" dirty="0"/>
              <a:t>这是一个可执行文件</a:t>
            </a:r>
          </a:p>
          <a:p>
            <a:r>
              <a:rPr lang="zh-CN" altLang="zh-CN" sz="1200" dirty="0"/>
              <a:t>（</a:t>
            </a:r>
            <a:r>
              <a:rPr lang="en-US" altLang="zh-CN" sz="1200" dirty="0"/>
              <a:t>3</a:t>
            </a:r>
            <a:r>
              <a:rPr lang="zh-CN" altLang="zh-CN" sz="1200" dirty="0"/>
              <a:t>）输入不可执行的文件</a:t>
            </a:r>
            <a:r>
              <a:rPr lang="en-US" altLang="zh-CN" sz="1200" dirty="0" err="1"/>
              <a:t>notexec_file</a:t>
            </a:r>
            <a:r>
              <a:rPr lang="zh-CN" altLang="zh-CN" sz="1200" dirty="0"/>
              <a:t>，输出结果如下：</a:t>
            </a:r>
          </a:p>
          <a:p>
            <a:r>
              <a:rPr lang="en-US" altLang="zh-CN" sz="1200" dirty="0" err="1"/>
              <a:t>notexec_file</a:t>
            </a:r>
            <a:endParaRPr lang="zh-CN" altLang="zh-CN" sz="1200" dirty="0"/>
          </a:p>
          <a:p>
            <a:r>
              <a:rPr lang="zh-CN" altLang="zh-CN" sz="1200" dirty="0"/>
              <a:t>该文件不可执行</a:t>
            </a:r>
          </a:p>
          <a:p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3824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二、输出目录</a:t>
            </a:r>
          </a:p>
          <a:p>
            <a:pPr marL="0" indent="0">
              <a:buNone/>
            </a:pPr>
            <a:r>
              <a:rPr lang="zh-CN" altLang="zh-CN" dirty="0"/>
              <a:t>编写脚本，脚本可输出一个包含</a:t>
            </a:r>
            <a:r>
              <a:rPr lang="en-US" altLang="zh-CN" dirty="0"/>
              <a:t>Android</a:t>
            </a:r>
            <a:r>
              <a:rPr lang="zh-CN" altLang="zh-CN" dirty="0"/>
              <a:t>、</a:t>
            </a:r>
            <a:r>
              <a:rPr lang="en-US" altLang="zh-CN" dirty="0"/>
              <a:t>Java</a:t>
            </a:r>
            <a:r>
              <a:rPr lang="zh-CN" altLang="zh-CN" dirty="0"/>
              <a:t>、</a:t>
            </a:r>
            <a:r>
              <a:rPr lang="en-US" altLang="zh-CN" dirty="0"/>
              <a:t>C++</a:t>
            </a:r>
            <a:r>
              <a:rPr lang="zh-CN" altLang="zh-CN" dirty="0"/>
              <a:t>、</a:t>
            </a:r>
            <a:r>
              <a:rPr lang="en-US" altLang="zh-CN" dirty="0"/>
              <a:t>iOS</a:t>
            </a:r>
            <a:r>
              <a:rPr lang="zh-CN" altLang="zh-CN" dirty="0"/>
              <a:t>这四个选项的菜单供选择。脚本根据用户的选择，输出对应的内容，如</a:t>
            </a:r>
            <a:r>
              <a:rPr lang="en-US" altLang="zh-CN" dirty="0"/>
              <a:t>You have selected C++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#select</a:t>
            </a:r>
            <a:r>
              <a:rPr lang="zh-CN" altLang="zh-CN" dirty="0"/>
              <a:t>条件语句</a:t>
            </a:r>
          </a:p>
          <a:p>
            <a:pPr marL="0" indent="0">
              <a:buNone/>
            </a:pPr>
            <a:r>
              <a:rPr lang="en-US" altLang="zh-CN" dirty="0"/>
              <a:t>echo “What do you want to study?”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select subject in “Android” “Java” “C++” “iOS”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“You have selected $subject.”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break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4845526" y="2083459"/>
            <a:ext cx="301877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400" dirty="0"/>
              <a:t>执行该脚本，输出结果如下：</a:t>
            </a:r>
          </a:p>
          <a:p>
            <a:r>
              <a:rPr lang="en-US" altLang="zh-CN" sz="1400" dirty="0"/>
              <a:t>What do you want to study</a:t>
            </a:r>
            <a:r>
              <a:rPr lang="zh-CN" altLang="en-US" sz="1400" dirty="0"/>
              <a:t>？</a:t>
            </a:r>
            <a:endParaRPr lang="zh-CN" altLang="zh-CN" sz="1400" dirty="0"/>
          </a:p>
          <a:p>
            <a:r>
              <a:rPr lang="en-US" altLang="zh-CN" sz="1400" dirty="0"/>
              <a:t>1) Android</a:t>
            </a:r>
            <a:endParaRPr lang="zh-CN" altLang="zh-CN" sz="1400" dirty="0"/>
          </a:p>
          <a:p>
            <a:r>
              <a:rPr lang="en-US" altLang="zh-CN" sz="1400" dirty="0"/>
              <a:t>2) Java</a:t>
            </a:r>
            <a:endParaRPr lang="zh-CN" altLang="zh-CN" sz="1400" dirty="0"/>
          </a:p>
          <a:p>
            <a:r>
              <a:rPr lang="en-US" altLang="zh-CN" sz="1400" dirty="0"/>
              <a:t>3) C++</a:t>
            </a:r>
            <a:endParaRPr lang="zh-CN" altLang="zh-CN" sz="1400" dirty="0"/>
          </a:p>
          <a:p>
            <a:r>
              <a:rPr lang="en-US" altLang="zh-CN" sz="1400" dirty="0"/>
              <a:t>4) iOS</a:t>
            </a:r>
            <a:endParaRPr lang="zh-CN" altLang="zh-CN" sz="1400" dirty="0"/>
          </a:p>
          <a:p>
            <a:r>
              <a:rPr lang="en-US" altLang="zh-CN" sz="1400" dirty="0"/>
              <a:t>#</a:t>
            </a:r>
            <a:r>
              <a:rPr lang="zh-CN" altLang="en-US" sz="1400" dirty="0"/>
              <a:t>？</a:t>
            </a:r>
            <a:r>
              <a:rPr lang="en-US" altLang="zh-CN" sz="1400" dirty="0"/>
              <a:t> 3		# </a:t>
            </a:r>
            <a:r>
              <a:rPr lang="zh-CN" altLang="zh-CN" sz="1400" dirty="0"/>
              <a:t>选择选项</a:t>
            </a:r>
            <a:r>
              <a:rPr lang="en-US" altLang="zh-CN" sz="1400" dirty="0"/>
              <a:t>3</a:t>
            </a:r>
            <a:endParaRPr lang="zh-CN" altLang="zh-CN" sz="1400" dirty="0"/>
          </a:p>
          <a:p>
            <a:r>
              <a:rPr lang="en-US" altLang="zh-CN" sz="1400" dirty="0"/>
              <a:t>You have selected C++	# </a:t>
            </a:r>
            <a:r>
              <a:rPr lang="zh-CN" altLang="zh-CN" sz="1400" dirty="0"/>
              <a:t>输出结果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734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15900"/>
            <a:ext cx="7616793" cy="44644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三、四则运算</a:t>
            </a:r>
          </a:p>
          <a:p>
            <a:pPr marL="0" indent="0">
              <a:buNone/>
            </a:pPr>
            <a:r>
              <a:rPr lang="zh-CN" altLang="zh-CN" dirty="0"/>
              <a:t>实现一个简单的四则运算，要求用户从键盘输入两个数据和一个运算符。脚本程序根据用户的输入，输出计算结果。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-e “a:\c”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read a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-e “b:\c”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read b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-e “select (+-*/):\c”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read </a:t>
            </a:r>
            <a:r>
              <a:rPr lang="en-US" altLang="zh-CN" dirty="0" err="1"/>
              <a:t>var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case $</a:t>
            </a:r>
            <a:r>
              <a:rPr lang="en-US" altLang="zh-CN" dirty="0" err="1"/>
              <a:t>var</a:t>
            </a:r>
            <a:r>
              <a:rPr lang="en-US" altLang="zh-CN" dirty="0"/>
              <a:t> in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‘+’)echo “</a:t>
            </a:r>
            <a:r>
              <a:rPr lang="en-US" altLang="zh-CN" dirty="0" err="1"/>
              <a:t>a+b</a:t>
            </a:r>
            <a:r>
              <a:rPr lang="en-US" altLang="zh-CN" dirty="0"/>
              <a:t>=” `expr $a ”+” $b`;;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‘-’)echo “a-b=” `expr $a ”-” $b`;;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‘*’)echo “a*b=” `expr $a ”*” $b`;;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‘/’)echo “a/b=” `expr $a ”/” $b`;;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*)echo “error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esac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4974783" y="2232124"/>
            <a:ext cx="328527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200" dirty="0"/>
              <a:t>该脚本中的</a:t>
            </a:r>
            <a:r>
              <a:rPr lang="en-US" altLang="zh-CN" sz="1200" dirty="0"/>
              <a:t>echo</a:t>
            </a:r>
            <a:r>
              <a:rPr lang="zh-CN" altLang="zh-CN" sz="1200" dirty="0"/>
              <a:t>后添加了选项</a:t>
            </a:r>
            <a:r>
              <a:rPr lang="en-US" altLang="zh-CN" sz="1200" dirty="0"/>
              <a:t>-e</a:t>
            </a:r>
            <a:r>
              <a:rPr lang="zh-CN" altLang="zh-CN" sz="1200" dirty="0"/>
              <a:t>，表示开启转义；输出内容的末尾添加了</a:t>
            </a:r>
            <a:r>
              <a:rPr lang="en-US" altLang="zh-CN" sz="1200" dirty="0"/>
              <a:t>\c</a:t>
            </a:r>
            <a:r>
              <a:rPr lang="zh-CN" altLang="zh-CN" sz="1200" dirty="0"/>
              <a:t>，表示输出内容之后不换行。执行该脚本，结果如下：</a:t>
            </a:r>
          </a:p>
          <a:p>
            <a:r>
              <a:rPr lang="en-US" altLang="zh-CN" sz="1200" dirty="0"/>
              <a:t>a:3</a:t>
            </a:r>
            <a:endParaRPr lang="zh-CN" altLang="zh-CN" sz="1200" dirty="0"/>
          </a:p>
          <a:p>
            <a:r>
              <a:rPr lang="en-US" altLang="zh-CN" sz="1200" dirty="0"/>
              <a:t>b:6</a:t>
            </a:r>
            <a:endParaRPr lang="zh-CN" altLang="zh-CN" sz="1200" dirty="0"/>
          </a:p>
          <a:p>
            <a:r>
              <a:rPr lang="en-US" altLang="zh-CN" sz="1200" dirty="0"/>
              <a:t>select (+-*/):+</a:t>
            </a:r>
            <a:endParaRPr lang="zh-CN" altLang="zh-CN" sz="1200" dirty="0"/>
          </a:p>
          <a:p>
            <a:r>
              <a:rPr lang="en-US" altLang="zh-CN" sz="1200" dirty="0" err="1"/>
              <a:t>a+b</a:t>
            </a:r>
            <a:r>
              <a:rPr lang="en-US" altLang="zh-CN" sz="1200" dirty="0"/>
              <a:t>=9</a:t>
            </a:r>
            <a:endParaRPr lang="zh-CN" altLang="zh-CN" sz="12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513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553406"/>
          </a:xfrm>
        </p:spPr>
        <p:txBody>
          <a:bodyPr/>
          <a:lstStyle/>
          <a:p>
            <a:r>
              <a:rPr lang="zh-CN" altLang="zh-CN" b="1" dirty="0"/>
              <a:t>任务三 循环语句的使用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>
          <a:xfrm>
            <a:off x="671528" y="935980"/>
            <a:ext cx="7616333" cy="33202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一、循环语句</a:t>
            </a:r>
          </a:p>
          <a:p>
            <a:pPr marL="0" indent="0">
              <a:buNone/>
            </a:pPr>
            <a:r>
              <a:rPr lang="zh-CN" altLang="zh-CN" dirty="0"/>
              <a:t>循环是编程语言中的重要部分，它可以将多次重复运算凝聚在简短程序中，大大减少代码量。</a:t>
            </a:r>
            <a:r>
              <a:rPr lang="en-US" altLang="zh-CN" dirty="0"/>
              <a:t>Shell</a:t>
            </a:r>
            <a:r>
              <a:rPr lang="zh-CN" altLang="zh-CN" dirty="0"/>
              <a:t>脚本中常用的循环有</a:t>
            </a:r>
            <a:r>
              <a:rPr lang="en-US" altLang="zh-CN" dirty="0"/>
              <a:t>for</a:t>
            </a:r>
            <a:r>
              <a:rPr lang="zh-CN" altLang="zh-CN" dirty="0"/>
              <a:t>循环、</a:t>
            </a:r>
            <a:r>
              <a:rPr lang="en-US" altLang="zh-CN" dirty="0"/>
              <a:t>while</a:t>
            </a:r>
            <a:r>
              <a:rPr lang="zh-CN" altLang="zh-CN" dirty="0"/>
              <a:t>循环和</a:t>
            </a:r>
            <a:r>
              <a:rPr lang="en-US" altLang="zh-CN" dirty="0"/>
              <a:t>until</a:t>
            </a:r>
            <a:r>
              <a:rPr lang="zh-CN" altLang="zh-CN" dirty="0"/>
              <a:t>循环。</a:t>
            </a:r>
          </a:p>
          <a:p>
            <a:pPr marL="0" indent="0" hangingPunct="0">
              <a:buNone/>
            </a:pPr>
            <a:r>
              <a:rPr lang="en-US" altLang="zh-CN" b="1" dirty="0"/>
              <a:t>1.for</a:t>
            </a:r>
            <a:r>
              <a:rPr lang="zh-CN" altLang="zh-CN" b="1" dirty="0"/>
              <a:t>循环</a:t>
            </a:r>
          </a:p>
          <a:p>
            <a:pPr marL="0" indent="0">
              <a:buNone/>
            </a:pPr>
            <a:r>
              <a:rPr lang="en-US" altLang="zh-CN" dirty="0"/>
              <a:t>for</a:t>
            </a:r>
            <a:r>
              <a:rPr lang="zh-CN" altLang="zh-CN" dirty="0"/>
              <a:t>循环的格式如下：</a:t>
            </a:r>
          </a:p>
          <a:p>
            <a:pPr marL="0" indent="0">
              <a:buNone/>
            </a:pPr>
            <a:r>
              <a:rPr lang="en-US" altLang="zh-CN" dirty="0"/>
              <a:t>for </a:t>
            </a:r>
            <a:r>
              <a:rPr lang="zh-CN" altLang="zh-CN" dirty="0"/>
              <a:t>变量</a:t>
            </a:r>
            <a:r>
              <a:rPr lang="en-US" altLang="zh-CN" dirty="0"/>
              <a:t> in </a:t>
            </a:r>
            <a:r>
              <a:rPr lang="zh-CN" altLang="zh-CN" dirty="0"/>
              <a:t>变量列表</a:t>
            </a:r>
            <a:r>
              <a:rPr lang="en-US" altLang="zh-CN" dirty="0"/>
              <a:t>: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其中变量是在当前循环中使用的一个对象，用来接收变量列表中的元素；变量列表是整个循环要操作的对象的集合，可以是字符串集合或文件名、参数等，变量列表的值会被逐个赋给变量。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39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301DA0-93BF-EA60-6B08-3C38AEB37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530" y="454582"/>
            <a:ext cx="7336787" cy="553406"/>
          </a:xfrm>
        </p:spPr>
        <p:txBody>
          <a:bodyPr/>
          <a:lstStyle/>
          <a:p>
            <a:r>
              <a:rPr lang="zh-CN" altLang="zh-CN" b="1" dirty="0"/>
              <a:t>任务一 </a:t>
            </a:r>
            <a:r>
              <a:rPr lang="en-US" altLang="zh-CN" b="1" dirty="0"/>
              <a:t>Shell</a:t>
            </a:r>
            <a:r>
              <a:rPr lang="zh-CN" altLang="zh-CN" b="1" dirty="0"/>
              <a:t>脚本概述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FA8F7F-9F74-2193-1D29-675200AACF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528" y="1079996"/>
            <a:ext cx="7616333" cy="31762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sz="1800" b="1" dirty="0"/>
              <a:t>一、</a:t>
            </a:r>
            <a:r>
              <a:rPr lang="en-US" altLang="zh-CN" sz="1800" b="1" dirty="0"/>
              <a:t>Shell</a:t>
            </a:r>
            <a:r>
              <a:rPr lang="zh-CN" altLang="zh-CN" sz="1800" b="1" dirty="0"/>
              <a:t>概述</a:t>
            </a:r>
            <a:endParaRPr lang="en-US" altLang="zh-CN" sz="1800" b="1" dirty="0"/>
          </a:p>
          <a:p>
            <a:pPr marL="0" indent="0">
              <a:buNone/>
            </a:pPr>
            <a:r>
              <a:rPr lang="en-US" altLang="zh-CN" sz="1800" b="1" dirty="0"/>
              <a:t>Shell</a:t>
            </a:r>
            <a:r>
              <a:rPr lang="zh-CN" altLang="en-US" sz="1800" b="1" dirty="0"/>
              <a:t>是用</a:t>
            </a:r>
            <a:r>
              <a:rPr lang="en-US" altLang="zh-CN" sz="1800" b="1" dirty="0"/>
              <a:t>C</a:t>
            </a:r>
            <a:r>
              <a:rPr lang="zh-CN" altLang="en-US" sz="1800" b="1" dirty="0"/>
              <a:t>语言编写的用户和</a:t>
            </a:r>
            <a:r>
              <a:rPr lang="en-US" altLang="zh-CN" sz="1800" b="1" dirty="0"/>
              <a:t>Linux</a:t>
            </a:r>
            <a:r>
              <a:rPr lang="zh-CN" altLang="en-US" sz="1800" b="1" dirty="0"/>
              <a:t>内核之间的接口程序，是用户与</a:t>
            </a:r>
            <a:r>
              <a:rPr lang="en-US" altLang="zh-CN" sz="1800" b="1" dirty="0"/>
              <a:t>Linux</a:t>
            </a:r>
            <a:r>
              <a:rPr lang="zh-CN" altLang="en-US" sz="1800" b="1" dirty="0"/>
              <a:t>的桥梁。计算机只能识别</a:t>
            </a:r>
            <a:r>
              <a:rPr lang="en-US" altLang="zh-CN" sz="1800" b="1" dirty="0"/>
              <a:t>0</a:t>
            </a:r>
            <a:r>
              <a:rPr lang="zh-CN" altLang="en-US" sz="1800" b="1" dirty="0"/>
              <a:t>和</a:t>
            </a:r>
            <a:r>
              <a:rPr lang="en-US" altLang="zh-CN" sz="1800" b="1" dirty="0"/>
              <a:t>1</a:t>
            </a:r>
            <a:r>
              <a:rPr lang="zh-CN" altLang="en-US" sz="1800" b="1" dirty="0"/>
              <a:t>的指令，我们输入的命令要被转换成代码“</a:t>
            </a:r>
            <a:r>
              <a:rPr lang="en-US" altLang="zh-CN" sz="1800" b="1" dirty="0"/>
              <a:t>0”</a:t>
            </a:r>
            <a:r>
              <a:rPr lang="zh-CN" altLang="en-US" sz="1800" b="1" dirty="0"/>
              <a:t>和“</a:t>
            </a:r>
            <a:r>
              <a:rPr lang="en-US" altLang="zh-CN" sz="1800" b="1" dirty="0"/>
              <a:t>1”</a:t>
            </a:r>
            <a:r>
              <a:rPr lang="zh-CN" altLang="en-US" sz="1800" b="1" dirty="0"/>
              <a:t>，</a:t>
            </a:r>
            <a:r>
              <a:rPr lang="en-US" altLang="zh-CN" sz="1800" b="1" dirty="0"/>
              <a:t>Shell</a:t>
            </a:r>
            <a:r>
              <a:rPr lang="zh-CN" altLang="en-US" sz="1800" b="1" dirty="0"/>
              <a:t>就是用来实现这种转换的。转换成功后，</a:t>
            </a:r>
            <a:r>
              <a:rPr lang="en-US" altLang="zh-CN" sz="1800" b="1" dirty="0"/>
              <a:t>Linux</a:t>
            </a:r>
            <a:r>
              <a:rPr lang="zh-CN" altLang="en-US" sz="1800" b="1" dirty="0"/>
              <a:t>内存用</a:t>
            </a:r>
            <a:r>
              <a:rPr lang="en-US" altLang="zh-CN" sz="1800" b="1" dirty="0"/>
              <a:t>0</a:t>
            </a:r>
            <a:r>
              <a:rPr lang="zh-CN" altLang="en-US" sz="1800" b="1" dirty="0"/>
              <a:t>和</a:t>
            </a:r>
            <a:r>
              <a:rPr lang="en-US" altLang="zh-CN" sz="1800" b="1" dirty="0"/>
              <a:t>1</a:t>
            </a:r>
            <a:r>
              <a:rPr lang="zh-CN" altLang="en-US" sz="1800" b="1" dirty="0"/>
              <a:t>代码来控制硬件。因此，</a:t>
            </a:r>
            <a:r>
              <a:rPr lang="en-US" altLang="zh-CN" sz="1800" b="1" dirty="0"/>
              <a:t>Shell</a:t>
            </a:r>
            <a:r>
              <a:rPr lang="zh-CN" altLang="en-US" sz="1800" b="1" dirty="0"/>
              <a:t>是和</a:t>
            </a:r>
            <a:r>
              <a:rPr lang="en-US" altLang="zh-CN" sz="1800" b="1" dirty="0"/>
              <a:t>Linux</a:t>
            </a:r>
            <a:r>
              <a:rPr lang="zh-CN" altLang="en-US" sz="1800" b="1" dirty="0"/>
              <a:t>内核交互的界面。</a:t>
            </a:r>
          </a:p>
          <a:p>
            <a:pPr marL="0" indent="0">
              <a:buNone/>
            </a:pPr>
            <a:r>
              <a:rPr lang="zh-CN" altLang="en-US" sz="1800" b="1" dirty="0"/>
              <a:t>同时，</a:t>
            </a:r>
            <a:r>
              <a:rPr lang="en-US" altLang="zh-CN" sz="1800" b="1" dirty="0"/>
              <a:t>Shell</a:t>
            </a:r>
            <a:r>
              <a:rPr lang="zh-CN" altLang="en-US" sz="1800" b="1" dirty="0"/>
              <a:t>是解释性脚本语言，支持大多数的高级语言可以见到的程序元素，如函数、变量、数组、流程结构等，其功能强大，易于编写与调试，灵活性强。在提示符界面中能输入的命令，都能放在可执行的</a:t>
            </a:r>
            <a:r>
              <a:rPr lang="en-US" altLang="zh-CN" sz="1800" b="1" dirty="0"/>
              <a:t>Shell</a:t>
            </a:r>
            <a:r>
              <a:rPr lang="zh-CN" altLang="en-US" sz="1800" b="1" dirty="0"/>
              <a:t>脚本程序中作为语句来使用。</a:t>
            </a:r>
            <a:endParaRPr lang="zh-CN" altLang="zh-CN" sz="1800" b="1" dirty="0"/>
          </a:p>
        </p:txBody>
      </p:sp>
    </p:spTree>
    <p:extLst>
      <p:ext uri="{BB962C8B-B14F-4D97-AF65-F5344CB8AC3E}">
        <p14:creationId xmlns:p14="http://schemas.microsoft.com/office/powerpoint/2010/main" val="104848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b="1" dirty="0"/>
              <a:t>2.while</a:t>
            </a:r>
            <a:r>
              <a:rPr lang="zh-CN" altLang="zh-CN" b="1" dirty="0"/>
              <a:t>循环</a:t>
            </a:r>
          </a:p>
          <a:p>
            <a:pPr marL="0" indent="0">
              <a:buNone/>
            </a:pPr>
            <a:r>
              <a:rPr lang="en-US" altLang="zh-CN" dirty="0"/>
              <a:t>while</a:t>
            </a:r>
            <a:r>
              <a:rPr lang="zh-CN" altLang="zh-CN" dirty="0"/>
              <a:t>循环的格式如下：</a:t>
            </a:r>
          </a:p>
          <a:p>
            <a:pPr marL="0" indent="0">
              <a:buNone/>
            </a:pPr>
            <a:r>
              <a:rPr lang="en-US" altLang="zh-CN" dirty="0"/>
              <a:t>while [</a:t>
            </a:r>
            <a:r>
              <a:rPr lang="zh-CN" altLang="zh-CN" dirty="0"/>
              <a:t>表达式</a:t>
            </a:r>
            <a:r>
              <a:rPr lang="en-US" altLang="zh-CN" dirty="0"/>
              <a:t>]: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在</a:t>
            </a:r>
            <a:r>
              <a:rPr lang="en-US" altLang="zh-CN" dirty="0"/>
              <a:t>while</a:t>
            </a:r>
            <a:r>
              <a:rPr lang="zh-CN" altLang="zh-CN" dirty="0"/>
              <a:t>循环中，当表达式的值为假时停止循环，否则循环将一直进行。此处表达式外的</a:t>
            </a:r>
            <a:r>
              <a:rPr lang="en-US" altLang="zh-CN" dirty="0"/>
              <a:t>[]</a:t>
            </a:r>
            <a:r>
              <a:rPr lang="zh-CN" altLang="zh-CN" dirty="0"/>
              <a:t>表示的是</a:t>
            </a:r>
            <a:r>
              <a:rPr lang="en-US" altLang="zh-CN" dirty="0"/>
              <a:t>[]</a:t>
            </a:r>
            <a:r>
              <a:rPr lang="zh-CN" altLang="zh-CN" dirty="0"/>
              <a:t>命令，而非语法格式中的中括号，不能省略。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126633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b="1" dirty="0"/>
              <a:t>3.until</a:t>
            </a:r>
            <a:r>
              <a:rPr lang="zh-CN" altLang="zh-CN" b="1" dirty="0"/>
              <a:t>循环</a:t>
            </a:r>
          </a:p>
          <a:p>
            <a:pPr marL="0" indent="0">
              <a:buNone/>
            </a:pPr>
            <a:r>
              <a:rPr lang="en-US" altLang="zh-CN" dirty="0"/>
              <a:t>until</a:t>
            </a:r>
            <a:r>
              <a:rPr lang="zh-CN" altLang="zh-CN" dirty="0"/>
              <a:t>循环的格式如下：</a:t>
            </a:r>
          </a:p>
          <a:p>
            <a:pPr marL="0" indent="0">
              <a:buNone/>
            </a:pPr>
            <a:r>
              <a:rPr lang="en-US" altLang="zh-CN" dirty="0"/>
              <a:t>until [</a:t>
            </a:r>
            <a:r>
              <a:rPr lang="zh-CN" altLang="zh-CN" dirty="0"/>
              <a:t>表达式</a:t>
            </a:r>
            <a:r>
              <a:rPr lang="en-US" altLang="zh-CN" dirty="0"/>
              <a:t>]: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…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until</a:t>
            </a:r>
            <a:r>
              <a:rPr lang="zh-CN" altLang="zh-CN" dirty="0"/>
              <a:t>循环与</a:t>
            </a:r>
            <a:r>
              <a:rPr lang="en-US" altLang="zh-CN" dirty="0"/>
              <a:t>while</a:t>
            </a:r>
            <a:r>
              <a:rPr lang="zh-CN" altLang="zh-CN" dirty="0"/>
              <a:t>循环的格式基本相同，不同的是，当</a:t>
            </a:r>
            <a:r>
              <a:rPr lang="en-US" altLang="zh-CN" dirty="0"/>
              <a:t>until</a:t>
            </a:r>
            <a:r>
              <a:rPr lang="zh-CN" altLang="zh-CN" dirty="0"/>
              <a:t>循环的条件为假时，才能继续执行循环中的命令。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2683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481398"/>
          </a:xfrm>
        </p:spPr>
        <p:txBody>
          <a:bodyPr/>
          <a:lstStyle/>
          <a:p>
            <a:r>
              <a:rPr lang="en-US" altLang="zh-CN" b="1" dirty="0"/>
              <a:t>&lt;</a:t>
            </a:r>
            <a:r>
              <a:rPr lang="zh-CN" altLang="zh-CN" b="1" dirty="0"/>
              <a:t>任务实施</a:t>
            </a:r>
            <a:r>
              <a:rPr lang="en-US" altLang="zh-CN" b="1" dirty="0"/>
              <a:t>&gt;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>
          <a:xfrm>
            <a:off x="671528" y="1079996"/>
            <a:ext cx="7616333" cy="3600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sz="1900" b="1" dirty="0"/>
              <a:t>一、输出月份列表</a:t>
            </a:r>
          </a:p>
          <a:p>
            <a:pPr marL="0" indent="0">
              <a:buNone/>
            </a:pPr>
            <a:r>
              <a:rPr lang="zh-CN" altLang="zh-CN" sz="1900" dirty="0"/>
              <a:t>使用</a:t>
            </a:r>
            <a:r>
              <a:rPr lang="en-US" altLang="zh-CN" sz="1900" dirty="0"/>
              <a:t>for</a:t>
            </a:r>
            <a:r>
              <a:rPr lang="zh-CN" altLang="zh-CN" sz="1900" dirty="0"/>
              <a:t>循环输出月份列表中的</a:t>
            </a:r>
            <a:r>
              <a:rPr lang="en-US" altLang="zh-CN" sz="1900" dirty="0"/>
              <a:t>12</a:t>
            </a:r>
            <a:r>
              <a:rPr lang="zh-CN" altLang="zh-CN" sz="1900" dirty="0"/>
              <a:t>个月份：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for month in Jan Feb Mar Apr May Jun Jul Aug Sep Oct Nov Dec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-e “$month\t\c”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执行该脚本，输出的结果如下：</a:t>
            </a:r>
          </a:p>
          <a:p>
            <a:pPr marL="0" indent="0">
              <a:buNone/>
            </a:pPr>
            <a:r>
              <a:rPr lang="en-US" altLang="zh-CN" dirty="0"/>
              <a:t>Jan Feb Mar Apr May Jun Jul Aug Sep Oct Nov Dec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需要注意的是，变量列表中的每个变量可以使用引号单独引起来，但是不能将整个列表置于一对引号中，因为使用一对引号引起来的值会被视为一个变量。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97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二、计算整数</a:t>
            </a:r>
            <a:r>
              <a:rPr lang="en-US" altLang="zh-CN" b="1" dirty="0"/>
              <a:t>1~100</a:t>
            </a:r>
            <a:r>
              <a:rPr lang="zh-CN" altLang="zh-CN" b="1" dirty="0"/>
              <a:t>的和</a:t>
            </a:r>
          </a:p>
          <a:p>
            <a:pPr marL="0" indent="0">
              <a:buNone/>
            </a:pPr>
            <a:r>
              <a:rPr lang="zh-CN" altLang="zh-CN" dirty="0"/>
              <a:t>使用</a:t>
            </a:r>
            <a:r>
              <a:rPr lang="en-US" altLang="zh-CN" dirty="0"/>
              <a:t>while</a:t>
            </a:r>
            <a:r>
              <a:rPr lang="zh-CN" altLang="zh-CN" dirty="0"/>
              <a:t>循环计算整数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100</a:t>
            </a:r>
            <a:r>
              <a:rPr lang="zh-CN" altLang="zh-CN" dirty="0"/>
              <a:t>的和：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count=1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sum=0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while [$count -le 100]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sum=`expr $sum+$count`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count=`expr $count+1`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“sum=$sum”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执行该脚本，输出的结果如下：</a:t>
            </a:r>
          </a:p>
          <a:p>
            <a:pPr marL="0" indent="0">
              <a:buNone/>
            </a:pPr>
            <a:r>
              <a:rPr lang="en-US" altLang="zh-CN" dirty="0"/>
              <a:t>sum=5050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79797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三、输出数据</a:t>
            </a:r>
          </a:p>
          <a:p>
            <a:pPr marL="0" indent="0">
              <a:buNone/>
            </a:pPr>
            <a:r>
              <a:rPr lang="zh-CN" altLang="zh-CN" dirty="0"/>
              <a:t>使用</a:t>
            </a:r>
            <a:r>
              <a:rPr lang="en-US" altLang="zh-CN" dirty="0"/>
              <a:t>until</a:t>
            </a:r>
            <a:r>
              <a:rPr lang="zh-CN" altLang="zh-CN" dirty="0"/>
              <a:t>循环输出有限个数据：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i</a:t>
            </a:r>
            <a:r>
              <a:rPr lang="en-US" altLang="zh-CN" dirty="0"/>
              <a:t>=1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until [$</a:t>
            </a:r>
            <a:r>
              <a:rPr lang="en-US" altLang="zh-CN" dirty="0" err="1"/>
              <a:t>i</a:t>
            </a:r>
            <a:r>
              <a:rPr lang="en-US" altLang="zh-CN" dirty="0"/>
              <a:t> -</a:t>
            </a:r>
            <a:r>
              <a:rPr lang="en-US" altLang="zh-CN" dirty="0" err="1"/>
              <a:t>gt</a:t>
            </a:r>
            <a:r>
              <a:rPr lang="en-US" altLang="zh-CN" dirty="0"/>
              <a:t> 3]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“the number is $</a:t>
            </a:r>
            <a:r>
              <a:rPr lang="en-US" altLang="zh-CN" dirty="0" err="1"/>
              <a:t>i</a:t>
            </a:r>
            <a:r>
              <a:rPr lang="en-US" altLang="zh-CN" dirty="0"/>
              <a:t>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en-US" altLang="zh-CN" dirty="0" err="1"/>
              <a:t>i</a:t>
            </a:r>
            <a:r>
              <a:rPr lang="en-US" altLang="zh-CN" dirty="0"/>
              <a:t>=`expr $i+1`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执行该脚本，输出的结果如下：</a:t>
            </a:r>
          </a:p>
          <a:p>
            <a:pPr marL="0" indent="0">
              <a:buNone/>
            </a:pPr>
            <a:r>
              <a:rPr lang="en-US" altLang="zh-CN" dirty="0"/>
              <a:t>the number is 1.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the number is 2.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the number is 3.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266386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481398"/>
          </a:xfrm>
        </p:spPr>
        <p:txBody>
          <a:bodyPr/>
          <a:lstStyle/>
          <a:p>
            <a:r>
              <a:rPr lang="zh-CN" altLang="zh-CN" b="1" dirty="0"/>
              <a:t>任务四 函数的使用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71528" y="1079996"/>
            <a:ext cx="7616333" cy="3176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1600" dirty="0"/>
              <a:t>函数将某个要实现的功能模块化，使代码结构和程序的工作流程更为清晰，也提高了程序可读性和可重用性，是程序中重要的部分。</a:t>
            </a:r>
          </a:p>
          <a:p>
            <a:pPr marL="0" indent="0">
              <a:buNone/>
            </a:pPr>
            <a:r>
              <a:rPr lang="zh-CN" altLang="zh-CN" sz="1600" b="1" dirty="0"/>
              <a:t>一、参数传递</a:t>
            </a:r>
          </a:p>
          <a:p>
            <a:pPr marL="0" indent="0">
              <a:buNone/>
            </a:pPr>
            <a:r>
              <a:rPr lang="zh-CN" altLang="zh-CN" sz="1600" dirty="0"/>
              <a:t>在</a:t>
            </a:r>
            <a:r>
              <a:rPr lang="en-US" altLang="zh-CN" sz="1600" dirty="0"/>
              <a:t>C</a:t>
            </a:r>
            <a:r>
              <a:rPr lang="zh-CN" altLang="zh-CN" sz="1600" dirty="0"/>
              <a:t>语言中，一般在函数名后的括号中使用参数列表传递函数间的数据。</a:t>
            </a:r>
            <a:r>
              <a:rPr lang="en-US" altLang="zh-CN" sz="1600" dirty="0"/>
              <a:t>Shell</a:t>
            </a:r>
            <a:r>
              <a:rPr lang="zh-CN" altLang="zh-CN" sz="1600" dirty="0"/>
              <a:t>脚本的函数中没有参数列表，而是使用位置变量获取参数，其中＄</a:t>
            </a:r>
            <a:r>
              <a:rPr lang="en-US" altLang="zh-CN" sz="1600" dirty="0"/>
              <a:t>0</a:t>
            </a:r>
            <a:r>
              <a:rPr lang="zh-CN" altLang="zh-CN" sz="1600" dirty="0"/>
              <a:t>代表函数名称，</a:t>
            </a:r>
            <a:r>
              <a:rPr lang="en-US" altLang="zh-CN" sz="1600" dirty="0"/>
              <a:t>$n</a:t>
            </a:r>
            <a:r>
              <a:rPr lang="zh-CN" altLang="zh-CN" sz="1600" dirty="0"/>
              <a:t>代表传入函数的第</a:t>
            </a:r>
            <a:r>
              <a:rPr lang="en-US" altLang="zh-CN" sz="1600" dirty="0"/>
              <a:t>n</a:t>
            </a:r>
            <a:r>
              <a:rPr lang="zh-CN" altLang="zh-CN" sz="1600" dirty="0"/>
              <a:t>个参数。</a:t>
            </a:r>
          </a:p>
          <a:p>
            <a:pPr marL="0" indent="0">
              <a:buNone/>
            </a:pPr>
            <a:r>
              <a:rPr lang="zh-CN" altLang="zh-CN" sz="1600" dirty="0"/>
              <a:t>函数中的位置变量与脚本中的位置变量不冲突。函数中的位置变量在函数调用处传入，脚本中的位置变量在脚本执行时传入。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2866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dirty="0"/>
              <a:t>除了常见的几种传递参数字符以外，还有一些特殊的传递参数字符，如表所示。</a:t>
            </a:r>
          </a:p>
          <a:p>
            <a:pPr marL="0" indent="0">
              <a:buNone/>
            </a:pPr>
            <a:endParaRPr lang="zh-CN" altLang="zh-CN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581" y="1512044"/>
            <a:ext cx="5741741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4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b="1" dirty="0"/>
              <a:t>二、函数定义</a:t>
            </a:r>
          </a:p>
          <a:p>
            <a:pPr marL="0" indent="0">
              <a:buNone/>
            </a:pPr>
            <a:r>
              <a:rPr lang="en-US" altLang="zh-CN" dirty="0"/>
              <a:t>Shell</a:t>
            </a:r>
            <a:r>
              <a:rPr lang="zh-CN" altLang="zh-CN" dirty="0"/>
              <a:t>脚本是逐行执行的，函数需要在使用前定义。</a:t>
            </a:r>
            <a:r>
              <a:rPr lang="en-US" altLang="zh-CN" dirty="0"/>
              <a:t>Shell</a:t>
            </a:r>
            <a:r>
              <a:rPr lang="zh-CN" altLang="zh-CN" dirty="0"/>
              <a:t>中的函数相当于用户自定义的命令，函数名相当于命令名，代码段用来实现该函数的核心功能，其函数格式如下：</a:t>
            </a:r>
          </a:p>
          <a:p>
            <a:pPr marL="0" indent="0">
              <a:buNone/>
            </a:pPr>
            <a:r>
              <a:rPr lang="en-US" altLang="zh-CN" dirty="0"/>
              <a:t>function </a:t>
            </a:r>
            <a:r>
              <a:rPr lang="zh-CN" altLang="zh-CN" dirty="0"/>
              <a:t>函数名</a:t>
            </a:r>
            <a:r>
              <a:rPr lang="en-US" altLang="zh-CN" dirty="0"/>
              <a:t>(){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zh-CN" dirty="0"/>
              <a:t>代码段</a:t>
            </a:r>
          </a:p>
          <a:p>
            <a:pPr marL="0" indent="0">
              <a:buNone/>
            </a:pPr>
            <a:r>
              <a:rPr lang="en-US" altLang="zh-CN" dirty="0"/>
              <a:t>	return 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）在</a:t>
            </a:r>
            <a:r>
              <a:rPr lang="en-US" altLang="zh-CN" dirty="0"/>
              <a:t>Shell</a:t>
            </a:r>
            <a:r>
              <a:rPr lang="zh-CN" altLang="zh-CN" dirty="0"/>
              <a:t>脚本中定义函数时，可以使用关键字</a:t>
            </a:r>
            <a:r>
              <a:rPr lang="en-US" altLang="zh-CN" dirty="0"/>
              <a:t>function</a:t>
            </a:r>
            <a:r>
              <a:rPr lang="zh-CN" altLang="zh-CN" dirty="0"/>
              <a:t>，也可以不使用；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）函数名后的括号可以省略，若省略，则函数名与</a:t>
            </a:r>
            <a:r>
              <a:rPr lang="en-US" altLang="zh-CN" dirty="0"/>
              <a:t>{</a:t>
            </a:r>
            <a:r>
              <a:rPr lang="zh-CN" altLang="zh-CN" dirty="0"/>
              <a:t>之间需要有空格；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</a:t>
            </a:r>
            <a:r>
              <a:rPr lang="en-US" altLang="zh-CN" dirty="0"/>
              <a:t>Shell</a:t>
            </a:r>
            <a:r>
              <a:rPr lang="zh-CN" altLang="zh-CN" dirty="0"/>
              <a:t>脚本中的函数不带任何参数；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）</a:t>
            </a:r>
            <a:r>
              <a:rPr lang="en-US" altLang="zh-CN" dirty="0"/>
              <a:t>Shell</a:t>
            </a:r>
            <a:r>
              <a:rPr lang="zh-CN" altLang="zh-CN" dirty="0"/>
              <a:t>脚本函数中可以使用</a:t>
            </a:r>
            <a:r>
              <a:rPr lang="en-US" altLang="zh-CN" dirty="0"/>
              <a:t>return</a:t>
            </a:r>
            <a:r>
              <a:rPr lang="zh-CN" altLang="zh-CN" dirty="0"/>
              <a:t>返回一个值，也可以不返回，若不设置返回值，则该函数返回最后一条命令的执行结果。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37761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481398"/>
          </a:xfrm>
        </p:spPr>
        <p:txBody>
          <a:bodyPr/>
          <a:lstStyle/>
          <a:p>
            <a:r>
              <a:rPr lang="en-US" altLang="zh-CN" b="1" dirty="0"/>
              <a:t>&lt;</a:t>
            </a:r>
            <a:r>
              <a:rPr lang="zh-CN" altLang="zh-CN" b="1" dirty="0"/>
              <a:t>任务实施</a:t>
            </a:r>
            <a:r>
              <a:rPr lang="en-US" altLang="zh-CN" b="1" dirty="0"/>
              <a:t>&gt;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71528" y="935980"/>
            <a:ext cx="7616333" cy="33202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zh-CN" b="1" dirty="0"/>
              <a:t>一、输出“</a:t>
            </a:r>
            <a:r>
              <a:rPr lang="en-US" altLang="zh-CN" b="1" dirty="0"/>
              <a:t>hello world</a:t>
            </a:r>
            <a:r>
              <a:rPr lang="zh-CN" altLang="zh-CN" b="1" dirty="0"/>
              <a:t>”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）定义一个</a:t>
            </a:r>
            <a:r>
              <a:rPr lang="en-US" altLang="zh-CN" dirty="0"/>
              <a:t>hello</a:t>
            </a:r>
            <a:r>
              <a:rPr lang="zh-CN" altLang="zh-CN" dirty="0"/>
              <a:t>（）函数，该函数可以输出</a:t>
            </a:r>
            <a:r>
              <a:rPr lang="en-US" altLang="zh-CN" dirty="0"/>
              <a:t>hello world</a:t>
            </a:r>
            <a:r>
              <a:rPr lang="zh-CN" altLang="zh-CN" dirty="0"/>
              <a:t>，并在脚本中使用该函数。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function hello(){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“hello world”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hello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执行脚本，输出结果如下：</a:t>
            </a:r>
          </a:p>
          <a:p>
            <a:pPr marL="0" indent="0">
              <a:buNone/>
            </a:pPr>
            <a:r>
              <a:rPr lang="en-US" altLang="zh-CN" dirty="0"/>
              <a:t>hello world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645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359916"/>
            <a:ext cx="7616793" cy="42484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二、显示输入结果</a:t>
            </a:r>
          </a:p>
          <a:p>
            <a:pPr marL="0" indent="0">
              <a:buNone/>
            </a:pPr>
            <a:r>
              <a:rPr lang="zh-CN" altLang="zh-CN" dirty="0"/>
              <a:t>分别为脚本中的位置变量和函数中的位置变量传递参数：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#function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function_choice</a:t>
            </a:r>
            <a:r>
              <a:rPr lang="en-US" altLang="zh-CN" dirty="0"/>
              <a:t>(){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“Your choice is $1”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#main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case $1 in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“C++”)_choice C++;;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“Android”)_choice Android;;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“Python”)_choice Python;;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*)echo “$0:please select in (C++ / Android / Python)”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esac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</p:txBody>
      </p:sp>
      <p:sp>
        <p:nvSpPr>
          <p:cNvPr id="2" name="文本框 1"/>
          <p:cNvSpPr txBox="1"/>
          <p:nvPr/>
        </p:nvSpPr>
        <p:spPr>
          <a:xfrm>
            <a:off x="5055989" y="2469789"/>
            <a:ext cx="354420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/>
              <a:t>在命令行中输入</a:t>
            </a:r>
            <a:r>
              <a:rPr lang="en-US" altLang="zh-CN" sz="1400" dirty="0" err="1"/>
              <a:t>sh</a:t>
            </a:r>
            <a:r>
              <a:rPr lang="en-US" altLang="zh-CN" sz="1400" dirty="0"/>
              <a:t> fun C++</a:t>
            </a:r>
            <a:r>
              <a:rPr lang="zh-CN" altLang="zh-CN" sz="1400" dirty="0"/>
              <a:t>，执行该脚本，执行结果如下：</a:t>
            </a:r>
          </a:p>
          <a:p>
            <a:r>
              <a:rPr lang="en-US" altLang="zh-CN" sz="1400" dirty="0"/>
              <a:t>$</a:t>
            </a:r>
            <a:r>
              <a:rPr lang="en-US" altLang="zh-CN" sz="1400" dirty="0" err="1"/>
              <a:t>sh</a:t>
            </a:r>
            <a:r>
              <a:rPr lang="en-US" altLang="zh-CN" sz="1400" dirty="0"/>
              <a:t> fun C++</a:t>
            </a:r>
            <a:endParaRPr lang="zh-CN" altLang="zh-CN" sz="1400" dirty="0"/>
          </a:p>
          <a:p>
            <a:r>
              <a:rPr lang="en-US" altLang="zh-CN" sz="1400" dirty="0"/>
              <a:t>Your choice is C++</a:t>
            </a:r>
            <a:endParaRPr lang="zh-CN" altLang="zh-CN" sz="14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728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608316"/>
          </a:xfrm>
        </p:spPr>
        <p:txBody>
          <a:bodyPr/>
          <a:lstStyle/>
          <a:p>
            <a:r>
              <a:rPr lang="en-US" altLang="zh-CN" b="1" dirty="0"/>
              <a:t>Shell</a:t>
            </a:r>
            <a:r>
              <a:rPr lang="zh-CN" altLang="en-US" b="1" dirty="0"/>
              <a:t>是操作系统的最外层，可以合并编程语言来控制进程和文件，是负责</a:t>
            </a:r>
            <a:r>
              <a:rPr lang="en-US" altLang="zh-CN" b="1" dirty="0"/>
              <a:t>User</a:t>
            </a:r>
            <a:r>
              <a:rPr lang="zh-CN" altLang="en-US" b="1" dirty="0"/>
              <a:t>与</a:t>
            </a:r>
            <a:r>
              <a:rPr lang="en-US" altLang="zh-CN" b="1" dirty="0"/>
              <a:t>Linux OS</a:t>
            </a:r>
            <a:r>
              <a:rPr lang="zh-CN" altLang="en-US" b="1" dirty="0"/>
              <a:t>之间沟通的桥梁，如图所示。它为用户提供一个操作界面，</a:t>
            </a:r>
            <a:r>
              <a:rPr lang="en-US" altLang="zh-CN" b="1" dirty="0"/>
              <a:t>User</a:t>
            </a:r>
            <a:r>
              <a:rPr lang="zh-CN" altLang="en-US" b="1" dirty="0"/>
              <a:t>在这个界面输入指令，其实就是通过</a:t>
            </a:r>
            <a:r>
              <a:rPr lang="en-US" altLang="zh-CN" b="1" dirty="0"/>
              <a:t>Shell</a:t>
            </a:r>
            <a:r>
              <a:rPr lang="zh-CN" altLang="en-US" b="1" dirty="0"/>
              <a:t>向</a:t>
            </a:r>
            <a:r>
              <a:rPr lang="en-US" altLang="zh-CN" b="1" dirty="0"/>
              <a:t>Linux Kernel</a:t>
            </a:r>
            <a:r>
              <a:rPr lang="zh-CN" altLang="en-US" b="1" dirty="0"/>
              <a:t>传递过去，因此</a:t>
            </a:r>
            <a:r>
              <a:rPr lang="en-US" altLang="zh-CN" b="1" dirty="0"/>
              <a:t>Shell</a:t>
            </a:r>
            <a:r>
              <a:rPr lang="zh-CN" altLang="en-US" b="1" dirty="0"/>
              <a:t>也叫解释器。</a:t>
            </a:r>
          </a:p>
          <a:p>
            <a:endParaRPr lang="zh-CN" altLang="en-US" dirty="0"/>
          </a:p>
        </p:txBody>
      </p:sp>
      <p:pic>
        <p:nvPicPr>
          <p:cNvPr id="4" name="图片 3" descr="卡通人物&#10;&#10;中度可信度描述已自动生成"/>
          <p:cNvPicPr/>
          <p:nvPr/>
        </p:nvPicPr>
        <p:blipFill>
          <a:blip r:embed="rId2"/>
          <a:stretch>
            <a:fillRect/>
          </a:stretch>
        </p:blipFill>
        <p:spPr>
          <a:xfrm>
            <a:off x="3127911" y="1726693"/>
            <a:ext cx="2376264" cy="216023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967757" y="4071598"/>
            <a:ext cx="2696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Shell</a:t>
            </a:r>
            <a:r>
              <a:rPr lang="zh-CN" altLang="en-US" dirty="0"/>
              <a:t>与用户、内核的关系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87908"/>
            <a:ext cx="7616793" cy="43204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三、验证局部变量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function fun(){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a=10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</a:t>
            </a:r>
            <a:r>
              <a:rPr lang="en-US" altLang="zh-CN" dirty="0" err="1"/>
              <a:t>func:a</a:t>
            </a:r>
            <a:r>
              <a:rPr lang="en-US" altLang="zh-CN" dirty="0"/>
              <a:t>=$a”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a=5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</a:t>
            </a:r>
            <a:r>
              <a:rPr lang="en-US" altLang="zh-CN" dirty="0" err="1"/>
              <a:t>main:a</a:t>
            </a:r>
            <a:r>
              <a:rPr lang="en-US" altLang="zh-CN" dirty="0"/>
              <a:t>=$a”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fun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</a:t>
            </a:r>
            <a:r>
              <a:rPr lang="en-US" altLang="zh-CN" dirty="0" err="1"/>
              <a:t>main:a</a:t>
            </a:r>
            <a:r>
              <a:rPr lang="en-US" altLang="zh-CN" dirty="0"/>
              <a:t>=$a”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执行该脚本，输出结果如下：</a:t>
            </a:r>
          </a:p>
          <a:p>
            <a:pPr marL="0" indent="0">
              <a:buNone/>
            </a:pPr>
            <a:r>
              <a:rPr lang="en-US" altLang="zh-CN" dirty="0" err="1"/>
              <a:t>main:a</a:t>
            </a:r>
            <a:r>
              <a:rPr lang="en-US" altLang="zh-CN" dirty="0"/>
              <a:t>=5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fun:a</a:t>
            </a:r>
            <a:r>
              <a:rPr lang="en-US" altLang="zh-CN" dirty="0"/>
              <a:t>=10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main:a</a:t>
            </a:r>
            <a:r>
              <a:rPr lang="en-US" altLang="zh-CN" dirty="0"/>
              <a:t>=10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285856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87908"/>
            <a:ext cx="7616793" cy="43204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dirty="0"/>
              <a:t>下面通过一个例子来展示</a:t>
            </a:r>
            <a:r>
              <a:rPr lang="en-US" altLang="zh-CN" dirty="0"/>
              <a:t>local</a:t>
            </a:r>
            <a:r>
              <a:rPr lang="zh-CN" altLang="zh-CN" dirty="0"/>
              <a:t>的用法。</a:t>
            </a:r>
          </a:p>
          <a:p>
            <a:pPr marL="0" indent="0">
              <a:buNone/>
            </a:pPr>
            <a:r>
              <a:rPr lang="en-US" altLang="zh-CN" dirty="0"/>
              <a:t>#!/bin/</a:t>
            </a:r>
            <a:r>
              <a:rPr lang="en-US" altLang="zh-CN" dirty="0" err="1"/>
              <a:t>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function fun(){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local a=10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	echo “</a:t>
            </a:r>
            <a:r>
              <a:rPr lang="en-US" altLang="zh-CN" dirty="0" err="1"/>
              <a:t>fun:a</a:t>
            </a:r>
            <a:r>
              <a:rPr lang="en-US" altLang="zh-CN" dirty="0"/>
              <a:t>=$a”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a=5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</a:t>
            </a:r>
            <a:r>
              <a:rPr lang="en-US" altLang="zh-CN" dirty="0" err="1"/>
              <a:t>main:a</a:t>
            </a:r>
            <a:r>
              <a:rPr lang="en-US" altLang="zh-CN" dirty="0"/>
              <a:t>=$a”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fun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“</a:t>
            </a:r>
            <a:r>
              <a:rPr lang="en-US" altLang="zh-CN" dirty="0" err="1"/>
              <a:t>main:a</a:t>
            </a:r>
            <a:r>
              <a:rPr lang="en-US" altLang="zh-CN" dirty="0"/>
              <a:t>=$a”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exit 0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执行脚本，输出结果如下：</a:t>
            </a:r>
          </a:p>
          <a:p>
            <a:pPr marL="0" indent="0">
              <a:buNone/>
            </a:pPr>
            <a:r>
              <a:rPr lang="en-US" altLang="zh-CN" dirty="0" err="1"/>
              <a:t>main:a</a:t>
            </a:r>
            <a:r>
              <a:rPr lang="en-US" altLang="zh-CN" dirty="0"/>
              <a:t>=5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fun:a</a:t>
            </a:r>
            <a:r>
              <a:rPr lang="en-US" altLang="zh-CN" dirty="0"/>
              <a:t>=10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 err="1"/>
              <a:t>main:a</a:t>
            </a:r>
            <a:r>
              <a:rPr lang="en-US" altLang="zh-CN" dirty="0"/>
              <a:t>=5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根据输出结果可知，在函数调用前后，脚本中全局变量</a:t>
            </a:r>
            <a:r>
              <a:rPr lang="en-US" altLang="zh-CN" dirty="0"/>
              <a:t>a</a:t>
            </a:r>
            <a:r>
              <a:rPr lang="zh-CN" altLang="zh-CN" dirty="0"/>
              <a:t>的值一致，这说明使用关键字</a:t>
            </a:r>
            <a:r>
              <a:rPr lang="en-US" altLang="zh-CN" dirty="0"/>
              <a:t>local</a:t>
            </a:r>
            <a:r>
              <a:rPr lang="zh-CN" altLang="zh-CN" dirty="0"/>
              <a:t>定义在函数中的变量是一个局部变量。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86517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b="1" dirty="0"/>
              <a:t>四、参数传递</a:t>
            </a:r>
          </a:p>
          <a:p>
            <a:pPr marL="0" indent="0">
              <a:buNone/>
            </a:pPr>
            <a:r>
              <a:rPr lang="en-US" altLang="zh-CN" dirty="0"/>
              <a:t>#!/bin/bash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"Shell </a:t>
            </a:r>
            <a:r>
              <a:rPr lang="zh-CN" altLang="zh-CN" dirty="0"/>
              <a:t>传递参数实例！</a:t>
            </a:r>
            <a:r>
              <a:rPr lang="en-US" altLang="zh-CN" dirty="0"/>
              <a:t>";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</a:t>
            </a:r>
            <a:r>
              <a:rPr lang="zh-CN" altLang="zh-CN" dirty="0"/>
              <a:t>执行的文件名：</a:t>
            </a:r>
            <a:r>
              <a:rPr lang="en-US" altLang="zh-CN" dirty="0"/>
              <a:t>$0";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</a:t>
            </a:r>
            <a:r>
              <a:rPr lang="zh-CN" altLang="zh-CN" dirty="0"/>
              <a:t>第一个参数为：</a:t>
            </a:r>
            <a:r>
              <a:rPr lang="en-US" altLang="zh-CN" dirty="0"/>
              <a:t>$1";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</a:t>
            </a:r>
            <a:r>
              <a:rPr lang="zh-CN" altLang="zh-CN" dirty="0"/>
              <a:t>第二个参数为：</a:t>
            </a:r>
            <a:r>
              <a:rPr lang="en-US" altLang="zh-CN" dirty="0"/>
              <a:t>$2";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</a:t>
            </a:r>
            <a:r>
              <a:rPr lang="zh-CN" altLang="zh-CN" dirty="0"/>
              <a:t>第三个参数为：</a:t>
            </a:r>
            <a:r>
              <a:rPr lang="en-US" altLang="zh-CN" dirty="0"/>
              <a:t>$3";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为脚本设置可执行权限，并执行脚本，输出结果如下所示：</a:t>
            </a:r>
          </a:p>
          <a:p>
            <a:pPr marL="0" indent="0">
              <a:buNone/>
            </a:pPr>
            <a:r>
              <a:rPr lang="en-US" altLang="zh-CN" dirty="0"/>
              <a:t>$ </a:t>
            </a:r>
            <a:r>
              <a:rPr lang="en-US" altLang="zh-CN" dirty="0" err="1"/>
              <a:t>chmod</a:t>
            </a:r>
            <a:r>
              <a:rPr lang="en-US" altLang="zh-CN" dirty="0"/>
              <a:t> +x test.sh 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 ./test.sh 1 2 3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Shell </a:t>
            </a:r>
            <a:r>
              <a:rPr lang="zh-CN" altLang="zh-CN" dirty="0"/>
              <a:t>传递参数实例！</a:t>
            </a:r>
          </a:p>
          <a:p>
            <a:pPr marL="0" indent="0">
              <a:buNone/>
            </a:pPr>
            <a:r>
              <a:rPr lang="zh-CN" altLang="zh-CN" dirty="0"/>
              <a:t>执行的文件名：</a:t>
            </a:r>
            <a:r>
              <a:rPr lang="en-US" altLang="zh-CN" dirty="0"/>
              <a:t>./test.sh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第一个参数为：</a:t>
            </a:r>
            <a:r>
              <a:rPr lang="en-US" altLang="zh-CN" dirty="0"/>
              <a:t>1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第二个参数为：</a:t>
            </a:r>
            <a:r>
              <a:rPr lang="en-US" altLang="zh-CN" dirty="0"/>
              <a:t>2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第三个参数为：</a:t>
            </a:r>
            <a:r>
              <a:rPr lang="en-US" altLang="zh-CN" dirty="0"/>
              <a:t>3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55225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dirty="0"/>
              <a:t>#!/bin/bash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"Shell </a:t>
            </a:r>
            <a:r>
              <a:rPr lang="zh-CN" altLang="zh-CN" dirty="0"/>
              <a:t>传递参数实例！</a:t>
            </a:r>
            <a:r>
              <a:rPr lang="en-US" altLang="zh-CN" dirty="0"/>
              <a:t>";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</a:t>
            </a:r>
            <a:r>
              <a:rPr lang="zh-CN" altLang="zh-CN" dirty="0"/>
              <a:t>第一个参数为：</a:t>
            </a:r>
            <a:r>
              <a:rPr lang="en-US" altLang="zh-CN" dirty="0"/>
              <a:t>$1";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</a:t>
            </a:r>
            <a:r>
              <a:rPr lang="zh-CN" altLang="zh-CN" dirty="0"/>
              <a:t>参数个数为：</a:t>
            </a:r>
            <a:r>
              <a:rPr lang="en-US" altLang="zh-CN" dirty="0"/>
              <a:t>$#";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</a:t>
            </a:r>
            <a:r>
              <a:rPr lang="zh-CN" altLang="zh-CN" dirty="0"/>
              <a:t>传递的参数作为一个字符串显示：</a:t>
            </a:r>
            <a:r>
              <a:rPr lang="en-US" altLang="zh-CN" dirty="0"/>
              <a:t>$*";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执行脚本，输出结果如下所示：</a:t>
            </a:r>
          </a:p>
          <a:p>
            <a:pPr marL="0" indent="0">
              <a:buNone/>
            </a:pPr>
            <a:r>
              <a:rPr lang="en-US" altLang="zh-CN" dirty="0"/>
              <a:t>$ </a:t>
            </a:r>
            <a:r>
              <a:rPr lang="en-US" altLang="zh-CN" dirty="0" err="1"/>
              <a:t>chmod</a:t>
            </a:r>
            <a:r>
              <a:rPr lang="en-US" altLang="zh-CN" dirty="0"/>
              <a:t> +x test.sh 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 ./test.sh 1 2 3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Shell </a:t>
            </a:r>
            <a:r>
              <a:rPr lang="zh-CN" altLang="zh-CN" dirty="0"/>
              <a:t>传递参数实例！</a:t>
            </a:r>
          </a:p>
          <a:p>
            <a:pPr marL="0" indent="0">
              <a:buNone/>
            </a:pPr>
            <a:r>
              <a:rPr lang="zh-CN" altLang="zh-CN" dirty="0"/>
              <a:t>第一个参数为：</a:t>
            </a:r>
            <a:r>
              <a:rPr lang="en-US" altLang="zh-CN" dirty="0"/>
              <a:t>1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参数个数为：</a:t>
            </a:r>
            <a:r>
              <a:rPr lang="en-US" altLang="zh-CN" dirty="0"/>
              <a:t>3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传递的参数作为一个字符串显示：</a:t>
            </a:r>
            <a:r>
              <a:rPr lang="en-US" altLang="zh-CN" dirty="0"/>
              <a:t>1 2 3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325726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CN" dirty="0"/>
              <a:t>$*</a:t>
            </a:r>
            <a:r>
              <a:rPr lang="zh-CN" altLang="zh-CN" dirty="0"/>
              <a:t>与</a:t>
            </a:r>
            <a:r>
              <a:rPr lang="en-US" altLang="zh-CN" dirty="0"/>
              <a:t> $@</a:t>
            </a:r>
            <a:r>
              <a:rPr lang="zh-CN" altLang="zh-CN" dirty="0"/>
              <a:t>都引用所有参数，二者的不同点只有在双引号中体现出来。设在脚本运行时写了三个参数</a:t>
            </a:r>
            <a:r>
              <a:rPr lang="en-US" altLang="zh-CN" dirty="0"/>
              <a:t> 1</a:t>
            </a:r>
            <a:r>
              <a:rPr lang="zh-CN" altLang="zh-CN" dirty="0"/>
              <a:t>、</a:t>
            </a:r>
            <a:r>
              <a:rPr lang="en-US" altLang="zh-CN" dirty="0"/>
              <a:t>2</a:t>
            </a:r>
            <a:r>
              <a:rPr lang="zh-CN" altLang="zh-CN" dirty="0"/>
              <a:t>、</a:t>
            </a:r>
            <a:r>
              <a:rPr lang="en-US" altLang="zh-CN" dirty="0"/>
              <a:t>3</a:t>
            </a:r>
            <a:r>
              <a:rPr lang="zh-CN" altLang="zh-CN" dirty="0"/>
              <a:t>，，则</a:t>
            </a:r>
            <a:r>
              <a:rPr lang="en-US" altLang="zh-CN" dirty="0"/>
              <a:t> " * " </a:t>
            </a:r>
            <a:r>
              <a:rPr lang="zh-CN" altLang="zh-CN" dirty="0"/>
              <a:t>等价于</a:t>
            </a:r>
            <a:r>
              <a:rPr lang="en-US" altLang="zh-CN" dirty="0"/>
              <a:t> "1 2 3"</a:t>
            </a:r>
            <a:r>
              <a:rPr lang="zh-CN" altLang="zh-CN" dirty="0"/>
              <a:t>（传递了一个参数），而</a:t>
            </a:r>
            <a:r>
              <a:rPr lang="en-US" altLang="zh-CN" dirty="0"/>
              <a:t> "@" </a:t>
            </a:r>
            <a:r>
              <a:rPr lang="zh-CN" altLang="zh-CN" dirty="0"/>
              <a:t>等价于</a:t>
            </a:r>
            <a:r>
              <a:rPr lang="en-US" altLang="zh-CN" dirty="0"/>
              <a:t> "1" "2" "3"</a:t>
            </a:r>
            <a:r>
              <a:rPr lang="zh-CN" altLang="zh-CN" dirty="0"/>
              <a:t>（传递了三个参数）。</a:t>
            </a:r>
          </a:p>
          <a:p>
            <a:pPr marL="0" indent="0">
              <a:buNone/>
            </a:pPr>
            <a:r>
              <a:rPr lang="en-US" altLang="zh-CN" dirty="0"/>
              <a:t>#!/bin/bash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"-- \$* </a:t>
            </a:r>
            <a:r>
              <a:rPr lang="zh-CN" altLang="zh-CN" dirty="0"/>
              <a:t>演示</a:t>
            </a:r>
            <a:r>
              <a:rPr lang="en-US" altLang="zh-CN" dirty="0"/>
              <a:t> ---"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for </a:t>
            </a:r>
            <a:r>
              <a:rPr lang="en-US" altLang="zh-CN" dirty="0" err="1"/>
              <a:t>i</a:t>
            </a:r>
            <a:r>
              <a:rPr lang="en-US" altLang="zh-CN" dirty="0"/>
              <a:t> in "$*"; 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   echo $</a:t>
            </a:r>
            <a:r>
              <a:rPr lang="en-US" altLang="zh-CN" dirty="0" err="1"/>
              <a:t>i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 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"-- \$@ </a:t>
            </a:r>
            <a:r>
              <a:rPr lang="zh-CN" altLang="zh-CN" dirty="0"/>
              <a:t>演示</a:t>
            </a:r>
            <a:r>
              <a:rPr lang="en-US" altLang="zh-CN" dirty="0"/>
              <a:t> ---"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for </a:t>
            </a:r>
            <a:r>
              <a:rPr lang="en-US" altLang="zh-CN" dirty="0" err="1"/>
              <a:t>i</a:t>
            </a:r>
            <a:r>
              <a:rPr lang="en-US" altLang="zh-CN" dirty="0"/>
              <a:t> in "$@"; do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   echo $</a:t>
            </a:r>
            <a:r>
              <a:rPr lang="en-US" altLang="zh-CN" dirty="0" err="1"/>
              <a:t>i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done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5127997" y="2016100"/>
            <a:ext cx="23391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400" dirty="0"/>
              <a:t>执行脚本，输出结果如下：</a:t>
            </a:r>
          </a:p>
          <a:p>
            <a:r>
              <a:rPr lang="en-US" altLang="zh-CN" sz="1400" dirty="0"/>
              <a:t>$ </a:t>
            </a:r>
            <a:r>
              <a:rPr lang="en-US" altLang="zh-CN" sz="1400" dirty="0" err="1"/>
              <a:t>chmod</a:t>
            </a:r>
            <a:r>
              <a:rPr lang="en-US" altLang="zh-CN" sz="1400" dirty="0"/>
              <a:t> +x test.sh </a:t>
            </a:r>
            <a:endParaRPr lang="zh-CN" altLang="zh-CN" sz="1400" dirty="0"/>
          </a:p>
          <a:p>
            <a:r>
              <a:rPr lang="en-US" altLang="zh-CN" sz="1400" dirty="0"/>
              <a:t>$ ./test.sh 1 2 3</a:t>
            </a:r>
            <a:endParaRPr lang="zh-CN" altLang="zh-CN" sz="1400" dirty="0"/>
          </a:p>
          <a:p>
            <a:r>
              <a:rPr lang="en-US" altLang="zh-CN" sz="1400" dirty="0"/>
              <a:t>-- $* </a:t>
            </a:r>
            <a:r>
              <a:rPr lang="zh-CN" altLang="zh-CN" sz="1400" dirty="0"/>
              <a:t>演示</a:t>
            </a:r>
            <a:r>
              <a:rPr lang="en-US" altLang="zh-CN" sz="1400" dirty="0"/>
              <a:t> ---</a:t>
            </a:r>
            <a:endParaRPr lang="zh-CN" altLang="zh-CN" sz="1400" dirty="0"/>
          </a:p>
          <a:p>
            <a:r>
              <a:rPr lang="en-US" altLang="zh-CN" sz="1400" dirty="0"/>
              <a:t>1 2 3</a:t>
            </a:r>
            <a:endParaRPr lang="zh-CN" altLang="zh-CN" sz="1400" dirty="0"/>
          </a:p>
          <a:p>
            <a:r>
              <a:rPr lang="en-US" altLang="zh-CN" sz="1400" dirty="0"/>
              <a:t>-- $@ </a:t>
            </a:r>
            <a:r>
              <a:rPr lang="zh-CN" altLang="zh-CN" sz="1400" dirty="0"/>
              <a:t>演示</a:t>
            </a:r>
            <a:r>
              <a:rPr lang="en-US" altLang="zh-CN" sz="1400" dirty="0"/>
              <a:t> ---</a:t>
            </a:r>
            <a:endParaRPr lang="zh-CN" altLang="zh-CN" sz="1400" dirty="0"/>
          </a:p>
          <a:p>
            <a:r>
              <a:rPr lang="en-US" altLang="zh-CN" sz="1400" dirty="0"/>
              <a:t>1</a:t>
            </a:r>
            <a:endParaRPr lang="zh-CN" altLang="zh-CN" sz="1400" dirty="0"/>
          </a:p>
          <a:p>
            <a:r>
              <a:rPr lang="en-US" altLang="zh-CN" sz="1400" dirty="0"/>
              <a:t>2</a:t>
            </a:r>
            <a:endParaRPr lang="zh-CN" altLang="zh-CN" sz="1400" dirty="0"/>
          </a:p>
          <a:p>
            <a:r>
              <a:rPr lang="en-US" altLang="zh-CN" sz="1400" dirty="0"/>
              <a:t>3</a:t>
            </a:r>
            <a:endParaRPr lang="zh-CN" altLang="zh-CN" sz="14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028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481398"/>
          </a:xfrm>
        </p:spPr>
        <p:txBody>
          <a:bodyPr/>
          <a:lstStyle/>
          <a:p>
            <a:r>
              <a:rPr lang="zh-CN" altLang="zh-CN" dirty="0"/>
              <a:t>任务五</a:t>
            </a:r>
            <a:r>
              <a:rPr lang="en-US" altLang="zh-CN" dirty="0"/>
              <a:t>  </a:t>
            </a:r>
            <a:r>
              <a:rPr lang="zh-CN" altLang="zh-CN" dirty="0"/>
              <a:t>输入输出重定向的使用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71528" y="1007988"/>
            <a:ext cx="7616333" cy="3248276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1600" b="1" dirty="0"/>
              <a:t>一、输入</a:t>
            </a:r>
            <a:r>
              <a:rPr lang="en-US" altLang="zh-CN" sz="1600" b="1" dirty="0"/>
              <a:t>/</a:t>
            </a:r>
            <a:r>
              <a:rPr lang="zh-CN" altLang="zh-CN" sz="1600" b="1" dirty="0"/>
              <a:t>输出重定向</a:t>
            </a:r>
          </a:p>
          <a:p>
            <a:pPr marL="0" indent="0" hangingPunct="0">
              <a:buNone/>
            </a:pPr>
            <a:r>
              <a:rPr lang="en-US" altLang="zh-CN" sz="1600" b="1" dirty="0"/>
              <a:t>1.</a:t>
            </a:r>
            <a:r>
              <a:rPr lang="zh-CN" altLang="zh-CN" sz="1600" b="1" dirty="0"/>
              <a:t>标准流</a:t>
            </a:r>
          </a:p>
          <a:p>
            <a:pPr marL="0" indent="0">
              <a:buNone/>
            </a:pPr>
            <a:r>
              <a:rPr lang="zh-CN" altLang="zh-CN" sz="1600" dirty="0"/>
              <a:t>执行一个</a:t>
            </a:r>
            <a:r>
              <a:rPr lang="en-US" altLang="zh-CN" sz="1600" dirty="0"/>
              <a:t>Shell</a:t>
            </a:r>
            <a:r>
              <a:rPr lang="zh-CN" altLang="zh-CN" sz="1600" dirty="0"/>
              <a:t>命令时，通常会自动打开三个标准文件，即标准输入文件，文件描述符为</a:t>
            </a:r>
            <a:r>
              <a:rPr lang="en-US" altLang="zh-CN" sz="1600" dirty="0"/>
              <a:t>0</a:t>
            </a:r>
            <a:r>
              <a:rPr lang="zh-CN" altLang="zh-CN" sz="1600" dirty="0"/>
              <a:t>，通常对应终端的键盘；标准输出文件，文件描述符为</a:t>
            </a:r>
            <a:r>
              <a:rPr lang="en-US" altLang="zh-CN" sz="1600" dirty="0"/>
              <a:t>1</a:t>
            </a:r>
            <a:r>
              <a:rPr lang="zh-CN" altLang="zh-CN" sz="1600" dirty="0"/>
              <a:t>，标准错误输出文件，文件描述符为</a:t>
            </a:r>
            <a:r>
              <a:rPr lang="en-US" altLang="zh-CN" sz="1600" dirty="0"/>
              <a:t>2</a:t>
            </a:r>
            <a:r>
              <a:rPr lang="zh-CN" altLang="zh-CN" sz="1600" dirty="0"/>
              <a:t>，这两个文件都对应终端的屏幕。标准</a:t>
            </a:r>
            <a:r>
              <a:rPr lang="en-US" altLang="zh-CN" sz="1600" dirty="0"/>
              <a:t>I/O</a:t>
            </a:r>
            <a:r>
              <a:rPr lang="zh-CN" altLang="zh-CN" sz="1600" dirty="0"/>
              <a:t>流以及相关设备信息如表所示。</a:t>
            </a:r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597" y="3024212"/>
            <a:ext cx="6424053" cy="117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1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15900"/>
            <a:ext cx="7616793" cy="4392488"/>
          </a:xfrm>
        </p:spPr>
        <p:txBody>
          <a:bodyPr>
            <a:normAutofit fontScale="85000" lnSpcReduction="20000"/>
          </a:bodyPr>
          <a:lstStyle/>
          <a:p>
            <a:pPr marL="0" indent="0" hangingPunct="0">
              <a:buNone/>
            </a:pPr>
            <a:r>
              <a:rPr lang="en-US" altLang="zh-CN" sz="1900" b="1" dirty="0"/>
              <a:t>2.</a:t>
            </a:r>
            <a:r>
              <a:rPr lang="zh-CN" altLang="zh-CN" sz="1900" b="1" dirty="0"/>
              <a:t>输出重定向</a:t>
            </a:r>
          </a:p>
          <a:p>
            <a:pPr marL="0" indent="0">
              <a:buNone/>
            </a:pPr>
            <a:r>
              <a:rPr lang="zh-CN" altLang="zh-CN" sz="1900" dirty="0"/>
              <a:t>重定向一般通过在命令间插入特定的符号来实现，其语法格式如下：</a:t>
            </a:r>
          </a:p>
          <a:p>
            <a:pPr marL="0" indent="0">
              <a:buNone/>
            </a:pPr>
            <a:r>
              <a:rPr lang="en-US" altLang="zh-CN" dirty="0"/>
              <a:t>command1 &gt; file1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该命令执行</a:t>
            </a:r>
            <a:r>
              <a:rPr lang="en-US" altLang="zh-CN" dirty="0"/>
              <a:t>command1</a:t>
            </a:r>
            <a:r>
              <a:rPr lang="zh-CN" altLang="zh-CN" dirty="0"/>
              <a:t>后将输出的内容存入</a:t>
            </a:r>
            <a:r>
              <a:rPr lang="en-US" altLang="zh-CN" dirty="0"/>
              <a:t>file1</a:t>
            </a:r>
            <a:r>
              <a:rPr lang="zh-CN" altLang="zh-CN" dirty="0"/>
              <a:t>。任何</a:t>
            </a:r>
            <a:r>
              <a:rPr lang="en-US" altLang="zh-CN" dirty="0"/>
              <a:t>file1</a:t>
            </a:r>
            <a:r>
              <a:rPr lang="zh-CN" altLang="zh-CN" dirty="0"/>
              <a:t>内已经存在的内容将被新内容替代。如果要将新内容添加在文件末尾，需要使用操作符</a:t>
            </a:r>
            <a:r>
              <a:rPr lang="en-US" altLang="zh-CN" dirty="0"/>
              <a:t>&gt;&gt;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zh-CN" altLang="zh-CN" dirty="0"/>
              <a:t>默认情况下，将</a:t>
            </a:r>
            <a:r>
              <a:rPr lang="en-US" altLang="zh-CN" dirty="0"/>
              <a:t> </a:t>
            </a:r>
            <a:r>
              <a:rPr lang="en-US" altLang="zh-CN" dirty="0" err="1"/>
              <a:t>stdout</a:t>
            </a:r>
            <a:r>
              <a:rPr lang="en-US" altLang="zh-CN" dirty="0"/>
              <a:t> </a:t>
            </a:r>
            <a:r>
              <a:rPr lang="zh-CN" altLang="zh-CN" dirty="0"/>
              <a:t>重定向到</a:t>
            </a:r>
            <a:r>
              <a:rPr lang="en-US" altLang="zh-CN" dirty="0"/>
              <a:t> file</a:t>
            </a:r>
            <a:r>
              <a:rPr lang="zh-CN" altLang="zh-CN" dirty="0"/>
              <a:t>的语句如下：</a:t>
            </a:r>
          </a:p>
          <a:p>
            <a:pPr marL="0" indent="0">
              <a:buNone/>
            </a:pPr>
            <a:r>
              <a:rPr lang="en-US" altLang="zh-CN" dirty="0"/>
              <a:t>command &gt; file 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将</a:t>
            </a:r>
            <a:r>
              <a:rPr lang="en-US" altLang="zh-CN" dirty="0" err="1"/>
              <a:t>stderr</a:t>
            </a:r>
            <a:r>
              <a:rPr lang="en-US" altLang="zh-CN" dirty="0"/>
              <a:t> </a:t>
            </a:r>
            <a:r>
              <a:rPr lang="zh-CN" altLang="zh-CN" dirty="0"/>
              <a:t>重定向到 </a:t>
            </a:r>
            <a:r>
              <a:rPr lang="en-US" altLang="zh-CN" dirty="0"/>
              <a:t>file</a:t>
            </a:r>
            <a:r>
              <a:rPr lang="zh-CN" altLang="zh-CN" dirty="0"/>
              <a:t>的语句如下：</a:t>
            </a:r>
          </a:p>
          <a:p>
            <a:pPr marL="0" indent="0">
              <a:buNone/>
            </a:pPr>
            <a:r>
              <a:rPr lang="en-US" altLang="zh-CN" dirty="0"/>
              <a:t>$ command 2&gt;file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将</a:t>
            </a:r>
            <a:r>
              <a:rPr lang="en-US" altLang="zh-CN" dirty="0" err="1"/>
              <a:t>stderr</a:t>
            </a:r>
            <a:r>
              <a:rPr lang="zh-CN" altLang="zh-CN" dirty="0"/>
              <a:t>追加到</a:t>
            </a:r>
            <a:r>
              <a:rPr lang="en-US" altLang="zh-CN" dirty="0"/>
              <a:t>file</a:t>
            </a:r>
            <a:r>
              <a:rPr lang="zh-CN" altLang="zh-CN" dirty="0"/>
              <a:t>文件末尾的语句如下：</a:t>
            </a:r>
          </a:p>
          <a:p>
            <a:pPr marL="0" indent="0">
              <a:buNone/>
            </a:pPr>
            <a:r>
              <a:rPr lang="en-US" altLang="zh-CN" dirty="0"/>
              <a:t>$ command 2&gt;&gt;file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其中，</a:t>
            </a:r>
            <a:r>
              <a:rPr lang="en-US" altLang="zh-CN" dirty="0"/>
              <a:t>2</a:t>
            </a:r>
            <a:r>
              <a:rPr lang="zh-CN" altLang="zh-CN" dirty="0"/>
              <a:t>表示标准错误文件</a:t>
            </a:r>
            <a:r>
              <a:rPr lang="en-US" altLang="zh-CN" dirty="0"/>
              <a:t>(</a:t>
            </a:r>
            <a:r>
              <a:rPr lang="en-US" altLang="zh-CN" dirty="0" err="1"/>
              <a:t>stderr</a:t>
            </a:r>
            <a:r>
              <a:rPr lang="en-US" altLang="zh-CN" dirty="0"/>
              <a:t>)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zh-CN" altLang="zh-CN" dirty="0"/>
              <a:t>将</a:t>
            </a:r>
            <a:r>
              <a:rPr lang="en-US" altLang="zh-CN" dirty="0" err="1"/>
              <a:t>stdout</a:t>
            </a:r>
            <a:r>
              <a:rPr lang="zh-CN" altLang="zh-CN" dirty="0"/>
              <a:t>和</a:t>
            </a:r>
            <a:r>
              <a:rPr lang="en-US" altLang="zh-CN" dirty="0" err="1"/>
              <a:t>stderr</a:t>
            </a:r>
            <a:r>
              <a:rPr lang="en-US" altLang="zh-CN" dirty="0"/>
              <a:t> </a:t>
            </a:r>
            <a:r>
              <a:rPr lang="zh-CN" altLang="zh-CN" dirty="0"/>
              <a:t>合并后重定向到</a:t>
            </a:r>
            <a:r>
              <a:rPr lang="en-US" altLang="zh-CN" dirty="0"/>
              <a:t>file</a:t>
            </a:r>
            <a:r>
              <a:rPr lang="zh-CN" altLang="zh-CN" dirty="0"/>
              <a:t>的语句如下：</a:t>
            </a:r>
          </a:p>
          <a:p>
            <a:pPr marL="0" indent="0">
              <a:buNone/>
            </a:pPr>
            <a:r>
              <a:rPr lang="en-US" altLang="zh-CN" dirty="0"/>
              <a:t>$ command &gt; file 2&gt;&amp;1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或者</a:t>
            </a:r>
          </a:p>
          <a:p>
            <a:pPr marL="0" indent="0">
              <a:buNone/>
            </a:pPr>
            <a:r>
              <a:rPr lang="en-US" altLang="zh-CN" dirty="0"/>
              <a:t>$ command &gt;&gt; file 2&gt;&amp;1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317790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b="1" dirty="0"/>
              <a:t>3.</a:t>
            </a:r>
            <a:r>
              <a:rPr lang="zh-CN" altLang="zh-CN" b="1" dirty="0"/>
              <a:t>输入重定向</a:t>
            </a:r>
          </a:p>
          <a:p>
            <a:pPr marL="0" indent="0">
              <a:buNone/>
            </a:pPr>
            <a:r>
              <a:rPr lang="en-US" altLang="zh-CN" dirty="0"/>
              <a:t>Unix </a:t>
            </a:r>
            <a:r>
              <a:rPr lang="zh-CN" altLang="zh-CN" dirty="0"/>
              <a:t>命令也可以从文件获取输入，其语法格式如下：</a:t>
            </a:r>
          </a:p>
          <a:p>
            <a:pPr marL="0" indent="0">
              <a:buNone/>
            </a:pPr>
            <a:r>
              <a:rPr lang="en-US" altLang="zh-CN" dirty="0"/>
              <a:t>command1 &lt; file1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此时需要从键盘获取输入的命令会转移到文件读取内容。</a:t>
            </a:r>
          </a:p>
          <a:p>
            <a:pPr marL="0" indent="0">
              <a:buNone/>
            </a:pPr>
            <a:r>
              <a:rPr lang="zh-CN" altLang="zh-CN" dirty="0"/>
              <a:t>将</a:t>
            </a:r>
            <a:r>
              <a:rPr lang="en-US" altLang="zh-CN" dirty="0" err="1"/>
              <a:t>stdin</a:t>
            </a:r>
            <a:r>
              <a:rPr lang="en-US" altLang="zh-CN" dirty="0"/>
              <a:t> </a:t>
            </a:r>
            <a:r>
              <a:rPr lang="zh-CN" altLang="zh-CN" dirty="0"/>
              <a:t>重定向到</a:t>
            </a:r>
            <a:r>
              <a:rPr lang="en-US" altLang="zh-CN" dirty="0"/>
              <a:t>file</a:t>
            </a:r>
            <a:r>
              <a:rPr lang="zh-CN" altLang="zh-CN" dirty="0"/>
              <a:t>的语句如下：</a:t>
            </a:r>
          </a:p>
          <a:p>
            <a:pPr marL="0" indent="0">
              <a:buNone/>
            </a:pPr>
            <a:r>
              <a:rPr lang="en-US" altLang="zh-CN" dirty="0"/>
              <a:t>command &lt; file 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将</a:t>
            </a:r>
            <a:r>
              <a:rPr lang="en-US" altLang="zh-CN" dirty="0" err="1"/>
              <a:t>stdin</a:t>
            </a:r>
            <a:r>
              <a:rPr lang="zh-CN" altLang="zh-CN" dirty="0"/>
              <a:t>和</a:t>
            </a:r>
            <a:r>
              <a:rPr lang="en-US" altLang="zh-CN" dirty="0" err="1"/>
              <a:t>stdout</a:t>
            </a:r>
            <a:r>
              <a:rPr lang="zh-CN" altLang="zh-CN" dirty="0"/>
              <a:t>都重定向的语句如下：</a:t>
            </a:r>
          </a:p>
          <a:p>
            <a:pPr marL="0" indent="0">
              <a:buNone/>
            </a:pPr>
            <a:r>
              <a:rPr lang="en-US" altLang="zh-CN" dirty="0"/>
              <a:t>$ command &lt; file1 &gt;file2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command</a:t>
            </a:r>
            <a:r>
              <a:rPr lang="zh-CN" altLang="zh-CN" dirty="0"/>
              <a:t>命令将</a:t>
            </a:r>
            <a:r>
              <a:rPr lang="en-US" altLang="zh-CN" dirty="0" err="1"/>
              <a:t>stdin</a:t>
            </a:r>
            <a:r>
              <a:rPr lang="zh-CN" altLang="zh-CN" dirty="0"/>
              <a:t>重定向到</a:t>
            </a:r>
            <a:r>
              <a:rPr lang="en-US" altLang="zh-CN" dirty="0"/>
              <a:t>file1</a:t>
            </a:r>
            <a:r>
              <a:rPr lang="zh-CN" altLang="zh-CN" dirty="0"/>
              <a:t>，将</a:t>
            </a:r>
            <a:r>
              <a:rPr lang="en-US" altLang="zh-CN" dirty="0" err="1"/>
              <a:t>stdout</a:t>
            </a:r>
            <a:r>
              <a:rPr lang="zh-CN" altLang="zh-CN" dirty="0"/>
              <a:t>重定向到</a:t>
            </a:r>
            <a:r>
              <a:rPr lang="en-US" altLang="zh-CN" dirty="0"/>
              <a:t>file2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83913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15900"/>
            <a:ext cx="7616793" cy="43924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CN" altLang="zh-CN" sz="2100" b="1" dirty="0"/>
              <a:t>二、特殊重定向</a:t>
            </a:r>
          </a:p>
          <a:p>
            <a:pPr marL="0" indent="0" hangingPunct="0">
              <a:buNone/>
            </a:pPr>
            <a:r>
              <a:rPr lang="en-US" altLang="zh-CN" b="1" dirty="0"/>
              <a:t>1.Here Document</a:t>
            </a:r>
            <a:endParaRPr lang="zh-CN" altLang="zh-CN" b="1" dirty="0"/>
          </a:p>
          <a:p>
            <a:pPr marL="0" indent="0">
              <a:buNone/>
            </a:pPr>
            <a:r>
              <a:rPr lang="en-US" altLang="zh-CN" dirty="0"/>
              <a:t>Here Document</a:t>
            </a:r>
            <a:r>
              <a:rPr lang="zh-CN" altLang="zh-CN" dirty="0"/>
              <a:t>是</a:t>
            </a:r>
            <a:r>
              <a:rPr lang="en-US" altLang="zh-CN" dirty="0"/>
              <a:t> Shell </a:t>
            </a:r>
            <a:r>
              <a:rPr lang="zh-CN" altLang="zh-CN" dirty="0"/>
              <a:t>中的一种特殊的重定向方式，用来将输入重定向到一个交互式</a:t>
            </a:r>
            <a:r>
              <a:rPr lang="en-US" altLang="zh-CN" dirty="0"/>
              <a:t> Shell </a:t>
            </a:r>
            <a:r>
              <a:rPr lang="zh-CN" altLang="zh-CN" dirty="0"/>
              <a:t>脚本或程序，其语法格式如下：</a:t>
            </a:r>
          </a:p>
          <a:p>
            <a:pPr marL="0" indent="0">
              <a:buNone/>
            </a:pPr>
            <a:r>
              <a:rPr lang="en-US" altLang="zh-CN" dirty="0"/>
              <a:t>command &lt;&lt; delimiter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   document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delimiter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它的作用是将两个</a:t>
            </a:r>
            <a:r>
              <a:rPr lang="en-US" altLang="zh-CN" dirty="0"/>
              <a:t> delimiter </a:t>
            </a:r>
            <a:r>
              <a:rPr lang="zh-CN" altLang="zh-CN" dirty="0"/>
              <a:t>之间的内容</a:t>
            </a:r>
            <a:r>
              <a:rPr lang="en-US" altLang="zh-CN" dirty="0"/>
              <a:t>(document) </a:t>
            </a:r>
            <a:r>
              <a:rPr lang="zh-CN" altLang="zh-CN" dirty="0"/>
              <a:t>作为输入传递给</a:t>
            </a:r>
            <a:r>
              <a:rPr lang="en-US" altLang="zh-CN" dirty="0"/>
              <a:t> command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）结尾的</a:t>
            </a:r>
            <a:r>
              <a:rPr lang="en-US" altLang="zh-CN" dirty="0"/>
              <a:t>delimiter </a:t>
            </a:r>
            <a:r>
              <a:rPr lang="zh-CN" altLang="zh-CN" dirty="0"/>
              <a:t>一定要顶格写，前面不能有任何字符，后面也不能有任何字符，包括空格和</a:t>
            </a:r>
            <a:r>
              <a:rPr lang="en-US" altLang="zh-CN" dirty="0"/>
              <a:t> tab </a:t>
            </a:r>
            <a:r>
              <a:rPr lang="zh-CN" altLang="zh-CN" dirty="0"/>
              <a:t>缩进。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）开始的</a:t>
            </a:r>
            <a:r>
              <a:rPr lang="en-US" altLang="zh-CN" dirty="0"/>
              <a:t>delimiter</a:t>
            </a:r>
            <a:r>
              <a:rPr lang="zh-CN" altLang="zh-CN" dirty="0"/>
              <a:t>前后的空格会被忽略。</a:t>
            </a:r>
          </a:p>
          <a:p>
            <a:pPr marL="0" indent="0" hangingPunct="0">
              <a:buNone/>
            </a:pPr>
            <a:r>
              <a:rPr lang="en-US" altLang="zh-CN" b="1" dirty="0"/>
              <a:t>2./dev/null</a:t>
            </a:r>
            <a:r>
              <a:rPr lang="zh-CN" altLang="zh-CN" b="1" dirty="0"/>
              <a:t>文件</a:t>
            </a:r>
          </a:p>
          <a:p>
            <a:pPr marL="0" indent="0">
              <a:buNone/>
            </a:pPr>
            <a:r>
              <a:rPr lang="zh-CN" altLang="zh-CN" dirty="0"/>
              <a:t>在执行某个命令时，如果不希望在屏幕上显示输出结果，则可以将输出重定向到</a:t>
            </a:r>
            <a:r>
              <a:rPr lang="en-US" altLang="zh-CN" dirty="0"/>
              <a:t>/dev/null</a:t>
            </a:r>
            <a:r>
              <a:rPr lang="zh-CN" altLang="zh-CN" dirty="0"/>
              <a:t>，其语法格式如下：</a:t>
            </a:r>
          </a:p>
          <a:p>
            <a:pPr marL="0" indent="0">
              <a:buNone/>
            </a:pPr>
            <a:r>
              <a:rPr lang="en-US" altLang="zh-CN" dirty="0"/>
              <a:t>$ command &gt; /dev/null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/dev/null </a:t>
            </a:r>
            <a:r>
              <a:rPr lang="zh-CN" altLang="zh-CN" dirty="0"/>
              <a:t>是一个特殊的文件，写入该文件的内容会被丢弃，因此从该文件无法读取内容。 将命令的输出重定向到</a:t>
            </a:r>
            <a:r>
              <a:rPr lang="en-US" altLang="zh-CN" dirty="0"/>
              <a:t>/dev/null </a:t>
            </a:r>
            <a:r>
              <a:rPr lang="zh-CN" altLang="zh-CN" dirty="0"/>
              <a:t>文件，可以起到</a:t>
            </a:r>
            <a:r>
              <a:rPr lang="en-US" altLang="zh-CN" dirty="0"/>
              <a:t>"</a:t>
            </a:r>
            <a:r>
              <a:rPr lang="zh-CN" altLang="zh-CN" dirty="0"/>
              <a:t>禁止输出</a:t>
            </a:r>
            <a:r>
              <a:rPr lang="en-US" altLang="zh-CN" dirty="0"/>
              <a:t>"</a:t>
            </a:r>
            <a:r>
              <a:rPr lang="zh-CN" altLang="zh-CN" dirty="0"/>
              <a:t>的作用。</a:t>
            </a:r>
          </a:p>
          <a:p>
            <a:pPr marL="0" indent="0">
              <a:buNone/>
            </a:pPr>
            <a:r>
              <a:rPr lang="zh-CN" altLang="zh-CN" dirty="0"/>
              <a:t>屏蔽</a:t>
            </a:r>
            <a:r>
              <a:rPr lang="en-US" altLang="zh-CN" dirty="0" err="1"/>
              <a:t>stdout</a:t>
            </a:r>
            <a:r>
              <a:rPr lang="zh-CN" altLang="zh-CN" dirty="0"/>
              <a:t>和</a:t>
            </a:r>
            <a:r>
              <a:rPr lang="en-US" altLang="zh-CN" dirty="0" err="1"/>
              <a:t>stderr</a:t>
            </a:r>
            <a:r>
              <a:rPr lang="zh-CN" altLang="zh-CN" dirty="0"/>
              <a:t>的语句如下：</a:t>
            </a:r>
          </a:p>
          <a:p>
            <a:pPr marL="0" indent="0">
              <a:buNone/>
            </a:pPr>
            <a:r>
              <a:rPr lang="en-US" altLang="zh-CN" dirty="0"/>
              <a:t>$ command &gt; /dev/null 2&gt;&amp;1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2 </a:t>
            </a:r>
            <a:r>
              <a:rPr lang="zh-CN" altLang="zh-CN" dirty="0"/>
              <a:t>和</a:t>
            </a:r>
            <a:r>
              <a:rPr lang="en-US" altLang="zh-CN" dirty="0"/>
              <a:t> &gt; </a:t>
            </a:r>
            <a:r>
              <a:rPr lang="zh-CN" altLang="zh-CN" dirty="0"/>
              <a:t>之间不可以有空格，</a:t>
            </a:r>
            <a:r>
              <a:rPr lang="en-US" altLang="zh-CN" dirty="0"/>
              <a:t>2&gt;</a:t>
            </a:r>
            <a:r>
              <a:rPr lang="zh-CN" altLang="zh-CN" dirty="0"/>
              <a:t>是一体的时候才表示错误输出。</a:t>
            </a:r>
          </a:p>
          <a:p>
            <a:pPr marL="0" indent="0">
              <a:buNone/>
            </a:pP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146901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553406"/>
          </a:xfrm>
        </p:spPr>
        <p:txBody>
          <a:bodyPr/>
          <a:lstStyle/>
          <a:p>
            <a:r>
              <a:rPr lang="en-US" altLang="zh-CN" b="1" dirty="0"/>
              <a:t>&lt;</a:t>
            </a:r>
            <a:r>
              <a:rPr lang="zh-CN" altLang="zh-CN" b="1" dirty="0"/>
              <a:t>任务实施</a:t>
            </a:r>
            <a:r>
              <a:rPr lang="en-US" altLang="zh-CN" b="1" dirty="0"/>
              <a:t>&gt;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71528" y="1079995"/>
            <a:ext cx="7616333" cy="35057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zh-CN" sz="1600" b="1" dirty="0"/>
              <a:t>一、查看输出重定向结果</a:t>
            </a:r>
          </a:p>
          <a:p>
            <a:pPr marL="0" indent="0">
              <a:buNone/>
            </a:pPr>
            <a:r>
              <a:rPr lang="zh-CN" altLang="zh-CN" sz="1600" dirty="0"/>
              <a:t>执行</a:t>
            </a:r>
            <a:r>
              <a:rPr lang="en-US" altLang="zh-CN" sz="1600" dirty="0"/>
              <a:t>who </a:t>
            </a:r>
            <a:r>
              <a:rPr lang="zh-CN" altLang="zh-CN" sz="1600" dirty="0"/>
              <a:t>命令，将命令的完整的输出重定向在用户文件中</a:t>
            </a:r>
            <a:r>
              <a:rPr lang="en-US" altLang="zh-CN" sz="1600" dirty="0"/>
              <a:t>(users)</a:t>
            </a:r>
            <a:r>
              <a:rPr lang="zh-CN" altLang="zh-CN" sz="1600" dirty="0"/>
              <a:t>：</a:t>
            </a:r>
          </a:p>
          <a:p>
            <a:pPr marL="0" indent="0">
              <a:buNone/>
            </a:pPr>
            <a:r>
              <a:rPr lang="en-US" altLang="zh-CN" sz="1600" dirty="0"/>
              <a:t>$ who &gt; users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执行后，输出被从默认的标准输出设备（终端）重定向到指定的文件，因此没有在终端输出信息。</a:t>
            </a:r>
          </a:p>
          <a:p>
            <a:pPr marL="0" indent="0">
              <a:buNone/>
            </a:pPr>
            <a:r>
              <a:rPr lang="zh-CN" altLang="zh-CN" sz="1600" dirty="0"/>
              <a:t>使用</a:t>
            </a:r>
            <a:r>
              <a:rPr lang="en-US" altLang="zh-CN" sz="1600" dirty="0"/>
              <a:t>cat</a:t>
            </a:r>
            <a:r>
              <a:rPr lang="zh-CN" altLang="zh-CN" sz="1600" dirty="0"/>
              <a:t>命令查看文件内容：</a:t>
            </a:r>
          </a:p>
          <a:p>
            <a:pPr marL="0" indent="0">
              <a:buNone/>
            </a:pPr>
            <a:r>
              <a:rPr lang="en-US" altLang="zh-CN" sz="1600" dirty="0"/>
              <a:t>$ cat users 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查看结果如下：</a:t>
            </a:r>
          </a:p>
          <a:p>
            <a:pPr marL="0" indent="0">
              <a:buNone/>
            </a:pPr>
            <a:r>
              <a:rPr lang="en-US" altLang="zh-CN" sz="1600" dirty="0" err="1"/>
              <a:t>test_user</a:t>
            </a:r>
            <a:r>
              <a:rPr lang="en-US" altLang="zh-CN" sz="1600" dirty="0"/>
              <a:t>    console  Oct 31 17:35 </a:t>
            </a:r>
            <a:endParaRPr lang="zh-CN" altLang="zh-CN" sz="1600" dirty="0"/>
          </a:p>
          <a:p>
            <a:pPr marL="0" indent="0">
              <a:buNone/>
            </a:pPr>
            <a:r>
              <a:rPr lang="en-US" altLang="zh-CN" sz="1600" dirty="0" err="1"/>
              <a:t>test_user</a:t>
            </a:r>
            <a:r>
              <a:rPr lang="en-US" altLang="zh-CN" sz="1600" dirty="0"/>
              <a:t>    ttys000  Dec  1 11:33</a:t>
            </a:r>
            <a:endParaRPr lang="zh-CN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91970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575940"/>
            <a:ext cx="7616793" cy="3680324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sz="1600" b="1" dirty="0"/>
              <a:t>1.</a:t>
            </a:r>
            <a:r>
              <a:rPr lang="zh-CN" altLang="zh-CN" sz="1600" b="1" dirty="0"/>
              <a:t>管道</a:t>
            </a:r>
          </a:p>
          <a:p>
            <a:pPr marL="0" indent="0">
              <a:buNone/>
            </a:pPr>
            <a:r>
              <a:rPr lang="zh-CN" altLang="zh-CN" sz="1600" dirty="0"/>
              <a:t>两个或多个进程之间需要通信时，由于它们拥有自己的地址空间，因此必须有一块公共的空间，而这块空间就需要内核提供，也就是缓冲区。</a:t>
            </a:r>
          </a:p>
          <a:p>
            <a:pPr marL="0" indent="0">
              <a:buNone/>
            </a:pPr>
            <a:r>
              <a:rPr lang="zh-CN" altLang="zh-CN" sz="1600" dirty="0"/>
              <a:t>管道有两端，分别负责输入和输出，因此管道用于连接两个进程。进程</a:t>
            </a:r>
            <a:r>
              <a:rPr lang="en-US" altLang="zh-CN" sz="1600" dirty="0"/>
              <a:t>1</a:t>
            </a:r>
            <a:r>
              <a:rPr lang="zh-CN" altLang="zh-CN" sz="1600" dirty="0"/>
              <a:t>将数据输入缓冲区，进程</a:t>
            </a:r>
            <a:r>
              <a:rPr lang="en-US" altLang="zh-CN" sz="1600" dirty="0"/>
              <a:t>2</a:t>
            </a:r>
            <a:r>
              <a:rPr lang="zh-CN" altLang="zh-CN" sz="1600" dirty="0"/>
              <a:t>将缓冲区的数据取出来，从而实现两个进程的通信。</a:t>
            </a:r>
          </a:p>
          <a:p>
            <a:pPr marL="0" indent="0">
              <a:buNone/>
            </a:pPr>
            <a:r>
              <a:rPr lang="zh-CN" altLang="zh-CN" sz="1600" dirty="0"/>
              <a:t>管道的符号是“</a:t>
            </a:r>
            <a:r>
              <a:rPr lang="en-US" altLang="zh-CN" sz="1600" dirty="0"/>
              <a:t>|</a:t>
            </a:r>
            <a:r>
              <a:rPr lang="zh-CN" altLang="zh-CN" sz="1600" dirty="0"/>
              <a:t>”，其使用方法如下：</a:t>
            </a:r>
          </a:p>
          <a:p>
            <a:pPr marL="0" indent="0">
              <a:buNone/>
            </a:pPr>
            <a:r>
              <a:rPr lang="en-US" altLang="zh-CN" sz="1600" dirty="0"/>
              <a:t>$ls -l /dev | </a:t>
            </a:r>
            <a:r>
              <a:rPr lang="en-US" altLang="zh-CN" sz="1600" dirty="0" err="1"/>
              <a:t>wc</a:t>
            </a:r>
            <a:r>
              <a:rPr lang="en-US" altLang="zh-CN" sz="1600" dirty="0"/>
              <a:t> -l				#</a:t>
            </a:r>
            <a:r>
              <a:rPr lang="zh-CN" altLang="zh-CN" sz="1600" dirty="0"/>
              <a:t>统计系统设备目录</a:t>
            </a:r>
            <a:r>
              <a:rPr lang="en-US" altLang="zh-CN" sz="1600" dirty="0"/>
              <a:t>dev</a:t>
            </a:r>
            <a:r>
              <a:rPr lang="zh-CN" altLang="zh-CN" sz="1600" dirty="0"/>
              <a:t>下的文件和目录数量</a:t>
            </a:r>
          </a:p>
          <a:p>
            <a:pPr marL="0" indent="0">
              <a:buNone/>
            </a:pPr>
            <a:r>
              <a:rPr lang="en-US" altLang="zh-CN" sz="1600" dirty="0"/>
              <a:t>$ cat /</a:t>
            </a:r>
            <a:r>
              <a:rPr lang="en-US" altLang="zh-CN" sz="1600" dirty="0" err="1"/>
              <a:t>etc</a:t>
            </a:r>
            <a:r>
              <a:rPr lang="en-US" altLang="zh-CN" sz="1600" dirty="0"/>
              <a:t>/</a:t>
            </a:r>
            <a:r>
              <a:rPr lang="en-US" altLang="zh-CN" sz="1600" dirty="0" err="1"/>
              <a:t>passwd</a:t>
            </a:r>
            <a:r>
              <a:rPr lang="en-US" altLang="zh-CN" sz="1600" dirty="0"/>
              <a:t> | </a:t>
            </a:r>
            <a:r>
              <a:rPr lang="en-US" altLang="zh-CN" sz="1600" dirty="0" err="1"/>
              <a:t>grep</a:t>
            </a:r>
            <a:r>
              <a:rPr lang="en-US" altLang="zh-CN" sz="1600" dirty="0"/>
              <a:t> "root:" | </a:t>
            </a:r>
            <a:r>
              <a:rPr lang="en-US" altLang="zh-CN" sz="1600" dirty="0" err="1"/>
              <a:t>wc</a:t>
            </a:r>
            <a:r>
              <a:rPr lang="en-US" altLang="zh-CN" sz="1600" dirty="0"/>
              <a:t> -l  #</a:t>
            </a:r>
            <a:r>
              <a:rPr lang="zh-CN" altLang="zh-CN" sz="1600" dirty="0"/>
              <a:t>统计文件</a:t>
            </a:r>
            <a:r>
              <a:rPr lang="en-US" altLang="zh-CN" sz="1600" dirty="0"/>
              <a:t>/</a:t>
            </a:r>
            <a:r>
              <a:rPr lang="en-US" altLang="zh-CN" sz="1600" dirty="0" err="1"/>
              <a:t>ect</a:t>
            </a:r>
            <a:r>
              <a:rPr lang="en-US" altLang="zh-CN" sz="1600" dirty="0"/>
              <a:t>/</a:t>
            </a:r>
            <a:r>
              <a:rPr lang="en-US" altLang="zh-CN" sz="1600" dirty="0" err="1"/>
              <a:t>passwd</a:t>
            </a:r>
            <a:r>
              <a:rPr lang="zh-CN" altLang="zh-CN" sz="1600" dirty="0"/>
              <a:t>内包含</a:t>
            </a:r>
            <a:r>
              <a:rPr lang="en-US" altLang="zh-CN" sz="1600" dirty="0"/>
              <a:t>root</a:t>
            </a:r>
            <a:r>
              <a:rPr lang="zh-CN" altLang="zh-CN" sz="1600" dirty="0"/>
              <a:t>的行数</a:t>
            </a:r>
          </a:p>
          <a:p>
            <a:pPr marL="0" indent="0">
              <a:buNone/>
            </a:pP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647948"/>
            <a:ext cx="7616793" cy="39604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zh-CN" b="1" dirty="0"/>
              <a:t>二、对比输出重定向的两种方式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）输出重定向会覆盖文件内容：</a:t>
            </a:r>
          </a:p>
          <a:p>
            <a:pPr marL="0" indent="0">
              <a:buNone/>
            </a:pPr>
            <a:r>
              <a:rPr lang="en-US" altLang="zh-CN" dirty="0"/>
              <a:t>$ echo "</a:t>
            </a:r>
            <a:r>
              <a:rPr lang="zh-CN" altLang="zh-CN" dirty="0"/>
              <a:t>覆盖的文本</a:t>
            </a:r>
            <a:r>
              <a:rPr lang="en-US" altLang="zh-CN" dirty="0"/>
              <a:t>1" &gt; users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 cat users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结果如下：</a:t>
            </a:r>
          </a:p>
          <a:p>
            <a:pPr marL="0" indent="0">
              <a:buNone/>
            </a:pPr>
            <a:r>
              <a:rPr lang="zh-CN" altLang="zh-CN" dirty="0"/>
              <a:t>覆盖的文本</a:t>
            </a:r>
            <a:r>
              <a:rPr lang="en-US" altLang="zh-CN" dirty="0"/>
              <a:t>1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）输出结果追加到文件末尾：</a:t>
            </a:r>
          </a:p>
          <a:p>
            <a:pPr marL="0" indent="0">
              <a:buNone/>
            </a:pPr>
            <a:r>
              <a:rPr lang="en-US" altLang="zh-CN" dirty="0"/>
              <a:t>$ echo "</a:t>
            </a:r>
            <a:r>
              <a:rPr lang="zh-CN" altLang="zh-CN" dirty="0"/>
              <a:t>不覆盖的文本</a:t>
            </a:r>
            <a:r>
              <a:rPr lang="en-US" altLang="zh-CN" dirty="0"/>
              <a:t>2" &gt;&gt; users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 cat users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结果如下：</a:t>
            </a:r>
          </a:p>
          <a:p>
            <a:pPr marL="0" indent="0">
              <a:buNone/>
            </a:pPr>
            <a:r>
              <a:rPr lang="zh-CN" altLang="zh-CN" dirty="0"/>
              <a:t>覆盖的文本</a:t>
            </a:r>
            <a:r>
              <a:rPr lang="en-US" altLang="zh-CN" dirty="0"/>
              <a:t>1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不覆盖的文本</a:t>
            </a:r>
            <a:r>
              <a:rPr lang="en-US" altLang="zh-CN" dirty="0"/>
              <a:t>2</a:t>
            </a:r>
            <a:endParaRPr lang="zh-CN" altLang="zh-CN" dirty="0"/>
          </a:p>
          <a:p>
            <a:pPr marL="0" indent="0"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70553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503932"/>
            <a:ext cx="7616793" cy="41044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zh-CN" altLang="zh-CN" sz="1600" b="1" dirty="0"/>
              <a:t>三、统计文件的行数</a:t>
            </a:r>
          </a:p>
          <a:p>
            <a:pPr marL="0" indent="0">
              <a:buNone/>
            </a:pPr>
            <a:r>
              <a:rPr lang="zh-CN" altLang="zh-CN" sz="1600" dirty="0"/>
              <a:t>（</a:t>
            </a:r>
            <a:r>
              <a:rPr lang="en-US" altLang="zh-CN" sz="1600" dirty="0"/>
              <a:t>1</a:t>
            </a:r>
            <a:r>
              <a:rPr lang="zh-CN" altLang="zh-CN" sz="1600" dirty="0"/>
              <a:t>）统计</a:t>
            </a:r>
            <a:r>
              <a:rPr lang="en-US" altLang="zh-CN" sz="1600" dirty="0"/>
              <a:t>users</a:t>
            </a:r>
            <a:r>
              <a:rPr lang="zh-CN" altLang="zh-CN" sz="1600" dirty="0"/>
              <a:t>文件的行数：</a:t>
            </a:r>
          </a:p>
          <a:p>
            <a:pPr marL="0" indent="0">
              <a:buNone/>
            </a:pPr>
            <a:r>
              <a:rPr lang="en-US" altLang="zh-CN" sz="1600" dirty="0"/>
              <a:t>$ </a:t>
            </a:r>
            <a:r>
              <a:rPr lang="en-US" altLang="zh-CN" sz="1600" dirty="0" err="1"/>
              <a:t>wc</a:t>
            </a:r>
            <a:r>
              <a:rPr lang="en-US" altLang="zh-CN" sz="1600" dirty="0"/>
              <a:t> -l users</a:t>
            </a:r>
            <a:endParaRPr lang="zh-CN" altLang="zh-CN" sz="1600" dirty="0"/>
          </a:p>
          <a:p>
            <a:pPr marL="0" indent="0">
              <a:buNone/>
            </a:pPr>
            <a:r>
              <a:rPr lang="en-US" altLang="zh-CN" sz="1600" dirty="0"/>
              <a:t>       2 users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（</a:t>
            </a:r>
            <a:r>
              <a:rPr lang="en-US" altLang="zh-CN" sz="1600" dirty="0"/>
              <a:t>2</a:t>
            </a:r>
            <a:r>
              <a:rPr lang="zh-CN" altLang="zh-CN" sz="1600" dirty="0"/>
              <a:t>）将输入重定向到</a:t>
            </a:r>
            <a:r>
              <a:rPr lang="en-US" altLang="zh-CN" sz="1600" dirty="0"/>
              <a:t>users</a:t>
            </a:r>
            <a:r>
              <a:rPr lang="zh-CN" altLang="zh-CN" sz="1600" dirty="0"/>
              <a:t>文件：</a:t>
            </a:r>
          </a:p>
          <a:p>
            <a:pPr marL="0" indent="0">
              <a:buNone/>
            </a:pPr>
            <a:r>
              <a:rPr lang="en-US" altLang="zh-CN" sz="1600" dirty="0"/>
              <a:t>$  </a:t>
            </a:r>
            <a:r>
              <a:rPr lang="en-US" altLang="zh-CN" sz="1600" dirty="0" err="1"/>
              <a:t>wc</a:t>
            </a:r>
            <a:r>
              <a:rPr lang="en-US" altLang="zh-CN" sz="1600" dirty="0"/>
              <a:t> -l &lt; users</a:t>
            </a:r>
            <a:endParaRPr lang="zh-CN" altLang="zh-CN" sz="1600" dirty="0"/>
          </a:p>
          <a:p>
            <a:pPr marL="0" indent="0">
              <a:buNone/>
            </a:pPr>
            <a:r>
              <a:rPr lang="en-US" altLang="zh-CN" sz="1600" dirty="0"/>
              <a:t>       2 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上面两个例子的结果不同：第一个例子，会输出文件名；第二个不会，因为它仅仅知道从标准输入读取内容。</a:t>
            </a:r>
          </a:p>
          <a:p>
            <a:pPr marL="0" indent="0">
              <a:buNone/>
            </a:pPr>
            <a:r>
              <a:rPr lang="en-US" altLang="zh-CN" sz="1600" dirty="0"/>
              <a:t>command1 &lt; </a:t>
            </a:r>
            <a:r>
              <a:rPr lang="en-US" altLang="zh-CN" sz="1600" dirty="0" err="1"/>
              <a:t>infile</a:t>
            </a:r>
            <a:r>
              <a:rPr lang="en-US" altLang="zh-CN" sz="1600" dirty="0"/>
              <a:t> &gt; </a:t>
            </a:r>
            <a:r>
              <a:rPr lang="en-US" altLang="zh-CN" sz="1600" dirty="0" err="1"/>
              <a:t>outfile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同时替换输入和输出，执行</a:t>
            </a:r>
            <a:r>
              <a:rPr lang="en-US" altLang="zh-CN" sz="1600" dirty="0"/>
              <a:t>command1</a:t>
            </a:r>
            <a:r>
              <a:rPr lang="zh-CN" altLang="zh-CN" sz="1600" dirty="0"/>
              <a:t>，从文件</a:t>
            </a:r>
            <a:r>
              <a:rPr lang="en-US" altLang="zh-CN" sz="1600" dirty="0" err="1"/>
              <a:t>infile</a:t>
            </a:r>
            <a:r>
              <a:rPr lang="zh-CN" altLang="zh-CN" sz="1600" dirty="0"/>
              <a:t>读取内容，然后将输出写入到</a:t>
            </a:r>
            <a:r>
              <a:rPr lang="en-US" altLang="zh-CN" sz="1600" dirty="0" err="1"/>
              <a:t>outfile</a:t>
            </a:r>
            <a:r>
              <a:rPr lang="zh-CN" altLang="zh-CN" sz="1600" dirty="0"/>
              <a:t>中。</a:t>
            </a:r>
          </a:p>
          <a:p>
            <a:pPr marL="0" indent="0">
              <a:buNone/>
            </a:pPr>
            <a:endParaRPr lang="zh-CN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27628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215900"/>
            <a:ext cx="7616793" cy="43924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）在命令行中通过</a:t>
            </a:r>
            <a:r>
              <a:rPr lang="en-US" altLang="zh-CN" dirty="0"/>
              <a:t> </a:t>
            </a:r>
            <a:r>
              <a:rPr lang="en-US" altLang="zh-CN" dirty="0" err="1"/>
              <a:t>wc</a:t>
            </a:r>
            <a:r>
              <a:rPr lang="en-US" altLang="zh-CN" dirty="0"/>
              <a:t> -l </a:t>
            </a:r>
            <a:r>
              <a:rPr lang="zh-CN" altLang="zh-CN" dirty="0"/>
              <a:t>命令计算</a:t>
            </a:r>
            <a:r>
              <a:rPr lang="en-US" altLang="zh-CN" dirty="0"/>
              <a:t> Here Document </a:t>
            </a:r>
            <a:r>
              <a:rPr lang="zh-CN" altLang="zh-CN" dirty="0"/>
              <a:t>的行数：</a:t>
            </a:r>
          </a:p>
          <a:p>
            <a:pPr marL="0" indent="0">
              <a:buNone/>
            </a:pPr>
            <a:r>
              <a:rPr lang="en-US" altLang="zh-CN" dirty="0"/>
              <a:t>$ </a:t>
            </a:r>
            <a:r>
              <a:rPr lang="en-US" altLang="zh-CN" dirty="0" err="1"/>
              <a:t>wc</a:t>
            </a:r>
            <a:r>
              <a:rPr lang="en-US" altLang="zh-CN" dirty="0"/>
              <a:t> -l &lt;&lt; EOF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    </a:t>
            </a:r>
            <a:r>
              <a:rPr lang="zh-CN" altLang="zh-CN" dirty="0"/>
              <a:t>这是第一行</a:t>
            </a:r>
          </a:p>
          <a:p>
            <a:pPr marL="0" indent="0">
              <a:buNone/>
            </a:pPr>
            <a:r>
              <a:rPr lang="en-US" altLang="zh-CN" dirty="0"/>
              <a:t>    </a:t>
            </a:r>
            <a:r>
              <a:rPr lang="zh-CN" altLang="zh-CN" dirty="0"/>
              <a:t>这是第二行</a:t>
            </a:r>
          </a:p>
          <a:p>
            <a:pPr marL="0" indent="0">
              <a:buNone/>
            </a:pPr>
            <a:r>
              <a:rPr lang="en-US" altLang="zh-CN" dirty="0"/>
              <a:t>    </a:t>
            </a:r>
            <a:r>
              <a:rPr lang="zh-CN" altLang="zh-CN" dirty="0"/>
              <a:t>这是第三行</a:t>
            </a:r>
          </a:p>
          <a:p>
            <a:pPr marL="0" indent="0">
              <a:buNone/>
            </a:pPr>
            <a:r>
              <a:rPr lang="en-US" altLang="zh-CN" dirty="0"/>
              <a:t>EOF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3          # </a:t>
            </a:r>
            <a:r>
              <a:rPr lang="zh-CN" altLang="zh-CN" dirty="0"/>
              <a:t>输出结果为</a:t>
            </a:r>
            <a:r>
              <a:rPr lang="en-US" altLang="zh-CN" dirty="0"/>
              <a:t> 3 </a:t>
            </a:r>
            <a:r>
              <a:rPr lang="zh-CN" altLang="zh-CN" dirty="0"/>
              <a:t>行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）也可以将</a:t>
            </a:r>
            <a:r>
              <a:rPr lang="en-US" altLang="zh-CN" dirty="0"/>
              <a:t> Here Document </a:t>
            </a:r>
            <a:r>
              <a:rPr lang="zh-CN" altLang="zh-CN" dirty="0"/>
              <a:t>用在脚本中：</a:t>
            </a:r>
          </a:p>
          <a:p>
            <a:pPr marL="0" indent="0">
              <a:buNone/>
            </a:pPr>
            <a:r>
              <a:rPr lang="en-US" altLang="zh-CN" dirty="0"/>
              <a:t>#!/bin/bash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cat &lt;&lt; EOF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test1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test2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test3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EOF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执行以上脚本，输出结果如下：</a:t>
            </a:r>
          </a:p>
          <a:p>
            <a:pPr marL="0" indent="0">
              <a:buNone/>
            </a:pPr>
            <a:r>
              <a:rPr lang="en-US" altLang="zh-CN" dirty="0"/>
              <a:t>test1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test2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test3</a:t>
            </a: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144696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2872997" y="1843938"/>
            <a:ext cx="3213864" cy="80671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谢谢观看！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6"/>
          <p:cNvSpPr/>
          <p:nvPr/>
        </p:nvSpPr>
        <p:spPr>
          <a:xfrm>
            <a:off x="3887834" y="3074920"/>
            <a:ext cx="841421" cy="237327"/>
          </a:xfrm>
          <a:prstGeom prst="rect">
            <a:avLst/>
          </a:prstGeom>
          <a:solidFill>
            <a:srgbClr val="F1F1F1"/>
          </a:solidFill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1100" kern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教材编写组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73">
        <p:fade/>
      </p:transition>
    </mc:Choice>
    <mc:Fallback xmlns="">
      <p:transition spd="med" advTm="64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9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2205E-6 4.64567E-6 L 2.52205E-6 -0.07213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99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99"/>
                            </p:stCondLst>
                            <p:childTnLst>
                              <p:par>
                                <p:cTn id="28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503932"/>
            <a:ext cx="7616793" cy="3752332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sz="1600" b="1" dirty="0"/>
              <a:t>2.tee</a:t>
            </a:r>
            <a:r>
              <a:rPr lang="zh-CN" altLang="zh-CN" sz="1600" b="1" dirty="0"/>
              <a:t>命令</a:t>
            </a:r>
          </a:p>
          <a:p>
            <a:pPr marL="0" indent="0">
              <a:buNone/>
            </a:pPr>
            <a:r>
              <a:rPr lang="en-US" altLang="zh-CN" sz="1600" dirty="0"/>
              <a:t>tee</a:t>
            </a:r>
            <a:r>
              <a:rPr lang="zh-CN" altLang="zh-CN" sz="1600" dirty="0"/>
              <a:t>命令输出到标准输出的同时，追加到文件</a:t>
            </a:r>
            <a:r>
              <a:rPr lang="en-US" altLang="zh-CN" sz="1600" dirty="0"/>
              <a:t>file</a:t>
            </a:r>
            <a:r>
              <a:rPr lang="zh-CN" altLang="zh-CN" sz="1600" dirty="0"/>
              <a:t>中。如果文件不存在，则创建文件；如果文件已经存在，则默认覆盖，其命令格式如下：</a:t>
            </a:r>
          </a:p>
          <a:p>
            <a:pPr marL="0" indent="0">
              <a:buNone/>
            </a:pPr>
            <a:r>
              <a:rPr lang="en-US" altLang="zh-CN" sz="1600" dirty="0"/>
              <a:t>tee [-a] [files]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（</a:t>
            </a:r>
            <a:r>
              <a:rPr lang="en-US" altLang="zh-CN" sz="1600" dirty="0"/>
              <a:t>1</a:t>
            </a:r>
            <a:r>
              <a:rPr lang="zh-CN" altLang="zh-CN" sz="1600" dirty="0"/>
              <a:t>）</a:t>
            </a:r>
            <a:r>
              <a:rPr lang="en-US" altLang="zh-CN" sz="1600" dirty="0"/>
              <a:t>-a</a:t>
            </a:r>
            <a:r>
              <a:rPr lang="zh-CN" altLang="zh-CN" sz="1600" dirty="0"/>
              <a:t>：指定追加方式，默认采用覆盖的方式；</a:t>
            </a:r>
          </a:p>
          <a:p>
            <a:pPr marL="0" indent="0">
              <a:buNone/>
            </a:pPr>
            <a:r>
              <a:rPr lang="zh-CN" altLang="zh-CN" sz="1600" dirty="0"/>
              <a:t>（</a:t>
            </a:r>
            <a:r>
              <a:rPr lang="en-US" altLang="zh-CN" sz="1600" dirty="0"/>
              <a:t>2</a:t>
            </a:r>
            <a:r>
              <a:rPr lang="zh-CN" altLang="zh-CN" sz="1600" dirty="0"/>
              <a:t>）</a:t>
            </a:r>
            <a:r>
              <a:rPr lang="en-US" altLang="zh-CN" sz="1600" dirty="0"/>
              <a:t>-</a:t>
            </a:r>
            <a:r>
              <a:rPr lang="en-US" altLang="zh-CN" sz="1600" dirty="0" err="1"/>
              <a:t>i</a:t>
            </a:r>
            <a:r>
              <a:rPr lang="zh-CN" altLang="zh-CN" sz="1600" dirty="0"/>
              <a:t>：用于无法中断命令（</a:t>
            </a:r>
            <a:r>
              <a:rPr lang="en-US" altLang="zh-CN" sz="1600" dirty="0" err="1"/>
              <a:t>Ctrl+C</a:t>
            </a:r>
            <a:r>
              <a:rPr lang="zh-CN" altLang="zh-CN" sz="1600" dirty="0"/>
              <a:t>）。</a:t>
            </a:r>
          </a:p>
          <a:p>
            <a:pPr marL="0" indent="0">
              <a:buNone/>
            </a:pPr>
            <a:r>
              <a:rPr lang="en-US" altLang="zh-CN" sz="1600" dirty="0"/>
              <a:t>tee</a:t>
            </a:r>
            <a:r>
              <a:rPr lang="zh-CN" altLang="zh-CN" sz="1600" dirty="0"/>
              <a:t>命令的使用示例如下：</a:t>
            </a:r>
          </a:p>
          <a:p>
            <a:pPr marL="0" indent="0">
              <a:buNone/>
            </a:pPr>
            <a:r>
              <a:rPr lang="en-US" altLang="zh-CN" sz="1600" dirty="0"/>
              <a:t>$</a:t>
            </a:r>
            <a:r>
              <a:rPr lang="en-US" altLang="zh-CN" sz="1600" dirty="0" err="1"/>
              <a:t>cal</a:t>
            </a:r>
            <a:r>
              <a:rPr lang="en-US" altLang="zh-CN" sz="1600" dirty="0"/>
              <a:t> | tee calendar	#</a:t>
            </a:r>
            <a:r>
              <a:rPr lang="zh-CN" altLang="zh-CN" sz="1600" dirty="0"/>
              <a:t>将当月日历表显示到屏幕上，同时保存到</a:t>
            </a:r>
            <a:r>
              <a:rPr lang="en-US" altLang="zh-CN" sz="1600" dirty="0"/>
              <a:t>calendar</a:t>
            </a:r>
            <a:endParaRPr lang="zh-CN" altLang="zh-CN" sz="1600" dirty="0"/>
          </a:p>
          <a:p>
            <a:pPr marL="0" indent="0">
              <a:buNone/>
            </a:pPr>
            <a:r>
              <a:rPr lang="en-US" altLang="zh-CN" sz="1600" dirty="0"/>
              <a:t>$ls / | tee f1 f2</a:t>
            </a:r>
            <a:endParaRPr lang="zh-CN" altLang="zh-CN" sz="1600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29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359916"/>
            <a:ext cx="7616793" cy="4248472"/>
          </a:xfrm>
        </p:spPr>
        <p:txBody>
          <a:bodyPr>
            <a:normAutofit fontScale="85000" lnSpcReduction="20000"/>
          </a:bodyPr>
          <a:lstStyle/>
          <a:p>
            <a:pPr marL="0" indent="0" hangingPunct="0">
              <a:buNone/>
            </a:pPr>
            <a:r>
              <a:rPr lang="en-US" altLang="zh-CN" b="1" dirty="0"/>
              <a:t>3.</a:t>
            </a:r>
            <a:r>
              <a:rPr lang="zh-CN" altLang="zh-CN" b="1" dirty="0"/>
              <a:t>引号机制与变量替换</a:t>
            </a:r>
          </a:p>
          <a:p>
            <a:pPr marL="0" indent="0">
              <a:buNone/>
            </a:pPr>
            <a:r>
              <a:rPr lang="zh-CN" altLang="zh-CN" dirty="0"/>
              <a:t>在</a:t>
            </a:r>
            <a:r>
              <a:rPr lang="en-US" altLang="zh-CN" dirty="0"/>
              <a:t>Shell</a:t>
            </a:r>
            <a:r>
              <a:rPr lang="zh-CN" altLang="zh-CN" dirty="0"/>
              <a:t>用三类引号：单引号（</a:t>
            </a:r>
            <a:r>
              <a:rPr lang="en-US" altLang="zh-CN" dirty="0"/>
              <a:t>’</a:t>
            </a:r>
            <a:r>
              <a:rPr lang="zh-CN" altLang="zh-CN" dirty="0"/>
              <a:t>）、双引号（</a:t>
            </a:r>
            <a:r>
              <a:rPr lang="en-US" altLang="zh-CN" dirty="0"/>
              <a:t>”</a:t>
            </a:r>
            <a:r>
              <a:rPr lang="zh-CN" altLang="zh-CN" dirty="0"/>
              <a:t>）和反单引号（</a:t>
            </a:r>
            <a:r>
              <a:rPr lang="en-US" altLang="zh-CN" dirty="0"/>
              <a:t>`</a:t>
            </a:r>
            <a:r>
              <a:rPr lang="zh-CN" altLang="zh-CN" dirty="0"/>
              <a:t>），单引号和双引号用于变量定义，反单引号用于命令替换。</a:t>
            </a:r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）单引号引用的字符为普通字符，特殊字符被单引号引用会失去原来的意义。</a:t>
            </a:r>
          </a:p>
          <a:p>
            <a:pPr marL="0" indent="0">
              <a:buNone/>
            </a:pPr>
            <a:r>
              <a:rPr lang="en-US" altLang="zh-CN" dirty="0"/>
              <a:t>$ string='$PATH'			</a:t>
            </a:r>
            <a:r>
              <a:rPr lang="zh-CN" altLang="zh-CN" dirty="0"/>
              <a:t>定义</a:t>
            </a:r>
            <a:r>
              <a:rPr lang="en-US" altLang="zh-CN" dirty="0"/>
              <a:t>string</a:t>
            </a:r>
            <a:r>
              <a:rPr lang="zh-CN" altLang="zh-CN" dirty="0"/>
              <a:t>变量并赋值</a:t>
            </a:r>
          </a:p>
          <a:p>
            <a:pPr marL="0" indent="0">
              <a:buNone/>
            </a:pPr>
            <a:r>
              <a:rPr lang="en-US" altLang="zh-CN" dirty="0"/>
              <a:t>$ echo $string			</a:t>
            </a:r>
            <a:r>
              <a:rPr lang="zh-CN" altLang="zh-CN" dirty="0"/>
              <a:t>显示变量值：</a:t>
            </a:r>
            <a:r>
              <a:rPr lang="en-US" altLang="zh-CN" dirty="0"/>
              <a:t>’$PATH’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）反向单引号的作用是命令替换。命令替换是指执行反单引号内的命令，并将执行结果返回。</a:t>
            </a:r>
          </a:p>
          <a:p>
            <a:pPr marL="0" indent="0">
              <a:buNone/>
            </a:pPr>
            <a:r>
              <a:rPr lang="en-US" altLang="zh-CN" dirty="0"/>
              <a:t>$ echo I </a:t>
            </a:r>
            <a:r>
              <a:rPr lang="en-US" altLang="zh-CN" dirty="0" err="1"/>
              <a:t>am`whoami</a:t>
            </a:r>
            <a:r>
              <a:rPr lang="en-US" altLang="zh-CN" dirty="0"/>
              <a:t>` and working in `</a:t>
            </a:r>
            <a:r>
              <a:rPr lang="en-US" altLang="zh-CN" dirty="0" err="1"/>
              <a:t>pwd</a:t>
            </a:r>
            <a:r>
              <a:rPr lang="en-US" altLang="zh-CN" dirty="0"/>
              <a:t>`           </a:t>
            </a:r>
            <a:r>
              <a:rPr lang="zh-CN" altLang="zh-CN" dirty="0"/>
              <a:t>输出</a:t>
            </a:r>
            <a:r>
              <a:rPr lang="en-US" altLang="zh-CN" dirty="0"/>
              <a:t>  I am root and working in /root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）双引号用来定义变量，与单引号不同之处在于在双引号中间可以进行变量替换和命令替换。双引号内的特殊字符仍具有特殊意义。</a:t>
            </a:r>
          </a:p>
          <a:p>
            <a:pPr marL="0" indent="0">
              <a:buNone/>
            </a:pPr>
            <a:r>
              <a:rPr lang="en-US" altLang="zh-CN" dirty="0"/>
              <a:t>$ </a:t>
            </a:r>
            <a:r>
              <a:rPr lang="en-US" altLang="zh-CN" dirty="0" err="1"/>
              <a:t>myname</a:t>
            </a:r>
            <a:r>
              <a:rPr lang="en-US" altLang="zh-CN" dirty="0"/>
              <a:t>=`</a:t>
            </a:r>
            <a:r>
              <a:rPr lang="en-US" altLang="zh-CN" dirty="0" err="1"/>
              <a:t>whoami</a:t>
            </a:r>
            <a:r>
              <a:rPr lang="en-US" altLang="zh-CN" dirty="0"/>
              <a:t>`				#</a:t>
            </a:r>
            <a:r>
              <a:rPr lang="zh-CN" altLang="zh-CN" dirty="0"/>
              <a:t>通过命令替换定义变量</a:t>
            </a:r>
            <a:r>
              <a:rPr lang="en-US" altLang="zh-CN" dirty="0" err="1"/>
              <a:t>myname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##</a:t>
            </a:r>
            <a:r>
              <a:rPr lang="zh-CN" altLang="zh-CN" dirty="0"/>
              <a:t>定义变量</a:t>
            </a:r>
            <a:r>
              <a:rPr lang="en-US" altLang="zh-CN" dirty="0"/>
              <a:t>myself</a:t>
            </a:r>
            <a:r>
              <a:rPr lang="zh-CN" altLang="zh-CN" dirty="0"/>
              <a:t>。注意使用了变量替换和命令替换</a:t>
            </a:r>
          </a:p>
          <a:p>
            <a:pPr marL="0" indent="0">
              <a:buNone/>
            </a:pPr>
            <a:r>
              <a:rPr lang="en-US" altLang="zh-CN" dirty="0"/>
              <a:t>$ myself="I am a </a:t>
            </a:r>
            <a:r>
              <a:rPr lang="en-US" altLang="zh-CN" dirty="0" err="1"/>
              <a:t>student,my</a:t>
            </a:r>
            <a:r>
              <a:rPr lang="en-US" altLang="zh-CN" dirty="0"/>
              <a:t> </a:t>
            </a:r>
            <a:r>
              <a:rPr lang="en-US" altLang="zh-CN" dirty="0" err="1"/>
              <a:t>uname</a:t>
            </a:r>
            <a:r>
              <a:rPr lang="en-US" altLang="zh-CN" dirty="0"/>
              <a:t> is $</a:t>
            </a:r>
            <a:r>
              <a:rPr lang="en-US" altLang="zh-CN" dirty="0" err="1"/>
              <a:t>myname</a:t>
            </a:r>
            <a:r>
              <a:rPr lang="en-US" altLang="zh-CN" dirty="0"/>
              <a:t> and my work is ` </a:t>
            </a:r>
            <a:r>
              <a:rPr lang="en-US" altLang="zh-CN" dirty="0" err="1"/>
              <a:t>pwd</a:t>
            </a:r>
            <a:r>
              <a:rPr lang="en-US" altLang="zh-CN" dirty="0"/>
              <a:t> ` "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$ myself2="I am a </a:t>
            </a:r>
            <a:r>
              <a:rPr lang="en-US" altLang="zh-CN" dirty="0" err="1"/>
              <a:t>student,my</a:t>
            </a:r>
            <a:r>
              <a:rPr lang="en-US" altLang="zh-CN" dirty="0"/>
              <a:t> </a:t>
            </a:r>
            <a:r>
              <a:rPr lang="en-US" altLang="zh-CN" dirty="0" err="1"/>
              <a:t>uname</a:t>
            </a:r>
            <a:r>
              <a:rPr lang="en-US" altLang="zh-CN" dirty="0"/>
              <a:t> is \"$</a:t>
            </a:r>
            <a:r>
              <a:rPr lang="en-US" altLang="zh-CN" dirty="0" err="1"/>
              <a:t>myname</a:t>
            </a:r>
            <a:r>
              <a:rPr lang="en-US" altLang="zh-CN" dirty="0"/>
              <a:t>\" and my work is \"`</a:t>
            </a:r>
            <a:r>
              <a:rPr lang="en-US" altLang="zh-CN" dirty="0" err="1"/>
              <a:t>pwd</a:t>
            </a:r>
            <a:r>
              <a:rPr lang="en-US" altLang="zh-CN" dirty="0"/>
              <a:t>`\""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myself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echo myself2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887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9" y="431924"/>
            <a:ext cx="7616793" cy="3824340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altLang="zh-CN" b="1" dirty="0"/>
              <a:t>6.</a:t>
            </a:r>
            <a:r>
              <a:rPr lang="zh-CN" altLang="zh-CN" b="1" dirty="0"/>
              <a:t>特殊字符</a:t>
            </a:r>
          </a:p>
          <a:p>
            <a:pPr marL="0" indent="0">
              <a:buNone/>
            </a:pPr>
            <a:r>
              <a:rPr lang="en-US" altLang="zh-CN" dirty="0"/>
              <a:t>Shell</a:t>
            </a:r>
            <a:r>
              <a:rPr lang="zh-CN" altLang="zh-CN" dirty="0"/>
              <a:t>中除了可以使用普通键盘输入的字符，还有一些具有特殊含义和功能的特殊字符。在使用它们时，应注意其特殊的含义和作用范围。</a:t>
            </a:r>
          </a:p>
          <a:p>
            <a:pPr marL="0" indent="0">
              <a:buNone/>
            </a:pPr>
            <a:r>
              <a:rPr lang="en-US" altLang="zh-CN" b="1" u="sng" dirty="0"/>
              <a:t>1)</a:t>
            </a:r>
            <a:r>
              <a:rPr lang="en-US" altLang="zh-CN" b="1" dirty="0" err="1"/>
              <a:t>白空格</a:t>
            </a:r>
            <a:endParaRPr lang="zh-CN" altLang="zh-CN" b="1" dirty="0"/>
          </a:p>
          <a:p>
            <a:pPr marL="0" indent="0">
              <a:buNone/>
            </a:pPr>
            <a:r>
              <a:rPr lang="zh-CN" altLang="zh-CN" dirty="0"/>
              <a:t>在统信</a:t>
            </a:r>
            <a:r>
              <a:rPr lang="en-US" altLang="zh-CN" dirty="0"/>
              <a:t>UOS</a:t>
            </a:r>
            <a:r>
              <a:rPr lang="zh-CN" altLang="zh-CN" dirty="0"/>
              <a:t>系统中，空格和</a:t>
            </a:r>
            <a:r>
              <a:rPr lang="en-US" altLang="zh-CN" dirty="0"/>
              <a:t>Tab</a:t>
            </a:r>
            <a:r>
              <a:rPr lang="zh-CN" altLang="zh-CN" dirty="0"/>
              <a:t>被称为白空格</a:t>
            </a:r>
            <a:r>
              <a:rPr lang="en-US" altLang="zh-CN" dirty="0"/>
              <a:t>(White Space),</a:t>
            </a:r>
            <a:r>
              <a:rPr lang="zh-CN" altLang="zh-CN" dirty="0"/>
              <a:t>主要用于命令行中命令名、参数及选项的分隔。在特殊情况下，白空格中也可包含回车字符。</a:t>
            </a:r>
          </a:p>
          <a:p>
            <a:pPr marL="0" indent="0">
              <a:buNone/>
            </a:pPr>
            <a:r>
              <a:rPr lang="en-US" altLang="zh-CN" b="1" u="sng" dirty="0"/>
              <a:t>2)</a:t>
            </a:r>
            <a:r>
              <a:rPr lang="en-US" altLang="zh-CN" b="1" dirty="0" err="1"/>
              <a:t>通配符</a:t>
            </a:r>
            <a:endParaRPr lang="zh-CN" altLang="zh-CN" b="1" dirty="0"/>
          </a:p>
          <a:p>
            <a:pPr marL="0" indent="0">
              <a:buNone/>
            </a:pPr>
            <a:r>
              <a:rPr lang="zh-CN" altLang="zh-CN" dirty="0"/>
              <a:t>通配符是路径扩展（英文</a:t>
            </a:r>
            <a:r>
              <a:rPr lang="en-US" altLang="zh-CN" dirty="0"/>
              <a:t>pathname expansion</a:t>
            </a:r>
            <a:r>
              <a:rPr lang="zh-CN" altLang="zh-CN" dirty="0"/>
              <a:t>，或者是文件名扩展（</a:t>
            </a:r>
            <a:r>
              <a:rPr lang="en-US" altLang="zh-CN" dirty="0"/>
              <a:t>filename expansion</a:t>
            </a:r>
            <a:r>
              <a:rPr lang="zh-CN" altLang="zh-CN" dirty="0"/>
              <a:t>））功能中的</a:t>
            </a:r>
            <a:r>
              <a:rPr lang="en-US" altLang="zh-CN" dirty="0" err="1">
                <a:hlinkClick r:id="rId2"/>
              </a:rPr>
              <a:t>模式匹配</a:t>
            </a:r>
            <a:r>
              <a:rPr lang="zh-CN" altLang="zh-CN" dirty="0"/>
              <a:t>（</a:t>
            </a:r>
            <a:r>
              <a:rPr lang="en-US" altLang="zh-CN" dirty="0"/>
              <a:t>pattern matching</a:t>
            </a:r>
            <a:r>
              <a:rPr lang="zh-CN" altLang="zh-CN" dirty="0"/>
              <a:t>）功能，比如文件名配对、路径名搜索、字符串查找等。常用的通配符有</a:t>
            </a:r>
            <a:r>
              <a:rPr lang="en-US" altLang="zh-CN" dirty="0"/>
              <a:t>“*”</a:t>
            </a:r>
            <a:r>
              <a:rPr lang="zh-CN" altLang="zh-CN" dirty="0"/>
              <a:t>，</a:t>
            </a:r>
            <a:r>
              <a:rPr lang="en-US" altLang="zh-CN" dirty="0"/>
              <a:t>“</a:t>
            </a:r>
            <a:r>
              <a:rPr lang="zh-CN" altLang="zh-CN" dirty="0"/>
              <a:t>？</a:t>
            </a:r>
            <a:r>
              <a:rPr lang="en-US" altLang="zh-CN" dirty="0"/>
              <a:t>”</a:t>
            </a:r>
            <a:r>
              <a:rPr lang="zh-CN" altLang="zh-CN" dirty="0"/>
              <a:t>和括在方括号</a:t>
            </a:r>
            <a:r>
              <a:rPr lang="en-US" altLang="zh-CN" dirty="0"/>
              <a:t>“[set]”</a:t>
            </a:r>
            <a:r>
              <a:rPr lang="zh-CN" altLang="zh-CN" dirty="0"/>
              <a:t>中的字符集合。</a:t>
            </a:r>
          </a:p>
        </p:txBody>
      </p:sp>
    </p:spTree>
    <p:extLst>
      <p:ext uri="{BB962C8B-B14F-4D97-AF65-F5344CB8AC3E}">
        <p14:creationId xmlns:p14="http://schemas.microsoft.com/office/powerpoint/2010/main" val="224777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ok8"/>
  <p:tag name="ISPRING_FIRST_PUBLISH" val="1"/>
  <p:tag name="KSO_WPP_MARK_KEY" val="11197f6b-4c11-4661-bf1b-5a5bfc0be739"/>
  <p:tag name="COMMONDATA" val="eyJoZGlkIjoiZTExZDAzNDI4NDEyNzhjNTlkOGMzYjM0ZjMyYmU1ZWYifQ=="/>
</p:tagLst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水滴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TM02892315[[fn=丝状]]</Template>
  <TotalTime>292</TotalTime>
  <Words>7946</Words>
  <Application>Microsoft Office PowerPoint</Application>
  <PresentationFormat>自定义</PresentationFormat>
  <Paragraphs>693</Paragraphs>
  <Slides>63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69" baseType="lpstr">
      <vt:lpstr>等线</vt:lpstr>
      <vt:lpstr>微软雅黑</vt:lpstr>
      <vt:lpstr>Arial</vt:lpstr>
      <vt:lpstr>Calibri</vt:lpstr>
      <vt:lpstr>Tw Cen MT</vt:lpstr>
      <vt:lpstr>水滴</vt:lpstr>
      <vt:lpstr>PowerPoint 演示文稿</vt:lpstr>
      <vt:lpstr>PowerPoint 演示文稿</vt:lpstr>
      <vt:lpstr>PowerPoint 演示文稿</vt:lpstr>
      <vt:lpstr>任务一 Shell脚本概述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&lt;任务实施&gt;</vt:lpstr>
      <vt:lpstr>PowerPoint 演示文稿</vt:lpstr>
      <vt:lpstr>PowerPoint 演示文稿</vt:lpstr>
      <vt:lpstr>任务二 条件语句的使用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&lt;任务实施&gt;</vt:lpstr>
      <vt:lpstr>PowerPoint 演示文稿</vt:lpstr>
      <vt:lpstr>PowerPoint 演示文稿</vt:lpstr>
      <vt:lpstr>PowerPoint 演示文稿</vt:lpstr>
      <vt:lpstr>PowerPoint 演示文稿</vt:lpstr>
      <vt:lpstr>任务三 循环语句的使用</vt:lpstr>
      <vt:lpstr>PowerPoint 演示文稿</vt:lpstr>
      <vt:lpstr>PowerPoint 演示文稿</vt:lpstr>
      <vt:lpstr>&lt;任务实施&gt;</vt:lpstr>
      <vt:lpstr>PowerPoint 演示文稿</vt:lpstr>
      <vt:lpstr>PowerPoint 演示文稿</vt:lpstr>
      <vt:lpstr>任务四 函数的使用</vt:lpstr>
      <vt:lpstr>PowerPoint 演示文稿</vt:lpstr>
      <vt:lpstr>PowerPoint 演示文稿</vt:lpstr>
      <vt:lpstr>&lt;任务实施&gt;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任务五  输入输出重定向的使用</vt:lpstr>
      <vt:lpstr>PowerPoint 演示文稿</vt:lpstr>
      <vt:lpstr>PowerPoint 演示文稿</vt:lpstr>
      <vt:lpstr>PowerPoint 演示文稿</vt:lpstr>
      <vt:lpstr>&lt;任务实施&gt;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ok8</dc:title>
  <dc:creator/>
  <cp:lastModifiedBy>lenovo</cp:lastModifiedBy>
  <cp:revision>92</cp:revision>
  <dcterms:created xsi:type="dcterms:W3CDTF">2022-11-30T09:24:06Z</dcterms:created>
  <dcterms:modified xsi:type="dcterms:W3CDTF">2022-12-16T06:32:17Z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4AAB4035DDC24A639DFEE9F10AB53F67</vt:lpwstr>
  </property>
  <property fmtid="{D5CDD505-2E9C-101B-9397-08002B2CF9AE}" pid="3" name="KSOProductBuildVer">
    <vt:lpwstr>2052-11.1.0.12763</vt:lpwstr>
  </property>
</Properties>
</file>