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2" r:id="rId1"/>
  </p:sldMasterIdLst>
  <p:notesMasterIdLst>
    <p:notesMasterId r:id="rId131"/>
  </p:notesMasterIdLst>
  <p:handoutMasterIdLst>
    <p:handoutMasterId r:id="rId132"/>
  </p:handoutMasterIdLst>
  <p:sldIdLst>
    <p:sldId id="256" r:id="rId2"/>
    <p:sldId id="292" r:id="rId3"/>
    <p:sldId id="291" r:id="rId4"/>
    <p:sldId id="293" r:id="rId5"/>
    <p:sldId id="312" r:id="rId6"/>
    <p:sldId id="289" r:id="rId7"/>
    <p:sldId id="290" r:id="rId8"/>
    <p:sldId id="313" r:id="rId9"/>
    <p:sldId id="288" r:id="rId10"/>
    <p:sldId id="287" r:id="rId11"/>
    <p:sldId id="286" r:id="rId12"/>
    <p:sldId id="314" r:id="rId13"/>
    <p:sldId id="315" r:id="rId14"/>
    <p:sldId id="316" r:id="rId15"/>
    <p:sldId id="317" r:id="rId16"/>
    <p:sldId id="319" r:id="rId17"/>
    <p:sldId id="318" r:id="rId18"/>
    <p:sldId id="320" r:id="rId19"/>
    <p:sldId id="321" r:id="rId20"/>
    <p:sldId id="322" r:id="rId21"/>
    <p:sldId id="323" r:id="rId22"/>
    <p:sldId id="324" r:id="rId23"/>
    <p:sldId id="325" r:id="rId24"/>
    <p:sldId id="326" r:id="rId25"/>
    <p:sldId id="327" r:id="rId26"/>
    <p:sldId id="328" r:id="rId27"/>
    <p:sldId id="329" r:id="rId28"/>
    <p:sldId id="331" r:id="rId29"/>
    <p:sldId id="332" r:id="rId30"/>
    <p:sldId id="333" r:id="rId31"/>
    <p:sldId id="337" r:id="rId32"/>
    <p:sldId id="338" r:id="rId33"/>
    <p:sldId id="339" r:id="rId34"/>
    <p:sldId id="340" r:id="rId35"/>
    <p:sldId id="342" r:id="rId36"/>
    <p:sldId id="343" r:id="rId37"/>
    <p:sldId id="344" r:id="rId38"/>
    <p:sldId id="345" r:id="rId39"/>
    <p:sldId id="346" r:id="rId40"/>
    <p:sldId id="347" r:id="rId41"/>
    <p:sldId id="348" r:id="rId42"/>
    <p:sldId id="350" r:id="rId43"/>
    <p:sldId id="351" r:id="rId44"/>
    <p:sldId id="352" r:id="rId45"/>
    <p:sldId id="353" r:id="rId46"/>
    <p:sldId id="354" r:id="rId47"/>
    <p:sldId id="355" r:id="rId48"/>
    <p:sldId id="356" r:id="rId49"/>
    <p:sldId id="357" r:id="rId50"/>
    <p:sldId id="358" r:id="rId51"/>
    <p:sldId id="359" r:id="rId52"/>
    <p:sldId id="360" r:id="rId53"/>
    <p:sldId id="365" r:id="rId54"/>
    <p:sldId id="364" r:id="rId55"/>
    <p:sldId id="363" r:id="rId56"/>
    <p:sldId id="362" r:id="rId57"/>
    <p:sldId id="361" r:id="rId58"/>
    <p:sldId id="368" r:id="rId59"/>
    <p:sldId id="367" r:id="rId60"/>
    <p:sldId id="373" r:id="rId61"/>
    <p:sldId id="372" r:id="rId62"/>
    <p:sldId id="374" r:id="rId63"/>
    <p:sldId id="371" r:id="rId64"/>
    <p:sldId id="370" r:id="rId65"/>
    <p:sldId id="369" r:id="rId66"/>
    <p:sldId id="366" r:id="rId67"/>
    <p:sldId id="375" r:id="rId68"/>
    <p:sldId id="377" r:id="rId69"/>
    <p:sldId id="376" r:id="rId70"/>
    <p:sldId id="381" r:id="rId71"/>
    <p:sldId id="380" r:id="rId72"/>
    <p:sldId id="379" r:id="rId73"/>
    <p:sldId id="382" r:id="rId74"/>
    <p:sldId id="378" r:id="rId75"/>
    <p:sldId id="384" r:id="rId76"/>
    <p:sldId id="383" r:id="rId77"/>
    <p:sldId id="386" r:id="rId78"/>
    <p:sldId id="385" r:id="rId79"/>
    <p:sldId id="387" r:id="rId80"/>
    <p:sldId id="388" r:id="rId81"/>
    <p:sldId id="390" r:id="rId82"/>
    <p:sldId id="392" r:id="rId83"/>
    <p:sldId id="391" r:id="rId84"/>
    <p:sldId id="393" r:id="rId85"/>
    <p:sldId id="395" r:id="rId86"/>
    <p:sldId id="396" r:id="rId87"/>
    <p:sldId id="397" r:id="rId88"/>
    <p:sldId id="394" r:id="rId89"/>
    <p:sldId id="398" r:id="rId90"/>
    <p:sldId id="400" r:id="rId91"/>
    <p:sldId id="399" r:id="rId92"/>
    <p:sldId id="402" r:id="rId93"/>
    <p:sldId id="403" r:id="rId94"/>
    <p:sldId id="401" r:id="rId95"/>
    <p:sldId id="405" r:id="rId96"/>
    <p:sldId id="404" r:id="rId97"/>
    <p:sldId id="406" r:id="rId98"/>
    <p:sldId id="407" r:id="rId99"/>
    <p:sldId id="408" r:id="rId100"/>
    <p:sldId id="412" r:id="rId101"/>
    <p:sldId id="411" r:id="rId102"/>
    <p:sldId id="413" r:id="rId103"/>
    <p:sldId id="410" r:id="rId104"/>
    <p:sldId id="409" r:id="rId105"/>
    <p:sldId id="414" r:id="rId106"/>
    <p:sldId id="415" r:id="rId107"/>
    <p:sldId id="416" r:id="rId108"/>
    <p:sldId id="417" r:id="rId109"/>
    <p:sldId id="418" r:id="rId110"/>
    <p:sldId id="419" r:id="rId111"/>
    <p:sldId id="420" r:id="rId112"/>
    <p:sldId id="421" r:id="rId113"/>
    <p:sldId id="422" r:id="rId114"/>
    <p:sldId id="423" r:id="rId115"/>
    <p:sldId id="424" r:id="rId116"/>
    <p:sldId id="425" r:id="rId117"/>
    <p:sldId id="426" r:id="rId118"/>
    <p:sldId id="427" r:id="rId119"/>
    <p:sldId id="428" r:id="rId120"/>
    <p:sldId id="429" r:id="rId121"/>
    <p:sldId id="432" r:id="rId122"/>
    <p:sldId id="430" r:id="rId123"/>
    <p:sldId id="431" r:id="rId124"/>
    <p:sldId id="434" r:id="rId125"/>
    <p:sldId id="433" r:id="rId126"/>
    <p:sldId id="436" r:id="rId127"/>
    <p:sldId id="435" r:id="rId128"/>
    <p:sldId id="437" r:id="rId129"/>
    <p:sldId id="285" r:id="rId130"/>
  </p:sldIdLst>
  <p:sldSz cx="8959850" cy="5040313"/>
  <p:notesSz cx="6858000" cy="9144000"/>
  <p:custDataLst>
    <p:tags r:id="rId1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2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3B3837"/>
    <a:srgbClr val="F5F5F5"/>
    <a:srgbClr val="EAEAEA"/>
    <a:srgbClr val="F6F5F5"/>
    <a:srgbClr val="D9D9D9"/>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930" y="54"/>
      </p:cViewPr>
      <p:guideLst>
        <p:guide orient="horz" pos="1588"/>
        <p:guide pos="2822"/>
      </p:guideLst>
    </p:cSldViewPr>
  </p:slideViewPr>
  <p:notesTextViewPr>
    <p:cViewPr>
      <p:scale>
        <a:sx n="100" d="100"/>
        <a:sy n="100" d="100"/>
      </p:scale>
      <p:origin x="0" y="0"/>
    </p:cViewPr>
  </p:notesTextViewPr>
  <p:notesViewPr>
    <p:cSldViewPr>
      <p:cViewPr varScale="1">
        <p:scale>
          <a:sx n="65" d="100"/>
          <a:sy n="65" d="100"/>
        </p:scale>
        <p:origin x="3354" y="7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ags" Target="tags/tag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notesMaster" Target="notesMasters/notesMaster1.xml"/><Relationship Id="rId136"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A7D2DB8-FB8D-44E1-B0A8-17A7BC2901A6}" type="datetimeFigureOut">
              <a:rPr lang="zh-CN" altLang="en-US" smtClean="0"/>
              <a:t>2022/12/16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6F8146-797D-4748-9C17-4003A6DD46C5}"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D92B0A-9A72-46CF-9031-31BEF6868F68}" type="datetimeFigureOut">
              <a:rPr lang="zh-CN" altLang="en-US" smtClean="0"/>
              <a:t>2022/12/16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BE3B0D-E3B5-49EB-B71F-FCF3A9E9257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5</a:t>
            </a:fld>
            <a:endParaRPr lang="zh-CN" altLang="en-US"/>
          </a:p>
        </p:txBody>
      </p:sp>
    </p:spTree>
    <p:extLst>
      <p:ext uri="{BB962C8B-B14F-4D97-AF65-F5344CB8AC3E}">
        <p14:creationId xmlns:p14="http://schemas.microsoft.com/office/powerpoint/2010/main" val="2524965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16</a:t>
            </a:fld>
            <a:endParaRPr lang="zh-CN" altLang="en-US"/>
          </a:p>
        </p:txBody>
      </p:sp>
    </p:spTree>
    <p:extLst>
      <p:ext uri="{BB962C8B-B14F-4D97-AF65-F5344CB8AC3E}">
        <p14:creationId xmlns:p14="http://schemas.microsoft.com/office/powerpoint/2010/main" val="687792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62</a:t>
            </a:fld>
            <a:endParaRPr lang="zh-CN" altLang="en-US"/>
          </a:p>
        </p:txBody>
      </p:sp>
    </p:spTree>
    <p:extLst>
      <p:ext uri="{BB962C8B-B14F-4D97-AF65-F5344CB8AC3E}">
        <p14:creationId xmlns:p14="http://schemas.microsoft.com/office/powerpoint/2010/main" val="19792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81</a:t>
            </a:fld>
            <a:endParaRPr lang="zh-CN" altLang="en-US"/>
          </a:p>
        </p:txBody>
      </p:sp>
    </p:spTree>
    <p:extLst>
      <p:ext uri="{BB962C8B-B14F-4D97-AF65-F5344CB8AC3E}">
        <p14:creationId xmlns:p14="http://schemas.microsoft.com/office/powerpoint/2010/main" val="305145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129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86812" y="956017"/>
            <a:ext cx="6386227" cy="1844156"/>
          </a:xfrm>
        </p:spPr>
        <p:txBody>
          <a:bodyPr anchor="b">
            <a:normAutofit/>
          </a:bodyPr>
          <a:lstStyle>
            <a:lvl1pPr algn="ctr">
              <a:defRPr sz="3530" cap="none" baseline="0"/>
            </a:lvl1pPr>
          </a:lstStyle>
          <a:p>
            <a:r>
              <a:rPr lang="zh-CN" altLang="en-US"/>
              <a:t>单击此处编辑母版标题样式</a:t>
            </a:r>
            <a:endParaRPr lang="en-US" dirty="0"/>
          </a:p>
        </p:txBody>
      </p:sp>
      <p:sp>
        <p:nvSpPr>
          <p:cNvPr id="3" name="Subtitle 2"/>
          <p:cNvSpPr>
            <a:spLocks noGrp="1"/>
          </p:cNvSpPr>
          <p:nvPr>
            <p:ph type="subTitle" idx="1"/>
          </p:nvPr>
        </p:nvSpPr>
        <p:spPr>
          <a:xfrm>
            <a:off x="1286812" y="2856178"/>
            <a:ext cx="6386227" cy="1008062"/>
          </a:xfrm>
        </p:spPr>
        <p:txBody>
          <a:bodyPr>
            <a:normAutofit/>
          </a:bodyPr>
          <a:lstStyle>
            <a:lvl1pPr marL="0" indent="0" algn="ctr">
              <a:buNone/>
              <a:defRPr sz="1615">
                <a:solidFill>
                  <a:schemeClr val="bg1">
                    <a:lumMod val="50000"/>
                  </a:schemeClr>
                </a:solidFill>
              </a:defRPr>
            </a:lvl1pPr>
            <a:lvl2pPr marL="335915" indent="0" algn="ctr">
              <a:buNone/>
              <a:defRPr sz="1470"/>
            </a:lvl2pPr>
            <a:lvl3pPr marL="671830" indent="0" algn="ctr">
              <a:buNone/>
              <a:defRPr sz="1325"/>
            </a:lvl3pPr>
            <a:lvl4pPr marL="1007745" indent="0" algn="ctr">
              <a:buNone/>
              <a:defRPr sz="1175"/>
            </a:lvl4pPr>
            <a:lvl5pPr marL="1344295" indent="0" algn="ctr">
              <a:buNone/>
              <a:defRPr sz="1175"/>
            </a:lvl5pPr>
            <a:lvl6pPr marL="1680210" indent="0" algn="ctr">
              <a:buNone/>
              <a:defRPr sz="1175"/>
            </a:lvl6pPr>
            <a:lvl7pPr marL="2016125" indent="0" algn="ctr">
              <a:buNone/>
              <a:defRPr sz="1175"/>
            </a:lvl7pPr>
            <a:lvl8pPr marL="2352040" indent="0" algn="ctr">
              <a:buNone/>
              <a:defRPr sz="1175"/>
            </a:lvl8pPr>
            <a:lvl9pPr marL="2687955" indent="0" algn="ctr">
              <a:buNone/>
              <a:defRPr sz="1175"/>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5037783" y="4771963"/>
            <a:ext cx="2015966" cy="268350"/>
          </a:xfrm>
        </p:spPr>
        <p:txBody>
          <a:bodyPr/>
          <a:lstStyle/>
          <a:p>
            <a:fld id="{530820CF-B880-4189-942D-D702A7CBA730}" type="datetimeFigureOut">
              <a:rPr lang="zh-CN" altLang="en-US" smtClean="0"/>
              <a:t>2022/12/16</a:t>
            </a:fld>
            <a:endParaRPr lang="zh-CN" altLang="en-US"/>
          </a:p>
        </p:txBody>
      </p:sp>
      <p:sp>
        <p:nvSpPr>
          <p:cNvPr id="6" name="Slide Number Placeholder 5"/>
          <p:cNvSpPr>
            <a:spLocks noGrp="1"/>
          </p:cNvSpPr>
          <p:nvPr>
            <p:ph type="sldNum" sz="quarter" idx="12"/>
          </p:nvPr>
        </p:nvSpPr>
        <p:spPr>
          <a:xfrm>
            <a:off x="5764957" y="4767098"/>
            <a:ext cx="561618" cy="268350"/>
          </a:xfrm>
        </p:spPr>
        <p:txBody>
          <a:bodyPr/>
          <a:lstStyle/>
          <a:p>
            <a:fld id="{0C913308-F349-4B6D-A68A-DD1791B4A57B}" type="slidenum">
              <a:rPr lang="zh-CN" altLang="en-US" smtClean="0"/>
              <a:t>‹#›</a:t>
            </a:fld>
            <a:endParaRPr lang="zh-CN" altLang="en-US"/>
          </a:p>
        </p:txBody>
      </p:sp>
      <p:pic>
        <p:nvPicPr>
          <p:cNvPr id="15" name="Picture 5" descr="G:\Fujian Communications Technology college\科研项目\科技服务团队\校名和图标\新校徽透明.png">
            <a:extLst>
              <a:ext uri="{FF2B5EF4-FFF2-40B4-BE49-F238E27FC236}">
                <a16:creationId xmlns:a16="http://schemas.microsoft.com/office/drawing/2014/main" id="{3F239E3D-118B-B357-CF11-328AE14D240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16499" y="71884"/>
            <a:ext cx="755914" cy="75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descr="图片包含 文本&#10;&#10;描述已自动生成">
            <a:extLst>
              <a:ext uri="{FF2B5EF4-FFF2-40B4-BE49-F238E27FC236}">
                <a16:creationId xmlns:a16="http://schemas.microsoft.com/office/drawing/2014/main" id="{FC3E15BB-416F-DC74-8DC8-2B1B0883067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4181" y="143892"/>
            <a:ext cx="1200949" cy="534268"/>
          </a:xfrm>
          <a:prstGeom prst="rect">
            <a:avLst/>
          </a:prstGeom>
        </p:spPr>
      </p:pic>
      <p:sp>
        <p:nvSpPr>
          <p:cNvPr id="17" name="文本框 16">
            <a:extLst>
              <a:ext uri="{FF2B5EF4-FFF2-40B4-BE49-F238E27FC236}">
                <a16:creationId xmlns:a16="http://schemas.microsoft.com/office/drawing/2014/main" id="{A93CAEC3-ABF3-4D34-2961-0F7309AD1A6F}"/>
              </a:ext>
            </a:extLst>
          </p:cNvPr>
          <p:cNvSpPr txBox="1"/>
          <p:nvPr userDrawn="1"/>
        </p:nvSpPr>
        <p:spPr>
          <a:xfrm>
            <a:off x="-82767" y="175830"/>
            <a:ext cx="6650924" cy="369332"/>
          </a:xfrm>
          <a:prstGeom prst="rect">
            <a:avLst/>
          </a:prstGeom>
          <a:noFill/>
        </p:spPr>
        <p:txBody>
          <a:bodyPr wrap="square">
            <a:spAutoFit/>
          </a:bodyPr>
          <a:lstStyle/>
          <a:p>
            <a:r>
              <a:rPr lang="en-US" altLang="zh-CN" sz="1800" kern="10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43" y="3152492"/>
            <a:ext cx="7616778" cy="596496"/>
          </a:xfrm>
        </p:spPr>
        <p:txBody>
          <a:bodyPr anchor="b"/>
          <a:lstStyle>
            <a:lvl1pP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870663" y="513190"/>
            <a:ext cx="7218538" cy="2362241"/>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a:p>
        </p:txBody>
      </p:sp>
      <p:sp>
        <p:nvSpPr>
          <p:cNvPr id="4" name="Text Placeholder 3"/>
          <p:cNvSpPr>
            <a:spLocks noGrp="1"/>
          </p:cNvSpPr>
          <p:nvPr>
            <p:ph type="body" sz="half" idx="2"/>
          </p:nvPr>
        </p:nvSpPr>
        <p:spPr>
          <a:xfrm>
            <a:off x="671529" y="3754679"/>
            <a:ext cx="7616793" cy="501585"/>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7"/>
            <a:ext cx="7616793" cy="2518867"/>
          </a:xfrm>
        </p:spPr>
        <p:txBody>
          <a:bodyPr anchor="ctr"/>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090349"/>
            <a:ext cx="7616793" cy="1165916"/>
          </a:xfrm>
        </p:spPr>
        <p:txBody>
          <a:bodyPr anchor="ct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1062815" y="448028"/>
            <a:ext cx="6836554" cy="2199646"/>
          </a:xfrm>
        </p:spPr>
        <p:txBody>
          <a:bodyPr anchor="ctr"/>
          <a:lstStyle>
            <a:lvl1pPr>
              <a:defRPr sz="235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264495" y="2653206"/>
            <a:ext cx="6432028" cy="437142"/>
          </a:xfrm>
        </p:spPr>
        <p:txBody>
          <a:bodyPr anchor="t">
            <a:normAutofit/>
          </a:bodyPr>
          <a:lstStyle>
            <a:lvl1pPr marL="0" indent="0">
              <a:buNone/>
              <a:defRPr sz="1030"/>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4" name="Text Placeholder 3"/>
          <p:cNvSpPr>
            <a:spLocks noGrp="1"/>
          </p:cNvSpPr>
          <p:nvPr>
            <p:ph type="body" sz="half" idx="2"/>
          </p:nvPr>
        </p:nvSpPr>
        <p:spPr>
          <a:xfrm>
            <a:off x="671529" y="3213803"/>
            <a:ext cx="7616793" cy="1044408"/>
          </a:xfrm>
        </p:spPr>
        <p:txBody>
          <a:bodyPr anchor="ctr">
            <a:normAutofit/>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13" name="TextBox 12"/>
          <p:cNvSpPr txBox="1"/>
          <p:nvPr/>
        </p:nvSpPr>
        <p:spPr>
          <a:xfrm>
            <a:off x="735989" y="554277"/>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5880">
                <a:solidFill>
                  <a:schemeClr val="tx1"/>
                </a:solidFill>
                <a:effectLst/>
              </a:rPr>
              <a:t>“</a:t>
            </a:r>
          </a:p>
        </p:txBody>
      </p:sp>
      <p:sp>
        <p:nvSpPr>
          <p:cNvPr id="14" name="TextBox 13"/>
          <p:cNvSpPr txBox="1"/>
          <p:nvPr/>
        </p:nvSpPr>
        <p:spPr>
          <a:xfrm>
            <a:off x="7758705" y="2200142"/>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588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1571861"/>
            <a:ext cx="7616793" cy="1846083"/>
          </a:xfrm>
        </p:spPr>
        <p:txBody>
          <a:bodyPr anchor="b"/>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426601"/>
            <a:ext cx="7616793" cy="838321"/>
          </a:xfrm>
        </p:spPr>
        <p:txBody>
          <a:bodyPr anchor="t"/>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5" name="Title 1"/>
          <p:cNvSpPr>
            <a:spLocks noGrp="1"/>
          </p:cNvSpPr>
          <p:nvPr>
            <p:ph type="title"/>
          </p:nvPr>
        </p:nvSpPr>
        <p:spPr>
          <a:xfrm>
            <a:off x="671529" y="448028"/>
            <a:ext cx="7616793" cy="1179670"/>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671529" y="1739704"/>
            <a:ext cx="2424404"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8" name="Text Placeholder 3"/>
          <p:cNvSpPr>
            <a:spLocks noGrp="1"/>
          </p:cNvSpPr>
          <p:nvPr>
            <p:ph type="body" sz="half" idx="15"/>
          </p:nvPr>
        </p:nvSpPr>
        <p:spPr>
          <a:xfrm>
            <a:off x="671529" y="2163230"/>
            <a:ext cx="2424404"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9" name="Text Placeholder 4"/>
          <p:cNvSpPr>
            <a:spLocks noGrp="1"/>
          </p:cNvSpPr>
          <p:nvPr>
            <p:ph type="body" sz="quarter" idx="3"/>
          </p:nvPr>
        </p:nvSpPr>
        <p:spPr>
          <a:xfrm>
            <a:off x="3272043" y="1739704"/>
            <a:ext cx="2418925"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0" name="Text Placeholder 3"/>
          <p:cNvSpPr>
            <a:spLocks noGrp="1"/>
          </p:cNvSpPr>
          <p:nvPr>
            <p:ph type="body" sz="half" idx="16"/>
          </p:nvPr>
        </p:nvSpPr>
        <p:spPr>
          <a:xfrm>
            <a:off x="3263928" y="2163230"/>
            <a:ext cx="2427619"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11" name="Text Placeholder 4"/>
          <p:cNvSpPr>
            <a:spLocks noGrp="1"/>
          </p:cNvSpPr>
          <p:nvPr>
            <p:ph type="body" sz="quarter" idx="13"/>
          </p:nvPr>
        </p:nvSpPr>
        <p:spPr>
          <a:xfrm>
            <a:off x="5859543" y="1739704"/>
            <a:ext cx="2428778"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Text Placeholder 3"/>
          <p:cNvSpPr>
            <a:spLocks noGrp="1"/>
          </p:cNvSpPr>
          <p:nvPr>
            <p:ph type="body" sz="half" idx="17"/>
          </p:nvPr>
        </p:nvSpPr>
        <p:spPr>
          <a:xfrm>
            <a:off x="5859543" y="2163230"/>
            <a:ext cx="2428778"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30" name="Title 1"/>
          <p:cNvSpPr>
            <a:spLocks noGrp="1"/>
          </p:cNvSpPr>
          <p:nvPr>
            <p:ph type="title"/>
          </p:nvPr>
        </p:nvSpPr>
        <p:spPr>
          <a:xfrm>
            <a:off x="671529" y="448889"/>
            <a:ext cx="7616793" cy="1178809"/>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671529" y="3090348"/>
            <a:ext cx="242251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0" name="Picture Placeholder 2"/>
          <p:cNvSpPr>
            <a:spLocks noGrp="1" noChangeAspect="1"/>
          </p:cNvSpPr>
          <p:nvPr>
            <p:ph type="pic" idx="15"/>
          </p:nvPr>
        </p:nvSpPr>
        <p:spPr>
          <a:xfrm>
            <a:off x="671529" y="1739704"/>
            <a:ext cx="2422517" cy="112007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a:p>
        </p:txBody>
      </p:sp>
      <p:sp>
        <p:nvSpPr>
          <p:cNvPr id="21" name="Text Placeholder 3"/>
          <p:cNvSpPr>
            <a:spLocks noGrp="1"/>
          </p:cNvSpPr>
          <p:nvPr>
            <p:ph type="body" sz="half" idx="18"/>
          </p:nvPr>
        </p:nvSpPr>
        <p:spPr>
          <a:xfrm>
            <a:off x="671529" y="3513874"/>
            <a:ext cx="2422517" cy="742390"/>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2" name="Text Placeholder 4"/>
          <p:cNvSpPr>
            <a:spLocks noGrp="1"/>
          </p:cNvSpPr>
          <p:nvPr>
            <p:ph type="body" sz="quarter" idx="3"/>
          </p:nvPr>
        </p:nvSpPr>
        <p:spPr>
          <a:xfrm>
            <a:off x="3264965" y="3090348"/>
            <a:ext cx="2426500"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3" name="Picture Placeholder 2"/>
          <p:cNvSpPr>
            <a:spLocks noGrp="1" noChangeAspect="1"/>
          </p:cNvSpPr>
          <p:nvPr>
            <p:ph type="pic" idx="21"/>
          </p:nvPr>
        </p:nvSpPr>
        <p:spPr>
          <a:xfrm>
            <a:off x="3263928" y="1739704"/>
            <a:ext cx="2427620"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a:p>
        </p:txBody>
      </p:sp>
      <p:sp>
        <p:nvSpPr>
          <p:cNvPr id="24" name="Text Placeholder 3"/>
          <p:cNvSpPr>
            <a:spLocks noGrp="1"/>
          </p:cNvSpPr>
          <p:nvPr>
            <p:ph type="body" sz="half" idx="19"/>
          </p:nvPr>
        </p:nvSpPr>
        <p:spPr>
          <a:xfrm>
            <a:off x="3263928" y="3513873"/>
            <a:ext cx="2427620" cy="742391"/>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5" name="Text Placeholder 4"/>
          <p:cNvSpPr>
            <a:spLocks noGrp="1"/>
          </p:cNvSpPr>
          <p:nvPr>
            <p:ph type="body" sz="quarter" idx="13"/>
          </p:nvPr>
        </p:nvSpPr>
        <p:spPr>
          <a:xfrm>
            <a:off x="5859544" y="3090348"/>
            <a:ext cx="242565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6" name="Picture Placeholder 2"/>
          <p:cNvSpPr>
            <a:spLocks noGrp="1" noChangeAspect="1"/>
          </p:cNvSpPr>
          <p:nvPr>
            <p:ph type="pic" idx="22"/>
          </p:nvPr>
        </p:nvSpPr>
        <p:spPr>
          <a:xfrm>
            <a:off x="5859543" y="1739704"/>
            <a:ext cx="2428778"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a:p>
        </p:txBody>
      </p:sp>
      <p:sp>
        <p:nvSpPr>
          <p:cNvPr id="27" name="Text Placeholder 3"/>
          <p:cNvSpPr>
            <a:spLocks noGrp="1"/>
          </p:cNvSpPr>
          <p:nvPr>
            <p:ph type="body" sz="half" idx="20"/>
          </p:nvPr>
        </p:nvSpPr>
        <p:spPr>
          <a:xfrm>
            <a:off x="5859452" y="3513872"/>
            <a:ext cx="2428870" cy="742392"/>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671529" y="1739704"/>
            <a:ext cx="7616793" cy="251656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Vertical Title 1"/>
          <p:cNvSpPr>
            <a:spLocks noGrp="1"/>
          </p:cNvSpPr>
          <p:nvPr>
            <p:ph type="title" orient="vert"/>
          </p:nvPr>
        </p:nvSpPr>
        <p:spPr>
          <a:xfrm>
            <a:off x="6411892" y="448029"/>
            <a:ext cx="1876429" cy="3808236"/>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671530" y="448029"/>
            <a:ext cx="5628364" cy="3808236"/>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dirty="0"/>
              <a:t>单击此处编辑母版标题样式</a:t>
            </a:r>
            <a:endParaRPr lang="en-US" dirty="0"/>
          </a:p>
        </p:txBody>
      </p:sp>
      <p:sp>
        <p:nvSpPr>
          <p:cNvPr id="12" name="Content Placeholder 2"/>
          <p:cNvSpPr>
            <a:spLocks noGrp="1"/>
          </p:cNvSpPr>
          <p:nvPr>
            <p:ph sz="quarter" idx="13"/>
          </p:nvPr>
        </p:nvSpPr>
        <p:spPr>
          <a:xfrm>
            <a:off x="671528" y="1739704"/>
            <a:ext cx="7616333"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608956"/>
            <a:ext cx="7607459" cy="2011435"/>
          </a:xfrm>
        </p:spPr>
        <p:txBody>
          <a:bodyPr anchor="b">
            <a:normAutofit/>
          </a:bodyPr>
          <a:lstStyle>
            <a:lvl1pPr>
              <a:defRPr sz="2940"/>
            </a:lvl1pPr>
          </a:lstStyle>
          <a:p>
            <a:r>
              <a:rPr lang="zh-CN" altLang="en-US"/>
              <a:t>单击此处编辑母版标题样式</a:t>
            </a:r>
            <a:endParaRPr lang="en-US" dirty="0"/>
          </a:p>
        </p:txBody>
      </p:sp>
      <p:sp>
        <p:nvSpPr>
          <p:cNvPr id="3" name="Text Placeholder 2"/>
          <p:cNvSpPr>
            <a:spLocks noGrp="1"/>
          </p:cNvSpPr>
          <p:nvPr>
            <p:ph type="body" idx="1"/>
          </p:nvPr>
        </p:nvSpPr>
        <p:spPr>
          <a:xfrm>
            <a:off x="671529" y="2688062"/>
            <a:ext cx="7607459" cy="1005551"/>
          </a:xfrm>
        </p:spPr>
        <p:txBody>
          <a:bodyPr>
            <a:normAutofit/>
          </a:bodyPr>
          <a:lstStyle>
            <a:lvl1pPr marL="0" indent="0" algn="ctr">
              <a:buNone/>
              <a:defRPr sz="1470">
                <a:solidFill>
                  <a:schemeClr val="bg1">
                    <a:lumMod val="50000"/>
                  </a:schemeClr>
                </a:solidFill>
              </a:defRPr>
            </a:lvl1pPr>
            <a:lvl2pPr marL="335915" indent="0">
              <a:buNone/>
              <a:defRPr sz="1470">
                <a:solidFill>
                  <a:schemeClr val="tx1">
                    <a:tint val="75000"/>
                  </a:schemeClr>
                </a:solidFill>
              </a:defRPr>
            </a:lvl2pPr>
            <a:lvl3pPr marL="671830" indent="0">
              <a:buNone/>
              <a:defRPr sz="1325">
                <a:solidFill>
                  <a:schemeClr val="tx1">
                    <a:tint val="75000"/>
                  </a:schemeClr>
                </a:solidFill>
              </a:defRPr>
            </a:lvl3pPr>
            <a:lvl4pPr marL="1007745" indent="0">
              <a:buNone/>
              <a:defRPr sz="1175">
                <a:solidFill>
                  <a:schemeClr val="tx1">
                    <a:tint val="75000"/>
                  </a:schemeClr>
                </a:solidFill>
              </a:defRPr>
            </a:lvl4pPr>
            <a:lvl5pPr marL="1344295" indent="0">
              <a:buNone/>
              <a:defRPr sz="1175">
                <a:solidFill>
                  <a:schemeClr val="tx1">
                    <a:tint val="75000"/>
                  </a:schemeClr>
                </a:solidFill>
              </a:defRPr>
            </a:lvl5pPr>
            <a:lvl6pPr marL="1680210" indent="0">
              <a:buNone/>
              <a:defRPr sz="1175">
                <a:solidFill>
                  <a:schemeClr val="tx1">
                    <a:tint val="75000"/>
                  </a:schemeClr>
                </a:solidFill>
              </a:defRPr>
            </a:lvl6pPr>
            <a:lvl7pPr marL="2016125" indent="0">
              <a:buNone/>
              <a:defRPr sz="1175">
                <a:solidFill>
                  <a:schemeClr val="tx1">
                    <a:tint val="75000"/>
                  </a:schemeClr>
                </a:solidFill>
              </a:defRPr>
            </a:lvl7pPr>
            <a:lvl8pPr marL="2352040" indent="0">
              <a:buNone/>
              <a:defRPr sz="1175">
                <a:solidFill>
                  <a:schemeClr val="tx1">
                    <a:tint val="75000"/>
                  </a:schemeClr>
                </a:solidFill>
              </a:defRPr>
            </a:lvl8pPr>
            <a:lvl9pPr marL="2687955" indent="0">
              <a:buNone/>
              <a:defRPr sz="117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671529" y="1739704"/>
            <a:ext cx="375239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13" name="Content Placeholder 3"/>
          <p:cNvSpPr>
            <a:spLocks noGrp="1"/>
          </p:cNvSpPr>
          <p:nvPr>
            <p:ph sz="quarter" idx="14"/>
          </p:nvPr>
        </p:nvSpPr>
        <p:spPr>
          <a:xfrm>
            <a:off x="4535924" y="1739704"/>
            <a:ext cx="375193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42432" y="1742589"/>
            <a:ext cx="3581496"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Content Placeholder 3"/>
          <p:cNvSpPr>
            <a:spLocks noGrp="1"/>
          </p:cNvSpPr>
          <p:nvPr>
            <p:ph sz="quarter" idx="13"/>
          </p:nvPr>
        </p:nvSpPr>
        <p:spPr>
          <a:xfrm>
            <a:off x="671529" y="2242353"/>
            <a:ext cx="375239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4700705" y="1742589"/>
            <a:ext cx="3587617"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3" name="Content Placeholder 5"/>
          <p:cNvSpPr>
            <a:spLocks noGrp="1"/>
          </p:cNvSpPr>
          <p:nvPr>
            <p:ph sz="quarter" idx="14"/>
          </p:nvPr>
        </p:nvSpPr>
        <p:spPr>
          <a:xfrm>
            <a:off x="4535924" y="2242353"/>
            <a:ext cx="375193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Date Placeholder 1"/>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2892321" cy="1486997"/>
          </a:xfrm>
        </p:spPr>
        <p:txBody>
          <a:bodyPr anchor="b"/>
          <a:lstStyle>
            <a:lvl1pPr algn="ctr">
              <a:defRPr sz="235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3731847" y="448028"/>
            <a:ext cx="4556474" cy="3808236"/>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1529" y="1935024"/>
            <a:ext cx="2892321" cy="2321240"/>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4361584" cy="1486998"/>
          </a:xfrm>
        </p:spPr>
        <p:txBody>
          <a:bodyPr anchor="b"/>
          <a:lstStyle>
            <a:lvl1pPr algn="ct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456457" y="448029"/>
            <a:ext cx="2392349" cy="3808236"/>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a:p>
        </p:txBody>
      </p:sp>
      <p:sp>
        <p:nvSpPr>
          <p:cNvPr id="4" name="Text Placeholder 3"/>
          <p:cNvSpPr>
            <a:spLocks noGrp="1"/>
          </p:cNvSpPr>
          <p:nvPr>
            <p:ph type="body" sz="half" idx="2"/>
          </p:nvPr>
        </p:nvSpPr>
        <p:spPr>
          <a:xfrm>
            <a:off x="671544" y="1935025"/>
            <a:ext cx="4361569" cy="2321239"/>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1"/>
            <a:ext cx="8959852" cy="50403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71530" y="454582"/>
            <a:ext cx="7616792" cy="117311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1529" y="1739704"/>
            <a:ext cx="7616793" cy="251656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5643072" y="4323936"/>
            <a:ext cx="2015966" cy="268350"/>
          </a:xfrm>
          <a:prstGeom prst="rect">
            <a:avLst/>
          </a:prstGeom>
        </p:spPr>
        <p:txBody>
          <a:bodyPr vert="horz" lIns="91440" tIns="45720" rIns="91440" bIns="45720" rtlCol="0" anchor="ctr"/>
          <a:lstStyle>
            <a:lvl1pPr algn="r">
              <a:defRPr sz="735">
                <a:solidFill>
                  <a:schemeClr val="tx1"/>
                </a:solidFill>
              </a:defRPr>
            </a:lvl1p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3"/>
          </p:nvPr>
        </p:nvSpPr>
        <p:spPr>
          <a:xfrm>
            <a:off x="671529" y="4323936"/>
            <a:ext cx="4903877" cy="268350"/>
          </a:xfrm>
          <a:prstGeom prst="rect">
            <a:avLst/>
          </a:prstGeom>
        </p:spPr>
        <p:txBody>
          <a:bodyPr vert="horz" lIns="91440" tIns="45720" rIns="91440" bIns="45720" rtlCol="0" anchor="ctr"/>
          <a:lstStyle>
            <a:lvl1pPr algn="l">
              <a:defRPr sz="735">
                <a:solidFill>
                  <a:schemeClr val="tx1"/>
                </a:solidFill>
              </a:defRPr>
            </a:lvl1pPr>
          </a:lstStyle>
          <a:p>
            <a:endParaRPr lang="zh-CN" altLang="en-US"/>
          </a:p>
        </p:txBody>
      </p:sp>
      <p:sp>
        <p:nvSpPr>
          <p:cNvPr id="6" name="Slide Number Placeholder 5"/>
          <p:cNvSpPr>
            <a:spLocks noGrp="1"/>
          </p:cNvSpPr>
          <p:nvPr>
            <p:ph type="sldNum" sz="quarter" idx="4"/>
          </p:nvPr>
        </p:nvSpPr>
        <p:spPr>
          <a:xfrm>
            <a:off x="7726703" y="4323936"/>
            <a:ext cx="561618" cy="268350"/>
          </a:xfrm>
          <a:prstGeom prst="rect">
            <a:avLst/>
          </a:prstGeom>
        </p:spPr>
        <p:txBody>
          <a:bodyPr vert="horz" lIns="91440" tIns="45720" rIns="91440" bIns="45720" rtlCol="0" anchor="ctr"/>
          <a:lstStyle>
            <a:lvl1pPr algn="r">
              <a:defRPr sz="735">
                <a:solidFill>
                  <a:schemeClr val="tx1"/>
                </a:solidFill>
              </a:defRPr>
            </a:lvl1pPr>
          </a:lstStyle>
          <a:p>
            <a:fld id="{0C913308-F349-4B6D-A68A-DD1791B4A57B}" type="slidenum">
              <a:rPr lang="zh-CN" altLang="en-US" smtClean="0"/>
              <a:t>‹#›</a:t>
            </a:fld>
            <a:endParaRPr lang="zh-CN" altLang="en-US"/>
          </a:p>
        </p:txBody>
      </p:sp>
      <p:sp>
        <p:nvSpPr>
          <p:cNvPr id="7" name="文本框 6">
            <a:extLst>
              <a:ext uri="{FF2B5EF4-FFF2-40B4-BE49-F238E27FC236}">
                <a16:creationId xmlns:a16="http://schemas.microsoft.com/office/drawing/2014/main" id="{CF4780E2-6D85-64F7-EB0C-2066C972ABEB}"/>
              </a:ext>
            </a:extLst>
          </p:cNvPr>
          <p:cNvSpPr txBox="1"/>
          <p:nvPr userDrawn="1"/>
        </p:nvSpPr>
        <p:spPr>
          <a:xfrm>
            <a:off x="-128587" y="4688669"/>
            <a:ext cx="5919732" cy="369332"/>
          </a:xfrm>
          <a:prstGeom prst="rect">
            <a:avLst/>
          </a:prstGeom>
          <a:noFill/>
        </p:spPr>
        <p:txBody>
          <a:bodyPr wrap="square">
            <a:spAutoFit/>
          </a:bodyPr>
          <a:lstStyle/>
          <a:p>
            <a:r>
              <a:rPr lang="en-US" altLang="zh-CN" sz="1800" kern="10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a:latin typeface="等线" panose="02010600030101010101" pitchFamily="2" charset="-122"/>
              <a:ea typeface="等线" panose="02010600030101010101" pitchFamily="2" charset="-122"/>
              <a:cs typeface="Times New Roman" panose="02020603050405020304" pitchFamily="18" charset="0"/>
            </a:endParaRPr>
          </a:p>
        </p:txBody>
      </p:sp>
      <p:pic>
        <p:nvPicPr>
          <p:cNvPr id="10" name="Picture 5" descr="G:\Fujian Communications Technology college\科研项目\科技服务团队\校名和图标\新校徽透明.png">
            <a:extLst>
              <a:ext uri="{FF2B5EF4-FFF2-40B4-BE49-F238E27FC236}">
                <a16:creationId xmlns:a16="http://schemas.microsoft.com/office/drawing/2014/main" id="{560A3010-C487-A934-4484-5D69905E649A}"/>
              </a:ext>
            </a:extLst>
          </p:cNvPr>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8205225" y="4297835"/>
            <a:ext cx="739196" cy="74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descr="图片包含 文本&#10;&#10;描述已自动生成">
            <a:extLst>
              <a:ext uri="{FF2B5EF4-FFF2-40B4-BE49-F238E27FC236}">
                <a16:creationId xmlns:a16="http://schemas.microsoft.com/office/drawing/2014/main" id="{53485079-32F8-A795-9ECC-7A2BDCA26764}"/>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123496" y="4614769"/>
            <a:ext cx="956830" cy="425667"/>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671830" rtl="0" eaLnBrk="1" latinLnBrk="0" hangingPunct="1">
        <a:lnSpc>
          <a:spcPct val="90000"/>
        </a:lnSpc>
        <a:spcBef>
          <a:spcPct val="0"/>
        </a:spcBef>
        <a:buNone/>
        <a:defRPr sz="2645" kern="1200" cap="none" baseline="0">
          <a:solidFill>
            <a:schemeClr val="tx1"/>
          </a:solidFill>
          <a:effectLst/>
          <a:latin typeface="+mj-lt"/>
          <a:ea typeface="+mj-ea"/>
          <a:cs typeface="+mj-cs"/>
        </a:defRPr>
      </a:lvl1pPr>
    </p:titleStyle>
    <p:bodyStyle>
      <a:lvl1pPr marL="168275" indent="-168275" algn="l" defTabSz="671830" rtl="0" eaLnBrk="1" latinLnBrk="0" hangingPunct="1">
        <a:lnSpc>
          <a:spcPct val="120000"/>
        </a:lnSpc>
        <a:spcBef>
          <a:spcPts val="735"/>
        </a:spcBef>
        <a:buClr>
          <a:schemeClr val="tx1"/>
        </a:buClr>
        <a:buFont typeface="Arial" panose="020B0604020202020204" pitchFamily="34" charset="0"/>
        <a:buChar char="•"/>
        <a:defRPr sz="1470" kern="1200" cap="none" baseline="0">
          <a:solidFill>
            <a:schemeClr val="tx1"/>
          </a:solidFill>
          <a:effectLst/>
          <a:latin typeface="+mn-lt"/>
          <a:ea typeface="+mn-ea"/>
          <a:cs typeface="+mn-cs"/>
        </a:defRPr>
      </a:lvl1pPr>
      <a:lvl2pPr marL="504190" indent="-168275" algn="l" defTabSz="671830" rtl="0" eaLnBrk="1" latinLnBrk="0" hangingPunct="1">
        <a:lnSpc>
          <a:spcPct val="120000"/>
        </a:lnSpc>
        <a:spcBef>
          <a:spcPts val="365"/>
        </a:spcBef>
        <a:buClr>
          <a:schemeClr val="tx1"/>
        </a:buClr>
        <a:buFont typeface="Arial" panose="020B0604020202020204" pitchFamily="34" charset="0"/>
        <a:buChar char="•"/>
        <a:defRPr sz="1325" kern="1200" cap="none" baseline="0">
          <a:solidFill>
            <a:schemeClr val="tx1"/>
          </a:solidFill>
          <a:effectLst/>
          <a:latin typeface="+mn-lt"/>
          <a:ea typeface="+mn-ea"/>
          <a:cs typeface="+mn-cs"/>
        </a:defRPr>
      </a:lvl2pPr>
      <a:lvl3pPr marL="840105" indent="-168275" algn="l" defTabSz="671830" rtl="0" eaLnBrk="1" latinLnBrk="0" hangingPunct="1">
        <a:lnSpc>
          <a:spcPct val="120000"/>
        </a:lnSpc>
        <a:spcBef>
          <a:spcPts val="365"/>
        </a:spcBef>
        <a:buClr>
          <a:schemeClr val="tx1"/>
        </a:buClr>
        <a:buFont typeface="Arial" panose="020B0604020202020204" pitchFamily="34" charset="0"/>
        <a:buChar char="•"/>
        <a:defRPr sz="1175" kern="1200" cap="none" baseline="0">
          <a:solidFill>
            <a:schemeClr val="tx1"/>
          </a:solidFill>
          <a:effectLst/>
          <a:latin typeface="+mn-lt"/>
          <a:ea typeface="+mn-ea"/>
          <a:cs typeface="+mn-cs"/>
        </a:defRPr>
      </a:lvl3pPr>
      <a:lvl4pPr marL="117602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4pPr>
      <a:lvl5pPr marL="151193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5pPr>
      <a:lvl6pPr marL="184785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6pPr>
      <a:lvl7pPr marL="218376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7pPr>
      <a:lvl8pPr marL="251968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8pPr>
      <a:lvl9pPr marL="285623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9pPr>
    </p:bodyStyle>
    <p:other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7745"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7955" algn="l" defTabSz="671830" rtl="0" eaLnBrk="1" latinLnBrk="0" hangingPunct="1">
        <a:defRPr sz="13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hyperlink" Target="http://www.baidu.com/" TargetMode="Externa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1095549" y="1512044"/>
            <a:ext cx="6606734" cy="2284041"/>
          </a:xfrm>
          <a:prstGeom prst="rect">
            <a:avLst/>
          </a:prstGeom>
        </p:spPr>
        <p:txBody>
          <a:bodyPr wrap="square" lIns="67391" tIns="33696" rIns="67391" bIns="33696">
            <a:spAutoFit/>
          </a:bodyPr>
          <a:lstStyle/>
          <a:p>
            <a:pPr algn="ctr">
              <a:defRPr/>
            </a:pPr>
            <a:r>
              <a:rPr lang="zh-CN" altLang="en-US" sz="48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项目二 </a:t>
            </a:r>
            <a:endParaRPr lang="en-US" altLang="zh-CN" sz="48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a:p>
            <a:pPr algn="ctr">
              <a:defRPr/>
            </a:pPr>
            <a:r>
              <a:rPr lang="zh-CN" altLang="en-US" sz="48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统信操作系统的基本命令与管理</a:t>
            </a:r>
          </a:p>
        </p:txBody>
      </p:sp>
    </p:spTree>
  </p:cSld>
  <p:clrMapOvr>
    <a:masterClrMapping/>
  </p:clrMapOvr>
  <mc:AlternateContent xmlns:mc="http://schemas.openxmlformats.org/markup-compatibility/2006" xmlns:p14="http://schemas.microsoft.com/office/powerpoint/2010/main">
    <mc:Choice Requires="p14">
      <p:transition spd="med" p14:dur="700" advTm="6903">
        <p:fade/>
      </p:transition>
    </mc:Choice>
    <mc:Fallback xmlns="">
      <p:transition spd="med" advTm="690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300"/>
                            </p:stCondLst>
                            <p:childTnLst>
                              <p:par>
                                <p:cTn id="13" presetID="34" presetClass="emph" presetSubtype="0" fill="hold" grpId="1" nodeType="afterEffect">
                                  <p:stCondLst>
                                    <p:cond delay="0"/>
                                  </p:stCondLst>
                                  <p:iterate type="lt">
                                    <p:tmPct val="10000"/>
                                  </p:iterate>
                                  <p:childTnLst>
                                    <p:animMotion origin="layout" path="M 0 -4.80315E-6 L 0 -0.07212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2600"/>
                            </p:stCondLst>
                            <p:childTnLst>
                              <p:par>
                                <p:cTn id="20" presetID="2" presetClass="exit" presetSubtype="4" fill="hold" grpId="2" nodeType="afterEffect">
                                  <p:stCondLst>
                                    <p:cond delay="0"/>
                                  </p:stCondLst>
                                  <p:iterate type="lt">
                                    <p:tmPct val="0"/>
                                  </p:iterate>
                                  <p:childTnLst>
                                    <p:anim calcmode="lin" valueType="num">
                                      <p:cBhvr additive="base">
                                        <p:cTn id="21" dur="500"/>
                                        <p:tgtEl>
                                          <p:spTgt spid="4"/>
                                        </p:tgtEl>
                                        <p:attrNameLst>
                                          <p:attrName>ppt_x</p:attrName>
                                        </p:attrNameLst>
                                      </p:cBhvr>
                                      <p:tavLst>
                                        <p:tav tm="0">
                                          <p:val>
                                            <p:strVal val="ppt_x"/>
                                          </p:val>
                                        </p:tav>
                                        <p:tav tm="100000">
                                          <p:val>
                                            <p:strVal val="ppt_x"/>
                                          </p:val>
                                        </p:tav>
                                      </p:tavLst>
                                    </p:anim>
                                    <p:anim calcmode="lin" valueType="num">
                                      <p:cBhvr additive="base">
                                        <p:cTn id="22" dur="500"/>
                                        <p:tgtEl>
                                          <p:spTgt spid="4"/>
                                        </p:tgtEl>
                                        <p:attrNameLst>
                                          <p:attrName>ppt_y</p:attrName>
                                        </p:attrNameLst>
                                      </p:cBhvr>
                                      <p:tavLst>
                                        <p:tav tm="0">
                                          <p:val>
                                            <p:strVal val="ppt_y"/>
                                          </p:val>
                                        </p:tav>
                                        <p:tav tm="100000">
                                          <p:val>
                                            <p:strVal val="1+ppt_h/2"/>
                                          </p:val>
                                        </p:tav>
                                      </p:tavLst>
                                    </p:anim>
                                    <p:set>
                                      <p:cBhvr>
                                        <p:cTn id="23"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任务实施</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kern="100">
                <a:solidFill>
                  <a:srgbClr val="000000"/>
                </a:solidFill>
                <a:effectLst/>
                <a:latin typeface="Times New Roman" panose="02020603050405020304" pitchFamily="18" charset="0"/>
                <a:ea typeface="宋体" panose="02010600030101010101" pitchFamily="2" charset="-122"/>
              </a:rPr>
              <a:t>本任务对</a:t>
            </a:r>
            <a:r>
              <a:rPr lang="en-US" altLang="zh-CN" sz="1800" kern="100">
                <a:solidFill>
                  <a:srgbClr val="000000"/>
                </a:solidFill>
                <a:effectLst/>
                <a:latin typeface="Times New Roman" panose="02020603050405020304" pitchFamily="18" charset="0"/>
                <a:ea typeface="宋体" panose="02010600030101010101" pitchFamily="2" charset="-122"/>
              </a:rPr>
              <a:t>/data</a:t>
            </a:r>
            <a:r>
              <a:rPr lang="zh-CN" altLang="zh-CN" sz="1800" kern="100">
                <a:solidFill>
                  <a:srgbClr val="000000"/>
                </a:solidFill>
                <a:effectLst/>
                <a:latin typeface="Times New Roman" panose="02020603050405020304" pitchFamily="18" charset="0"/>
                <a:ea typeface="宋体" panose="02010600030101010101" pitchFamily="2" charset="-122"/>
              </a:rPr>
              <a:t>目录进行以下操作。</a:t>
            </a:r>
            <a:br>
              <a:rPr lang="zh-CN" altLang="zh-CN" sz="1800" kern="100">
                <a:effectLst/>
                <a:latin typeface="Times New Roman" panose="02020603050405020304" pitchFamily="18" charset="0"/>
                <a:ea typeface="宋体" panose="02010600030101010101" pitchFamily="2" charset="-122"/>
              </a:rPr>
            </a:b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一、列出目录内容</a:t>
            </a:r>
            <a:endParaRPr lang="zh-CN" altLang="en-US"/>
          </a:p>
        </p:txBody>
      </p:sp>
      <p:sp>
        <p:nvSpPr>
          <p:cNvPr id="3" name="内容占位符 2"/>
          <p:cNvSpPr>
            <a:spLocks noGrp="1"/>
          </p:cNvSpPr>
          <p:nvPr>
            <p:ph idx="1"/>
          </p:nvPr>
        </p:nvSpPr>
        <p:spPr>
          <a:xfrm>
            <a:off x="671529" y="1368028"/>
            <a:ext cx="7616793" cy="2888236"/>
          </a:xfrm>
        </p:spPr>
        <p:txBody>
          <a:bodyPr>
            <a:normAutofit fontScale="70000" lnSpcReduction="20000"/>
          </a:bodyPr>
          <a:lstStyle/>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）按照时间排序，列出当前目录下所有名称以</a:t>
            </a:r>
            <a:r>
              <a:rPr lang="en-US" altLang="zh-CN" sz="1800" kern="100">
                <a:solidFill>
                  <a:srgbClr val="000000"/>
                </a:solidFill>
                <a:effectLst/>
                <a:latin typeface="Times New Roman" panose="02020603050405020304" pitchFamily="18" charset="0"/>
                <a:ea typeface="宋体" panose="02010600030101010101" pitchFamily="2" charset="-122"/>
              </a:rPr>
              <a:t>a</a:t>
            </a:r>
            <a:r>
              <a:rPr lang="zh-CN" altLang="zh-CN" sz="1800" kern="100">
                <a:solidFill>
                  <a:srgbClr val="000000"/>
                </a:solidFill>
                <a:effectLst/>
                <a:latin typeface="Times New Roman" panose="02020603050405020304" pitchFamily="18" charset="0"/>
                <a:ea typeface="宋体" panose="02010600030101010101" pitchFamily="2" charset="-122"/>
              </a:rPr>
              <a:t>开头的文件，命令如下：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ls -ltr a*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递归列出目录及子目录</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ls -lR /bin/*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）列出所有文件名以</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开头的文件，命令如下：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 ls -ad .*	</a:t>
            </a:r>
            <a:r>
              <a:rPr lang="en-US" altLang="zh-CN" sz="1800" kern="100">
                <a:solidFill>
                  <a:srgbClr val="000000"/>
                </a:solidFill>
                <a:effectLst/>
                <a:latin typeface="Times New Roman" panose="02020603050405020304" pitchFamily="18" charset="0"/>
                <a:ea typeface="宋体" panose="02010600030101010101" pitchFamily="2" charset="-122"/>
              </a:rPr>
              <a:t>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4</a:t>
            </a:r>
            <a:r>
              <a:rPr lang="zh-CN" altLang="zh-CN" sz="1800" kern="100">
                <a:solidFill>
                  <a:srgbClr val="000000"/>
                </a:solidFill>
                <a:effectLst/>
                <a:latin typeface="Times New Roman" panose="02020603050405020304" pitchFamily="18" charset="0"/>
                <a:ea typeface="宋体" panose="02010600030101010101" pitchFamily="2" charset="-122"/>
              </a:rPr>
              <a:t>）列出当前目录，在目录名字后面加</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，可执行目录加“</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$ls -AF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5</a:t>
            </a:r>
            <a:r>
              <a:rPr lang="zh-CN" altLang="zh-CN" sz="1800" kern="100">
                <a:solidFill>
                  <a:srgbClr val="000000"/>
                </a:solidFill>
                <a:effectLst/>
                <a:latin typeface="Times New Roman" panose="02020603050405020304" pitchFamily="18" charset="0"/>
                <a:ea typeface="宋体" panose="02010600030101010101" pitchFamily="2" charset="-122"/>
              </a:rPr>
              <a:t>）以长格式列出文件并列出文件和</a:t>
            </a:r>
            <a:r>
              <a:rPr lang="en-US" altLang="zh-CN" sz="1800" kern="100">
                <a:solidFill>
                  <a:srgbClr val="000000"/>
                </a:solidFill>
                <a:effectLst/>
                <a:latin typeface="Times New Roman" panose="02020603050405020304" pitchFamily="18" charset="0"/>
                <a:ea typeface="宋体" panose="02010600030101010101" pitchFamily="2" charset="-122"/>
              </a:rPr>
              <a:t>i</a:t>
            </a:r>
            <a:r>
              <a:rPr lang="zh-CN" altLang="zh-CN" sz="1800" kern="100">
                <a:solidFill>
                  <a:srgbClr val="000000"/>
                </a:solidFill>
                <a:effectLst/>
                <a:latin typeface="Times New Roman" panose="02020603050405020304" pitchFamily="18" charset="0"/>
                <a:ea typeface="宋体" panose="02010600030101010101" pitchFamily="2" charset="-122"/>
              </a:rPr>
              <a:t>节点号，命令如下：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$ls -lid /usr/bin/ls/dev/sda/ect  	</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EF3608C-146D-3635-08D2-637A6CD9F450}"/>
              </a:ext>
            </a:extLst>
          </p:cNvPr>
          <p:cNvSpPr>
            <a:spLocks noGrp="1"/>
          </p:cNvSpPr>
          <p:nvPr>
            <p:ph type="title"/>
          </p:nvPr>
        </p:nvSpPr>
        <p:spPr/>
        <p:txBody>
          <a:bodyPr>
            <a:normAutofit/>
          </a:bodyPr>
          <a:lstStyle/>
          <a:p>
            <a:pPr algn="l"/>
            <a:r>
              <a:rPr lang="zh-CN" altLang="zh-CN" sz="2200" kern="100">
                <a:effectLst/>
                <a:latin typeface="Calibri" panose="020F0502020204030204" pitchFamily="34" charset="0"/>
                <a:ea typeface="宋体" panose="02010600030101010101" pitchFamily="2" charset="-122"/>
                <a:cs typeface="Times New Roman" panose="02020603050405020304" pitchFamily="18" charset="0"/>
              </a:rPr>
              <a:t>三、防火墙</a:t>
            </a:r>
            <a:b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br>
            <a:r>
              <a:rPr lang="zh-CN" altLang="zh-CN" sz="2200" kern="100">
                <a:effectLst/>
                <a:latin typeface="Times New Roman" panose="02020603050405020304" pitchFamily="18" charset="0"/>
                <a:ea typeface="宋体" panose="02010600030101010101" pitchFamily="2" charset="-122"/>
                <a:cs typeface="Times New Roman" panose="02020603050405020304" pitchFamily="18" charset="0"/>
              </a:rPr>
              <a:t>统信</a:t>
            </a:r>
            <a:r>
              <a:rPr lang="en-US" altLang="zh-CN" sz="2200" kern="100">
                <a:effectLst/>
                <a:latin typeface="Times New Roman" panose="02020603050405020304" pitchFamily="18" charset="0"/>
                <a:ea typeface="宋体" panose="02010600030101010101" pitchFamily="2" charset="-122"/>
                <a:cs typeface="Times New Roman" panose="02020603050405020304" pitchFamily="18" charset="0"/>
              </a:rPr>
              <a:t>UOS</a:t>
            </a:r>
            <a:r>
              <a:rPr lang="zh-CN" altLang="zh-CN" sz="2200" kern="100">
                <a:effectLst/>
                <a:latin typeface="Times New Roman" panose="02020603050405020304" pitchFamily="18" charset="0"/>
                <a:ea typeface="宋体" panose="02010600030101010101" pitchFamily="2" charset="-122"/>
                <a:cs typeface="Times New Roman" panose="02020603050405020304" pitchFamily="18" charset="0"/>
              </a:rPr>
              <a:t>支持</a:t>
            </a:r>
            <a:r>
              <a:rPr lang="en-US" altLang="zh-CN" sz="2200" kern="100">
                <a:effectLst/>
                <a:latin typeface="Times New Roman" panose="02020603050405020304" pitchFamily="18" charset="0"/>
                <a:ea typeface="宋体" panose="02010600030101010101" pitchFamily="2" charset="-122"/>
                <a:cs typeface="Times New Roman" panose="02020603050405020304" pitchFamily="18" charset="0"/>
              </a:rPr>
              <a:t>firewalld</a:t>
            </a:r>
            <a:r>
              <a:rPr lang="zh-CN" altLang="zh-CN" sz="2200" kern="100">
                <a:effectLst/>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kern="100">
                <a:effectLst/>
                <a:latin typeface="Times New Roman" panose="02020603050405020304" pitchFamily="18" charset="0"/>
                <a:ea typeface="宋体" panose="02010600030101010101" pitchFamily="2" charset="-122"/>
                <a:cs typeface="Times New Roman" panose="02020603050405020304" pitchFamily="18" charset="0"/>
              </a:rPr>
              <a:t>ufw</a:t>
            </a:r>
            <a:r>
              <a:rPr lang="zh-CN" altLang="zh-CN" sz="2200" kern="100">
                <a:effectLst/>
                <a:latin typeface="Times New Roman" panose="02020603050405020304" pitchFamily="18" charset="0"/>
                <a:ea typeface="宋体" panose="02010600030101010101" pitchFamily="2" charset="-122"/>
                <a:cs typeface="Times New Roman" panose="02020603050405020304" pitchFamily="18" charset="0"/>
              </a:rPr>
              <a:t>防火墙，在默认情况下两个防火墙是没有安装的，需要手动安装。</a:t>
            </a:r>
            <a:endParaRPr lang="zh-CN" altLang="en-US"/>
          </a:p>
        </p:txBody>
      </p:sp>
      <p:sp>
        <p:nvSpPr>
          <p:cNvPr id="3" name="内容占位符 2">
            <a:extLst>
              <a:ext uri="{FF2B5EF4-FFF2-40B4-BE49-F238E27FC236}">
                <a16:creationId xmlns:a16="http://schemas.microsoft.com/office/drawing/2014/main" id="{C1AE8C6B-5C38-0912-A312-88A38A2769E8}"/>
              </a:ext>
            </a:extLst>
          </p:cNvPr>
          <p:cNvSpPr>
            <a:spLocks noGrp="1"/>
          </p:cNvSpPr>
          <p:nvPr>
            <p:ph sz="quarter" idx="13"/>
          </p:nvPr>
        </p:nvSpPr>
        <p:spPr/>
        <p:txBody>
          <a:bodyPr>
            <a:normAutofit fontScale="92500" lnSpcReduction="1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1.firewalld</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软件</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firewalld</a:t>
            </a:r>
            <a:r>
              <a:rPr lang="zh-CN" altLang="zh-CN" sz="1800" kern="100">
                <a:solidFill>
                  <a:srgbClr val="000000"/>
                </a:solidFill>
                <a:effectLst/>
                <a:latin typeface="Times New Roman" panose="02020603050405020304" pitchFamily="18" charset="0"/>
                <a:ea typeface="宋体" panose="02010600030101010101" pitchFamily="2" charset="-122"/>
              </a:rPr>
              <a:t>软件包包括 </a:t>
            </a:r>
            <a:r>
              <a:rPr lang="en-US" altLang="zh-CN" sz="1800" kern="100">
                <a:solidFill>
                  <a:srgbClr val="000000"/>
                </a:solidFill>
                <a:effectLst/>
                <a:latin typeface="Times New Roman" panose="02020603050405020304" pitchFamily="18" charset="0"/>
                <a:ea typeface="宋体" panose="02010600030101010101" pitchFamily="2" charset="-122"/>
              </a:rPr>
              <a:t>firewalld</a:t>
            </a:r>
            <a:r>
              <a:rPr lang="zh-CN" altLang="zh-CN" sz="1800" kern="100">
                <a:solidFill>
                  <a:srgbClr val="000000"/>
                </a:solidFill>
                <a:effectLst/>
                <a:latin typeface="Times New Roman" panose="02020603050405020304" pitchFamily="18" charset="0"/>
                <a:ea typeface="宋体" panose="02010600030101010101" pitchFamily="2" charset="-122"/>
              </a:rPr>
              <a:t>相关支持包、图形界面</a:t>
            </a:r>
            <a:r>
              <a:rPr lang="en-US" altLang="zh-CN" sz="1800" kern="100">
                <a:solidFill>
                  <a:srgbClr val="000000"/>
                </a:solidFill>
                <a:effectLst/>
                <a:latin typeface="Times New Roman" panose="02020603050405020304" pitchFamily="18" charset="0"/>
                <a:ea typeface="宋体" panose="02010600030101010101" pitchFamily="2" charset="-122"/>
              </a:rPr>
              <a:t>firewalld</a:t>
            </a:r>
            <a:r>
              <a:rPr lang="zh-CN" altLang="zh-CN" sz="1800" kern="100">
                <a:solidFill>
                  <a:srgbClr val="000000"/>
                </a:solidFill>
                <a:effectLst/>
                <a:latin typeface="Times New Roman" panose="02020603050405020304" pitchFamily="18" charset="0"/>
                <a:ea typeface="宋体" panose="02010600030101010101" pitchFamily="2" charset="-122"/>
              </a:rPr>
              <a:t>进行配置工具的工具包</a:t>
            </a:r>
            <a:r>
              <a:rPr lang="en-US" altLang="zh-CN" sz="1800" kern="100">
                <a:solidFill>
                  <a:srgbClr val="000000"/>
                </a:solidFill>
                <a:effectLst/>
                <a:latin typeface="Times New Roman" panose="02020603050405020304" pitchFamily="18" charset="0"/>
                <a:ea typeface="宋体" panose="02010600030101010101" pitchFamily="2" charset="-122"/>
              </a:rPr>
              <a:t>firewalld-config</a:t>
            </a:r>
            <a:r>
              <a:rPr lang="zh-CN" altLang="zh-CN" sz="1800" kern="100">
                <a:solidFill>
                  <a:srgbClr val="00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firewalld</a:t>
            </a:r>
            <a:r>
              <a:rPr lang="zh-CN" altLang="zh-CN" sz="1800" kern="100">
                <a:solidFill>
                  <a:srgbClr val="000000"/>
                </a:solidFill>
                <a:effectLst/>
                <a:latin typeface="Times New Roman" panose="02020603050405020304" pitchFamily="18" charset="0"/>
                <a:ea typeface="宋体" panose="02010600030101010101" pitchFamily="2" charset="-122"/>
              </a:rPr>
              <a:t>提供了动态管理的防火墙，支持通过网络</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防火墙区域来定义网络连接或接口的信任级别，支持</a:t>
            </a:r>
            <a:r>
              <a:rPr lang="en-US" altLang="zh-CN" sz="1800" kern="100">
                <a:solidFill>
                  <a:srgbClr val="000000"/>
                </a:solidFill>
                <a:effectLst/>
                <a:latin typeface="Times New Roman" panose="02020603050405020304" pitchFamily="18" charset="0"/>
                <a:ea typeface="宋体" panose="02010600030101010101" pitchFamily="2" charset="-122"/>
              </a:rPr>
              <a:t>IPv4</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IPv6</a:t>
            </a:r>
            <a:r>
              <a:rPr lang="zh-CN" altLang="zh-CN" sz="1800" kern="100">
                <a:solidFill>
                  <a:srgbClr val="000000"/>
                </a:solidFill>
                <a:effectLst/>
                <a:latin typeface="Times New Roman" panose="02020603050405020304" pitchFamily="18" charset="0"/>
                <a:ea typeface="宋体" panose="02010600030101010101" pitchFamily="2" charset="-122"/>
              </a:rPr>
              <a:t>防火墙设置及以太网桥接，并且拥有运行时配置和永久配置选项，还提供服务或应用的接口程序，可直接添加防火墙规则。</a:t>
            </a:r>
            <a:endParaRPr lang="zh-CN" altLang="zh-CN" sz="1800" kern="100">
              <a:effectLst/>
              <a:latin typeface="Times New Roman" panose="02020603050405020304" pitchFamily="18" charset="0"/>
              <a:ea typeface="宋体" panose="02010600030101010101" pitchFamily="2" charset="-122"/>
            </a:endParaRPr>
          </a:p>
          <a:p>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a:p>
        </p:txBody>
      </p:sp>
    </p:spTree>
    <p:extLst>
      <p:ext uri="{BB962C8B-B14F-4D97-AF65-F5344CB8AC3E}">
        <p14:creationId xmlns:p14="http://schemas.microsoft.com/office/powerpoint/2010/main" val="3340472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69D1E88-5210-E1A1-8D84-59E5E2E61C64}"/>
              </a:ext>
            </a:extLst>
          </p:cNvPr>
          <p:cNvSpPr>
            <a:spLocks noGrp="1"/>
          </p:cNvSpPr>
          <p:nvPr>
            <p:ph type="title"/>
          </p:nvPr>
        </p:nvSpPr>
        <p:spPr/>
        <p:txBody>
          <a:bodyPr/>
          <a:lstStyle/>
          <a:p>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1.firewalld</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软件</a:t>
            </a:r>
            <a:endParaRPr lang="zh-CN" altLang="en-US"/>
          </a:p>
        </p:txBody>
      </p:sp>
      <p:sp>
        <p:nvSpPr>
          <p:cNvPr id="3" name="内容占位符 2">
            <a:extLst>
              <a:ext uri="{FF2B5EF4-FFF2-40B4-BE49-F238E27FC236}">
                <a16:creationId xmlns:a16="http://schemas.microsoft.com/office/drawing/2014/main" id="{BA322FC6-7AB6-0493-8BD4-C6ACB53CAEE6}"/>
              </a:ext>
            </a:extLst>
          </p:cNvPr>
          <p:cNvSpPr>
            <a:spLocks noGrp="1"/>
          </p:cNvSpPr>
          <p:nvPr>
            <p:ph sz="quarter" idx="13"/>
          </p:nvPr>
        </p:nvSpPr>
        <p:spPr/>
        <p:txBody>
          <a:bodyPr/>
          <a:lstStyle/>
          <a:p>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防火墙的网络区域定义了网络连接的安全级别，数据包要进入内核必须通过这些区域中的一个，而不同的区域中定义的规定不一样，安全级别不一样，过滤的强度不一样。可以根据网卡所连接网络的安全性来判断网卡的流量到底使用哪个区域。一个网卡同一时间只能绑定到一个区域，可以把这些区域想象成火车站</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地铁</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的入口，不同的入口检测的严格程度不一样。</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694545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34E0B6F-E66B-E17E-4AAC-91480C1A152B}"/>
              </a:ext>
            </a:extLst>
          </p:cNvPr>
          <p:cNvSpPr>
            <a:spLocks noGrp="1"/>
          </p:cNvSpPr>
          <p:nvPr>
            <p:ph type="title"/>
          </p:nvPr>
        </p:nvSpPr>
        <p:spPr/>
        <p:txBody>
          <a:bodyPr/>
          <a:lstStyle/>
          <a:p>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1.firewalld</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软件</a:t>
            </a:r>
            <a:endParaRPr lang="zh-CN" altLang="en-US"/>
          </a:p>
        </p:txBody>
      </p:sp>
      <p:sp>
        <p:nvSpPr>
          <p:cNvPr id="3" name="内容占位符 2">
            <a:extLst>
              <a:ext uri="{FF2B5EF4-FFF2-40B4-BE49-F238E27FC236}">
                <a16:creationId xmlns:a16="http://schemas.microsoft.com/office/drawing/2014/main" id="{14D3562C-BF39-A41D-04A7-77380477F32E}"/>
              </a:ext>
            </a:extLst>
          </p:cNvPr>
          <p:cNvSpPr>
            <a:spLocks noGrp="1"/>
          </p:cNvSpPr>
          <p:nvPr>
            <p:ph sz="quarter" idx="13"/>
          </p:nvPr>
        </p:nvSpPr>
        <p:spPr/>
        <p:txBody>
          <a:bodyPr>
            <a:normAutofit fontScale="92500" lnSpcReduction="10000"/>
          </a:bodyPr>
          <a:lstStyle/>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）网络服务被</a:t>
            </a:r>
            <a:r>
              <a:rPr lang="en-US" altLang="zh-CN" sz="1800" kern="100">
                <a:solidFill>
                  <a:srgbClr val="000000"/>
                </a:solidFill>
                <a:effectLst/>
                <a:latin typeface="Times New Roman" panose="02020603050405020304" pitchFamily="18" charset="0"/>
                <a:ea typeface="宋体" panose="02010600030101010101" pitchFamily="2" charset="-122"/>
              </a:rPr>
              <a:t>/etc/services</a:t>
            </a:r>
            <a:r>
              <a:rPr lang="zh-CN" altLang="zh-CN" sz="1800" kern="100">
                <a:solidFill>
                  <a:srgbClr val="000000"/>
                </a:solidFill>
                <a:effectLst/>
                <a:latin typeface="Times New Roman" panose="02020603050405020304" pitchFamily="18" charset="0"/>
                <a:ea typeface="宋体" panose="02010600030101010101" pitchFamily="2" charset="-122"/>
              </a:rPr>
              <a:t>文件中</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其中的有效行定义了服务名、使用的端口号和协议等。这里的服务也是这个意思，被</a:t>
            </a:r>
            <a:r>
              <a:rPr lang="en-US" altLang="zh-CN" sz="1800" kern="100">
                <a:solidFill>
                  <a:srgbClr val="000000"/>
                </a:solidFill>
                <a:effectLst/>
                <a:latin typeface="Times New Roman" panose="02020603050405020304" pitchFamily="18" charset="0"/>
                <a:ea typeface="宋体" panose="02010600030101010101" pitchFamily="2" charset="-122"/>
              </a:rPr>
              <a:t>firmwalld</a:t>
            </a:r>
            <a:r>
              <a:rPr lang="zh-CN" altLang="zh-CN" sz="1800" kern="100">
                <a:solidFill>
                  <a:srgbClr val="000000"/>
                </a:solidFill>
                <a:effectLst/>
                <a:latin typeface="Times New Roman" panose="02020603050405020304" pitchFamily="18" charset="0"/>
                <a:ea typeface="宋体" panose="02010600030101010101" pitchFamily="2" charset="-122"/>
              </a:rPr>
              <a:t>管理的服务定义在</a:t>
            </a:r>
            <a:r>
              <a:rPr lang="en-US" altLang="zh-CN" sz="1800" kern="100">
                <a:solidFill>
                  <a:srgbClr val="000000"/>
                </a:solidFill>
                <a:effectLst/>
                <a:latin typeface="Times New Roman" panose="02020603050405020304" pitchFamily="18" charset="0"/>
                <a:ea typeface="宋体" panose="02010600030101010101" pitchFamily="2" charset="-122"/>
              </a:rPr>
              <a:t>/user/lib/firewalld/service/</a:t>
            </a:r>
            <a:r>
              <a:rPr lang="zh-CN" altLang="zh-CN" sz="1800" kern="100">
                <a:solidFill>
                  <a:srgbClr val="000000"/>
                </a:solidFill>
                <a:effectLst/>
                <a:latin typeface="Times New Roman" panose="02020603050405020304" pitchFamily="18" charset="0"/>
                <a:ea typeface="宋体" panose="02010600030101010101" pitchFamily="2" charset="-122"/>
              </a:rPr>
              <a:t>目录下格式为</a:t>
            </a:r>
            <a:r>
              <a:rPr lang="en-US" altLang="zh-CN" sz="1800" kern="100">
                <a:solidFill>
                  <a:srgbClr val="000000"/>
                </a:solidFill>
                <a:effectLst/>
                <a:latin typeface="Times New Roman" panose="02020603050405020304" pitchFamily="18" charset="0"/>
                <a:ea typeface="宋体" panose="02010600030101010101" pitchFamily="2" charset="-122"/>
              </a:rPr>
              <a:t>servicename.xml</a:t>
            </a:r>
            <a:r>
              <a:rPr lang="zh-CN" altLang="zh-CN" sz="1800" kern="100">
                <a:solidFill>
                  <a:srgbClr val="000000"/>
                </a:solidFill>
                <a:effectLst/>
                <a:latin typeface="Times New Roman" panose="02020603050405020304" pitchFamily="18" charset="0"/>
                <a:ea typeface="宋体" panose="02010600030101010101" pitchFamily="2" charset="-122"/>
              </a:rPr>
              <a:t>的文件中</a:t>
            </a:r>
            <a:r>
              <a:rPr lang="en-US" altLang="zh-CN" sz="1800" kern="100">
                <a:solidFill>
                  <a:srgbClr val="000000"/>
                </a:solidFill>
                <a:effectLst/>
                <a:latin typeface="Times New Roman" panose="02020603050405020304" pitchFamily="18" charset="0"/>
                <a:ea typeface="宋体" panose="02010600030101010101" pitchFamily="2" charset="-122"/>
              </a:rPr>
              <a:t>servicename</a:t>
            </a:r>
            <a:r>
              <a:rPr lang="zh-CN" altLang="zh-CN" sz="1800" kern="100">
                <a:solidFill>
                  <a:srgbClr val="000000"/>
                </a:solidFill>
                <a:effectLst/>
                <a:latin typeface="Times New Roman" panose="02020603050405020304" pitchFamily="18" charset="0"/>
                <a:ea typeface="宋体" panose="02010600030101010101" pitchFamily="2" charset="-122"/>
              </a:rPr>
              <a:t>为</a:t>
            </a:r>
            <a:r>
              <a:rPr lang="en-US" altLang="zh-CN" sz="1800" kern="100">
                <a:solidFill>
                  <a:srgbClr val="000000"/>
                </a:solidFill>
                <a:effectLst/>
                <a:latin typeface="Times New Roman" panose="02020603050405020304" pitchFamily="18" charset="0"/>
                <a:ea typeface="宋体" panose="02010600030101010101" pitchFamily="2" charset="-122"/>
              </a:rPr>
              <a:t>firewalld</a:t>
            </a:r>
            <a:r>
              <a:rPr lang="zh-CN" altLang="zh-CN" sz="1800" kern="100">
                <a:solidFill>
                  <a:srgbClr val="000000"/>
                </a:solidFill>
                <a:effectLst/>
                <a:latin typeface="Times New Roman" panose="02020603050405020304" pitchFamily="18" charset="0"/>
                <a:ea typeface="宋体" panose="02010600030101010101" pitchFamily="2" charset="-122"/>
              </a:rPr>
              <a:t>的服务名，与</a:t>
            </a:r>
            <a:r>
              <a:rPr lang="en-US" altLang="zh-CN" sz="1800" kern="100">
                <a:solidFill>
                  <a:srgbClr val="000000"/>
                </a:solidFill>
                <a:effectLst/>
                <a:latin typeface="Times New Roman" panose="02020603050405020304" pitchFamily="18" charset="0"/>
                <a:ea typeface="宋体" panose="02010600030101010101" pitchFamily="2" charset="-122"/>
              </a:rPr>
              <a:t>/etc/service </a:t>
            </a:r>
            <a:r>
              <a:rPr lang="zh-CN" altLang="zh-CN" sz="1800" kern="100">
                <a:solidFill>
                  <a:srgbClr val="000000"/>
                </a:solidFill>
                <a:effectLst/>
                <a:latin typeface="Times New Roman" panose="02020603050405020304" pitchFamily="18" charset="0"/>
                <a:ea typeface="宋体" panose="02010600030101010101" pitchFamily="2" charset="-122"/>
              </a:rPr>
              <a:t>中服务名相关但不完全相同，用户可以定义为自己服务，但要存放在</a:t>
            </a:r>
            <a:r>
              <a:rPr lang="en-US" altLang="zh-CN" sz="1800" kern="100">
                <a:solidFill>
                  <a:srgbClr val="000000"/>
                </a:solidFill>
                <a:effectLst/>
                <a:latin typeface="Times New Roman" panose="02020603050405020304" pitchFamily="18" charset="0"/>
                <a:ea typeface="宋体" panose="02010600030101010101" pitchFamily="2" charset="-122"/>
              </a:rPr>
              <a:t>/etc/firewalld/services</a:t>
            </a:r>
            <a:r>
              <a:rPr lang="zh-CN" altLang="zh-CN" sz="1800" kern="100">
                <a:solidFill>
                  <a:srgbClr val="000000"/>
                </a:solidFill>
                <a:effectLst/>
                <a:latin typeface="Times New Roman" panose="02020603050405020304" pitchFamily="18" charset="0"/>
                <a:ea typeface="宋体" panose="02010600030101010101" pitchFamily="2" charset="-122"/>
              </a:rPr>
              <a:t>目录内。</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）字符界面管理工具为</a:t>
            </a:r>
            <a:r>
              <a:rPr lang="en-US" altLang="zh-CN" sz="1800" kern="100">
                <a:solidFill>
                  <a:srgbClr val="000000"/>
                </a:solidFill>
                <a:effectLst/>
                <a:latin typeface="Times New Roman" panose="02020603050405020304" pitchFamily="18" charset="0"/>
                <a:ea typeface="宋体" panose="02010600030101010101" pitchFamily="2" charset="-122"/>
              </a:rPr>
              <a:t>frewall-cmd</a:t>
            </a:r>
            <a:r>
              <a:rPr lang="zh-CN" altLang="zh-CN" sz="1800" kern="100">
                <a:solidFill>
                  <a:srgbClr val="000000"/>
                </a:solidFill>
                <a:effectLst/>
                <a:latin typeface="Times New Roman" panose="02020603050405020304" pitchFamily="18" charset="0"/>
                <a:ea typeface="宋体" panose="02010600030101010101" pitchFamily="2" charset="-122"/>
              </a:rPr>
              <a:t>命令，通过该命令可以启用或关闭防火墙的相关特性，添加、删除或修改防火墙相关规则。</a:t>
            </a:r>
            <a:r>
              <a:rPr lang="en-US" altLang="zh-CN" sz="1800" kern="100">
                <a:solidFill>
                  <a:srgbClr val="000000"/>
                </a:solidFill>
                <a:effectLst/>
                <a:latin typeface="Times New Roman" panose="02020603050405020304" pitchFamily="18" charset="0"/>
                <a:ea typeface="宋体" panose="02010600030101010101" pitchFamily="2" charset="-122"/>
              </a:rPr>
              <a:t>frevall-cmd</a:t>
            </a:r>
            <a:r>
              <a:rPr lang="zh-CN" altLang="zh-CN" sz="1800" kern="100">
                <a:solidFill>
                  <a:srgbClr val="000000"/>
                </a:solidFill>
                <a:effectLst/>
                <a:latin typeface="Times New Roman" panose="02020603050405020304" pitchFamily="18" charset="0"/>
                <a:ea typeface="宋体" panose="02010600030101010101" pitchFamily="2" charset="-122"/>
              </a:rPr>
              <a:t>命令的常见选项或子命令及作用如</a:t>
            </a:r>
            <a:r>
              <a:rPr lang="zh-CN" altLang="en-US" sz="1800" kern="100">
                <a:solidFill>
                  <a:srgbClr val="000000"/>
                </a:solidFill>
                <a:effectLst/>
                <a:latin typeface="Times New Roman" panose="02020603050405020304" pitchFamily="18" charset="0"/>
                <a:ea typeface="宋体" panose="02010600030101010101" pitchFamily="2" charset="-122"/>
              </a:rPr>
              <a:t>教材</a:t>
            </a:r>
            <a:r>
              <a:rPr lang="zh-CN" altLang="zh-CN" sz="1800" kern="100">
                <a:solidFill>
                  <a:srgbClr val="000000"/>
                </a:solidFill>
                <a:effectLst/>
                <a:latin typeface="Times New Roman" panose="02020603050405020304" pitchFamily="18" charset="0"/>
                <a:ea typeface="宋体" panose="02010600030101010101" pitchFamily="2" charset="-122"/>
              </a:rPr>
              <a:t>表</a:t>
            </a:r>
            <a:r>
              <a:rPr lang="en-US" altLang="zh-CN" sz="1800" kern="100">
                <a:solidFill>
                  <a:srgbClr val="000000"/>
                </a:solidFill>
                <a:effectLst/>
                <a:latin typeface="Times New Roman" panose="02020603050405020304" pitchFamily="18" charset="0"/>
                <a:ea typeface="宋体" panose="02010600030101010101" pitchFamily="2" charset="-122"/>
              </a:rPr>
              <a:t>2.31</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09588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E28AB0-86B9-9F62-1EFF-5CC5F6ED1B04}"/>
              </a:ext>
            </a:extLst>
          </p:cNvPr>
          <p:cNvSpPr>
            <a:spLocks noGrp="1"/>
          </p:cNvSpPr>
          <p:nvPr>
            <p:ph type="title"/>
          </p:nvPr>
        </p:nvSpPr>
        <p:spPr>
          <a:xfrm>
            <a:off x="735509" y="50896"/>
            <a:ext cx="7616792" cy="1173116"/>
          </a:xfrm>
        </p:spPr>
        <p:txBody>
          <a:bodyPr/>
          <a:lstStyle/>
          <a:p>
            <a:r>
              <a:rPr lang="en-US" altLang="zh-CN" sz="2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1.firewalld</a:t>
            </a:r>
            <a:r>
              <a:rPr lang="zh-CN" altLang="zh-CN" sz="2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软件</a:t>
            </a:r>
            <a:endParaRPr lang="zh-CN" altLang="en-US"/>
          </a:p>
        </p:txBody>
      </p:sp>
      <p:sp>
        <p:nvSpPr>
          <p:cNvPr id="3" name="内容占位符 2">
            <a:extLst>
              <a:ext uri="{FF2B5EF4-FFF2-40B4-BE49-F238E27FC236}">
                <a16:creationId xmlns:a16="http://schemas.microsoft.com/office/drawing/2014/main" id="{8427FA0C-1E61-64BF-1B92-B0BC6366C44E}"/>
              </a:ext>
            </a:extLst>
          </p:cNvPr>
          <p:cNvSpPr>
            <a:spLocks noGrp="1"/>
          </p:cNvSpPr>
          <p:nvPr>
            <p:ph sz="quarter" idx="13"/>
          </p:nvPr>
        </p:nvSpPr>
        <p:spPr>
          <a:xfrm>
            <a:off x="15429" y="1224012"/>
            <a:ext cx="4896544" cy="3418520"/>
          </a:xfrm>
        </p:spPr>
        <p:txBody>
          <a:bodyPr>
            <a:normAutofit lnSpcReduction="10000"/>
          </a:bodyPr>
          <a:lstStyle/>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4</a:t>
            </a:r>
            <a:r>
              <a:rPr lang="zh-CN" altLang="zh-CN" sz="1800" kern="100">
                <a:solidFill>
                  <a:srgbClr val="000000"/>
                </a:solidFill>
                <a:effectLst/>
                <a:latin typeface="Times New Roman" panose="02020603050405020304" pitchFamily="18" charset="0"/>
                <a:ea typeface="宋体" panose="02010600030101010101" pitchFamily="2" charset="-122"/>
              </a:rPr>
              <a:t>）图形界面管理工具是</a:t>
            </a:r>
            <a:r>
              <a:rPr lang="en-US" altLang="zh-CN" sz="1800" kern="100">
                <a:solidFill>
                  <a:srgbClr val="000000"/>
                </a:solidFill>
                <a:effectLst/>
                <a:latin typeface="Times New Roman" panose="02020603050405020304" pitchFamily="18" charset="0"/>
                <a:ea typeface="宋体" panose="02010600030101010101" pitchFamily="2" charset="-122"/>
              </a:rPr>
              <a:t>firewall-config</a:t>
            </a:r>
            <a:r>
              <a:rPr lang="zh-CN" altLang="zh-CN" sz="1800" kern="100">
                <a:solidFill>
                  <a:srgbClr val="000000"/>
                </a:solidFill>
                <a:effectLst/>
                <a:latin typeface="Times New Roman" panose="02020603050405020304" pitchFamily="18" charset="0"/>
                <a:ea typeface="宋体" panose="02010600030101010101" pitchFamily="2" charset="-122"/>
              </a:rPr>
              <a:t>，需要先安装，安装命令为：</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#apt install firewall-config</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启动方法</a:t>
            </a:r>
            <a:r>
              <a:rPr lang="en-US" altLang="zh-CN" sz="1800" kern="100">
                <a:solidFill>
                  <a:srgbClr val="000000"/>
                </a:solidFill>
                <a:effectLst/>
                <a:latin typeface="Times New Roman" panose="02020603050405020304" pitchFamily="18" charset="0"/>
                <a:ea typeface="宋体" panose="02010600030101010101" pitchFamily="2" charset="-122"/>
              </a:rPr>
              <a:t> Alt+F2 </a:t>
            </a:r>
            <a:r>
              <a:rPr lang="zh-CN" altLang="zh-CN" sz="1800" kern="100">
                <a:solidFill>
                  <a:srgbClr val="000000"/>
                </a:solidFill>
                <a:effectLst/>
                <a:latin typeface="Times New Roman" panose="02020603050405020304" pitchFamily="18" charset="0"/>
                <a:ea typeface="宋体" panose="02010600030101010101" pitchFamily="2" charset="-122"/>
              </a:rPr>
              <a:t>启动终端的雷神模式，在对话框中输入</a:t>
            </a:r>
            <a:r>
              <a:rPr lang="en-US" altLang="zh-CN" sz="1800" kern="100">
                <a:solidFill>
                  <a:srgbClr val="000000"/>
                </a:solidFill>
                <a:effectLst/>
                <a:latin typeface="Times New Roman" panose="02020603050405020304" pitchFamily="18" charset="0"/>
                <a:ea typeface="宋体" panose="02010600030101010101" pitchFamily="2" charset="-122"/>
              </a:rPr>
              <a:t>firewall-config</a:t>
            </a:r>
            <a:r>
              <a:rPr lang="zh-CN" altLang="zh-CN" sz="1800" kern="100">
                <a:solidFill>
                  <a:srgbClr val="000000"/>
                </a:solidFill>
                <a:effectLst/>
                <a:latin typeface="Times New Roman" panose="02020603050405020304" pitchFamily="18" charset="0"/>
                <a:ea typeface="宋体" panose="02010600030101010101" pitchFamily="2" charset="-122"/>
              </a:rPr>
              <a:t>，然后回车键。打开如图</a:t>
            </a:r>
            <a:r>
              <a:rPr lang="en-US" altLang="zh-CN" sz="1800" kern="100">
                <a:solidFill>
                  <a:srgbClr val="000000"/>
                </a:solidFill>
                <a:effectLst/>
                <a:latin typeface="Times New Roman" panose="02020603050405020304" pitchFamily="18" charset="0"/>
                <a:ea typeface="宋体" panose="02010600030101010101" pitchFamily="2" charset="-122"/>
              </a:rPr>
              <a:t>2.18</a:t>
            </a:r>
            <a:r>
              <a:rPr lang="zh-CN" altLang="zh-CN" sz="1800" kern="100">
                <a:solidFill>
                  <a:srgbClr val="000000"/>
                </a:solidFill>
                <a:effectLst/>
                <a:latin typeface="Times New Roman" panose="02020603050405020304" pitchFamily="18" charset="0"/>
                <a:ea typeface="宋体" panose="02010600030101010101" pitchFamily="2" charset="-122"/>
              </a:rPr>
              <a:t>所示的</a:t>
            </a:r>
            <a:r>
              <a:rPr lang="en-US" altLang="zh-CN" sz="1800" kern="100">
                <a:solidFill>
                  <a:srgbClr val="000000"/>
                </a:solidFill>
                <a:effectLst/>
                <a:latin typeface="Times New Roman" panose="02020603050405020304" pitchFamily="18" charset="0"/>
                <a:ea typeface="宋体" panose="02010600030101010101" pitchFamily="2" charset="-122"/>
              </a:rPr>
              <a:t>firewall-config </a:t>
            </a:r>
            <a:r>
              <a:rPr lang="zh-CN" altLang="zh-CN" sz="1800" kern="100">
                <a:solidFill>
                  <a:srgbClr val="000000"/>
                </a:solidFill>
                <a:effectLst/>
                <a:latin typeface="Times New Roman" panose="02020603050405020304" pitchFamily="18" charset="0"/>
                <a:ea typeface="宋体" panose="02010600030101010101" pitchFamily="2" charset="-122"/>
              </a:rPr>
              <a:t>的图形化界面。</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用户可以根据需求选择某个区域，设置该配置的访问，很多复杂的命令被图形化所替代，设置的也轻松、容易、简单。</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4" name="图片 3" descr="图形用户界面, 文本&#10;&#10;描述已自动生成">
            <a:extLst>
              <a:ext uri="{FF2B5EF4-FFF2-40B4-BE49-F238E27FC236}">
                <a16:creationId xmlns:a16="http://schemas.microsoft.com/office/drawing/2014/main" id="{4899CF67-BE40-6026-C8A5-EF710E14C2B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4839965" y="1224012"/>
            <a:ext cx="4007257" cy="3033117"/>
          </a:xfrm>
          <a:prstGeom prst="rect">
            <a:avLst/>
          </a:prstGeom>
          <a:noFill/>
          <a:ln>
            <a:noFill/>
          </a:ln>
        </p:spPr>
      </p:pic>
    </p:spTree>
    <p:extLst>
      <p:ext uri="{BB962C8B-B14F-4D97-AF65-F5344CB8AC3E}">
        <p14:creationId xmlns:p14="http://schemas.microsoft.com/office/powerpoint/2010/main" val="316975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1B619D7-9B7E-0890-7ADA-684B8FC9811C}"/>
              </a:ext>
            </a:extLst>
          </p:cNvPr>
          <p:cNvSpPr>
            <a:spLocks noGrp="1"/>
          </p:cNvSpPr>
          <p:nvPr>
            <p:ph type="title"/>
          </p:nvPr>
        </p:nvSpPr>
        <p:spPr/>
        <p:txBody>
          <a:bodyPr/>
          <a:lstStyle/>
          <a:p>
            <a:pPr algn="l"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2.ufw </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防火墙</a:t>
            </a:r>
            <a:b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b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ufw</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防火墙管理工具是</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ufw</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，用户可以通过</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ufw help </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命令得到简单的帮助，</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man ufw</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命令获得更详细帮助。</a:t>
            </a:r>
            <a:endParaRPr lang="zh-CN" altLang="en-US"/>
          </a:p>
        </p:txBody>
      </p:sp>
      <p:sp>
        <p:nvSpPr>
          <p:cNvPr id="3" name="内容占位符 2">
            <a:extLst>
              <a:ext uri="{FF2B5EF4-FFF2-40B4-BE49-F238E27FC236}">
                <a16:creationId xmlns:a16="http://schemas.microsoft.com/office/drawing/2014/main" id="{E125ADAB-47B4-02A2-4BFA-7598A27B7A1F}"/>
              </a:ext>
            </a:extLst>
          </p:cNvPr>
          <p:cNvSpPr>
            <a:spLocks noGrp="1"/>
          </p:cNvSpPr>
          <p:nvPr>
            <p:ph sz="quarter" idx="13"/>
          </p:nvPr>
        </p:nvSpPr>
        <p:spPr/>
        <p:txBody>
          <a:bodyPr>
            <a:normAutofit fontScale="85000" lnSpcReduction="10000"/>
          </a:bodyPr>
          <a:lstStyle/>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ufw [</a:t>
            </a:r>
            <a:r>
              <a:rPr lang="zh-CN" altLang="zh-CN" sz="1800" kern="100">
                <a:solidFill>
                  <a:srgbClr val="000000"/>
                </a:solidFill>
                <a:effectLst/>
                <a:latin typeface="Times New Roman" panose="02020603050405020304" pitchFamily="18" charset="0"/>
                <a:ea typeface="宋体" panose="02010600030101010101" pitchFamily="2" charset="-122"/>
              </a:rPr>
              <a:t>参数</a:t>
            </a:r>
            <a:r>
              <a:rPr lang="en-US" altLang="zh-CN" sz="1800" kern="100">
                <a:solidFill>
                  <a:srgbClr val="000000"/>
                </a:solidFill>
                <a:effectLst/>
                <a:latin typeface="Times New Roman" panose="02020603050405020304" pitchFamily="18" charset="0"/>
                <a:ea typeface="宋体" panose="02010600030101010101" pitchFamily="2" charset="-122"/>
              </a:rPr>
              <a:t>] enable|disable|reload			   #</a:t>
            </a:r>
            <a:r>
              <a:rPr lang="zh-CN" altLang="zh-CN" sz="1800" kern="100">
                <a:solidFill>
                  <a:srgbClr val="000000"/>
                </a:solidFill>
                <a:effectLst/>
                <a:latin typeface="Times New Roman" panose="02020603050405020304" pitchFamily="18" charset="0"/>
                <a:ea typeface="宋体" panose="02010600030101010101" pitchFamily="2" charset="-122"/>
              </a:rPr>
              <a:t>启用</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停用</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重新加载</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ufw [</a:t>
            </a:r>
            <a:r>
              <a:rPr lang="zh-CN" altLang="zh-CN" sz="1800" kern="100">
                <a:solidFill>
                  <a:srgbClr val="000000"/>
                </a:solidFill>
                <a:effectLst/>
                <a:latin typeface="Times New Roman" panose="02020603050405020304" pitchFamily="18" charset="0"/>
                <a:ea typeface="宋体" panose="02010600030101010101" pitchFamily="2" charset="-122"/>
              </a:rPr>
              <a:t>参数</a:t>
            </a:r>
            <a:r>
              <a:rPr lang="en-US" altLang="zh-CN" sz="1800" kern="100">
                <a:solidFill>
                  <a:srgbClr val="000000"/>
                </a:solidFill>
                <a:effectLst/>
                <a:latin typeface="Times New Roman" panose="02020603050405020304" pitchFamily="18" charset="0"/>
                <a:ea typeface="宋体" panose="02010600030101010101" pitchFamily="2" charset="-122"/>
              </a:rPr>
              <a:t>] default allow|deny|reject [incoming|outgoing|routed] #</a:t>
            </a:r>
            <a:r>
              <a:rPr lang="zh-CN" altLang="zh-CN" sz="1800" kern="100">
                <a:solidFill>
                  <a:srgbClr val="000000"/>
                </a:solidFill>
                <a:effectLst/>
                <a:latin typeface="Times New Roman" panose="02020603050405020304" pitchFamily="18" charset="0"/>
                <a:ea typeface="宋体" panose="02010600030101010101" pitchFamily="2" charset="-122"/>
              </a:rPr>
              <a:t>允许</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拒绝</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拒绝并提示</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进</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出</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路由</a:t>
            </a:r>
            <a:r>
              <a:rPr lang="en-US" altLang="zh-CN" sz="1800" kern="100">
                <a:solidFill>
                  <a:srgbClr val="00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ufw [</a:t>
            </a:r>
            <a:r>
              <a:rPr lang="zh-CN" altLang="zh-CN" sz="1800" kern="100">
                <a:solidFill>
                  <a:srgbClr val="000000"/>
                </a:solidFill>
                <a:effectLst/>
                <a:latin typeface="Times New Roman" panose="02020603050405020304" pitchFamily="18" charset="0"/>
                <a:ea typeface="宋体" panose="02010600030101010101" pitchFamily="2" charset="-122"/>
              </a:rPr>
              <a:t>参数</a:t>
            </a:r>
            <a:r>
              <a:rPr lang="en-US" altLang="zh-CN" sz="1800" kern="100">
                <a:solidFill>
                  <a:srgbClr val="000000"/>
                </a:solidFill>
                <a:effectLst/>
                <a:latin typeface="Times New Roman" panose="02020603050405020304" pitchFamily="18" charset="0"/>
                <a:ea typeface="宋体" panose="02010600030101010101" pitchFamily="2" charset="-122"/>
              </a:rPr>
              <a:t>] logging on|off|LEVEL	    #</a:t>
            </a:r>
            <a:r>
              <a:rPr lang="zh-CN" altLang="zh-CN" sz="1800" kern="100">
                <a:solidFill>
                  <a:srgbClr val="000000"/>
                </a:solidFill>
                <a:effectLst/>
                <a:latin typeface="Times New Roman" panose="02020603050405020304" pitchFamily="18" charset="0"/>
                <a:ea typeface="宋体" panose="02010600030101010101" pitchFamily="2" charset="-122"/>
              </a:rPr>
              <a:t>打开</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关闭</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设置 日志级别</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ufw [</a:t>
            </a:r>
            <a:r>
              <a:rPr lang="zh-CN" altLang="zh-CN" sz="1800" kern="100">
                <a:solidFill>
                  <a:srgbClr val="000000"/>
                </a:solidFill>
                <a:effectLst/>
                <a:latin typeface="Times New Roman" panose="02020603050405020304" pitchFamily="18" charset="0"/>
                <a:ea typeface="宋体" panose="02010600030101010101" pitchFamily="2" charset="-122"/>
              </a:rPr>
              <a:t>参数</a:t>
            </a:r>
            <a:r>
              <a:rPr lang="en-US" altLang="zh-CN" sz="1800" kern="100">
                <a:solidFill>
                  <a:srgbClr val="000000"/>
                </a:solidFill>
                <a:effectLst/>
                <a:latin typeface="Times New Roman" panose="02020603050405020304" pitchFamily="18" charset="0"/>
                <a:ea typeface="宋体" panose="02010600030101010101" pitchFamily="2" charset="-122"/>
              </a:rPr>
              <a:t>] reset					#</a:t>
            </a:r>
            <a:r>
              <a:rPr lang="zh-CN" altLang="zh-CN" sz="1800" kern="100">
                <a:solidFill>
                  <a:srgbClr val="000000"/>
                </a:solidFill>
                <a:effectLst/>
                <a:latin typeface="Times New Roman" panose="02020603050405020304" pitchFamily="18" charset="0"/>
                <a:ea typeface="宋体" panose="02010600030101010101" pitchFamily="2" charset="-122"/>
              </a:rPr>
              <a:t>重置</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ufw [</a:t>
            </a:r>
            <a:r>
              <a:rPr lang="zh-CN" altLang="zh-CN" sz="1800" kern="100">
                <a:solidFill>
                  <a:srgbClr val="000000"/>
                </a:solidFill>
                <a:effectLst/>
                <a:latin typeface="Times New Roman" panose="02020603050405020304" pitchFamily="18" charset="0"/>
                <a:ea typeface="宋体" panose="02010600030101010101" pitchFamily="2" charset="-122"/>
              </a:rPr>
              <a:t>参数</a:t>
            </a:r>
            <a:r>
              <a:rPr lang="en-US" altLang="zh-CN" sz="1800" kern="100">
                <a:solidFill>
                  <a:srgbClr val="000000"/>
                </a:solidFill>
                <a:effectLst/>
                <a:latin typeface="Times New Roman" panose="02020603050405020304" pitchFamily="18" charset="0"/>
                <a:ea typeface="宋体" panose="02010600030101010101" pitchFamily="2" charset="-122"/>
              </a:rPr>
              <a:t>] status [verbose|numbered]				#</a:t>
            </a:r>
            <a:r>
              <a:rPr lang="zh-CN" altLang="zh-CN" sz="1800" kern="100">
                <a:solidFill>
                  <a:srgbClr val="000000"/>
                </a:solidFill>
                <a:effectLst/>
                <a:latin typeface="Times New Roman" panose="02020603050405020304" pitchFamily="18" charset="0"/>
                <a:ea typeface="宋体" panose="02010600030101010101" pitchFamily="2" charset="-122"/>
              </a:rPr>
              <a:t>显示状态及级别</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ufw [</a:t>
            </a:r>
            <a:r>
              <a:rPr lang="zh-CN" altLang="zh-CN" sz="1800" kern="100">
                <a:solidFill>
                  <a:srgbClr val="000000"/>
                </a:solidFill>
                <a:effectLst/>
                <a:latin typeface="Times New Roman" panose="02020603050405020304" pitchFamily="18" charset="0"/>
                <a:ea typeface="宋体" panose="02010600030101010101" pitchFamily="2" charset="-122"/>
              </a:rPr>
              <a:t>参数</a:t>
            </a:r>
            <a:r>
              <a:rPr lang="en-US" altLang="zh-CN" sz="1800" kern="100">
                <a:solidFill>
                  <a:srgbClr val="000000"/>
                </a:solidFill>
                <a:effectLst/>
                <a:latin typeface="Times New Roman" panose="02020603050405020304" pitchFamily="18" charset="0"/>
                <a:ea typeface="宋体" panose="02010600030101010101" pitchFamily="2" charset="-122"/>
              </a:rPr>
              <a:t>] show REPORT					#</a:t>
            </a:r>
            <a:r>
              <a:rPr lang="zh-CN" altLang="zh-CN" sz="1800" kern="100">
                <a:solidFill>
                  <a:srgbClr val="000000"/>
                </a:solidFill>
                <a:effectLst/>
                <a:latin typeface="Times New Roman" panose="02020603050405020304" pitchFamily="18" charset="0"/>
                <a:ea typeface="宋体" panose="02010600030101010101" pitchFamily="2" charset="-122"/>
              </a:rPr>
              <a:t>报</a:t>
            </a:r>
            <a:r>
              <a:rPr lang="zh-CN" altLang="en-US" sz="1800" kern="100">
                <a:solidFill>
                  <a:srgbClr val="FF0000"/>
                </a:solidFill>
                <a:effectLst/>
                <a:latin typeface="Times New Roman" panose="02020603050405020304" pitchFamily="18" charset="0"/>
                <a:ea typeface="宋体" panose="02010600030101010101" pitchFamily="2" charset="-122"/>
              </a:rPr>
              <a:t>告</a:t>
            </a:r>
            <a:r>
              <a:rPr lang="zh-CN" altLang="zh-CN" sz="1800" kern="100">
                <a:solidFill>
                  <a:srgbClr val="000000"/>
                </a:solidFill>
                <a:effectLst/>
                <a:latin typeface="Times New Roman" panose="02020603050405020304" pitchFamily="18" charset="0"/>
                <a:ea typeface="宋体" panose="02010600030101010101" pitchFamily="2" charset="-122"/>
              </a:rPr>
              <a:t>状态</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666431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2C86DD5-0A38-A78B-AA37-925DE745D517}"/>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任务实施</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一、管理环境变量</a:t>
            </a:r>
            <a:endParaRPr lang="zh-CN" altLang="en-US"/>
          </a:p>
        </p:txBody>
      </p:sp>
      <p:sp>
        <p:nvSpPr>
          <p:cNvPr id="3" name="内容占位符 2">
            <a:extLst>
              <a:ext uri="{FF2B5EF4-FFF2-40B4-BE49-F238E27FC236}">
                <a16:creationId xmlns:a16="http://schemas.microsoft.com/office/drawing/2014/main" id="{92A318DD-F90C-0C5D-68A4-765716040554}"/>
              </a:ext>
            </a:extLst>
          </p:cNvPr>
          <p:cNvSpPr>
            <a:spLocks noGrp="1"/>
          </p:cNvSpPr>
          <p:nvPr>
            <p:ph sz="quarter" idx="13"/>
          </p:nvPr>
        </p:nvSpPr>
        <p:spPr/>
        <p:txBody>
          <a:bodyPr>
            <a:normAutofit/>
          </a:bodyPr>
          <a:lstStyle/>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$export my_env1= "My_env1"		#</a:t>
            </a:r>
            <a:r>
              <a:rPr lang="zh-CN" altLang="zh-CN" sz="1800" kern="100">
                <a:solidFill>
                  <a:srgbClr val="000000"/>
                </a:solidFill>
                <a:effectLst/>
                <a:latin typeface="Times New Roman" panose="02020603050405020304" pitchFamily="18" charset="0"/>
                <a:ea typeface="宋体" panose="02010600030101010101" pitchFamily="2" charset="-122"/>
              </a:rPr>
              <a:t>新增一个环境变量</a:t>
            </a:r>
            <a:r>
              <a:rPr lang="en-US" altLang="zh-CN" sz="1800" kern="100">
                <a:solidFill>
                  <a:srgbClr val="000000"/>
                </a:solidFill>
                <a:effectLst/>
                <a:latin typeface="Times New Roman" panose="02020603050405020304" pitchFamily="18" charset="0"/>
                <a:ea typeface="宋体" panose="02010600030101010101" pitchFamily="2" charset="-122"/>
              </a:rPr>
              <a:t>My_env1</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$export my_env2="My_env2"		#</a:t>
            </a:r>
            <a:r>
              <a:rPr lang="zh-CN" altLang="zh-CN" sz="1800" kern="100">
                <a:solidFill>
                  <a:srgbClr val="000000"/>
                </a:solidFill>
                <a:effectLst/>
                <a:latin typeface="Times New Roman" panose="02020603050405020304" pitchFamily="18" charset="0"/>
                <a:ea typeface="宋体" panose="02010600030101010101" pitchFamily="2" charset="-122"/>
              </a:rPr>
              <a:t>新增一个环境变量</a:t>
            </a:r>
            <a:r>
              <a:rPr lang="en-US" altLang="zh-CN" sz="1800" kern="100">
                <a:solidFill>
                  <a:srgbClr val="000000"/>
                </a:solidFill>
                <a:effectLst/>
                <a:latin typeface="Times New Roman" panose="02020603050405020304" pitchFamily="18" charset="0"/>
                <a:ea typeface="宋体" panose="02010600030101010101" pitchFamily="2" charset="-122"/>
              </a:rPr>
              <a:t>My_env2</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$env | grep My_env			#</a:t>
            </a:r>
            <a:r>
              <a:rPr lang="zh-CN" altLang="zh-CN" sz="1800" kern="100">
                <a:solidFill>
                  <a:srgbClr val="000000"/>
                </a:solidFill>
                <a:effectLst/>
                <a:latin typeface="Times New Roman" panose="02020603050405020304" pitchFamily="18" charset="0"/>
                <a:ea typeface="宋体" panose="02010600030101010101" pitchFamily="2" charset="-122"/>
              </a:rPr>
              <a:t>显示出刚刚新增的两个变量</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echo $my_env1 $my_env2	#</a:t>
            </a:r>
            <a:r>
              <a:rPr lang="zh-CN" altLang="zh-CN" sz="1800" kern="100">
                <a:solidFill>
                  <a:srgbClr val="000000"/>
                </a:solidFill>
                <a:effectLst/>
                <a:latin typeface="Times New Roman" panose="02020603050405020304" pitchFamily="18" charset="0"/>
                <a:ea typeface="宋体" panose="02010600030101010101" pitchFamily="2" charset="-122"/>
              </a:rPr>
              <a:t>显示出</a:t>
            </a:r>
            <a:r>
              <a:rPr lang="en-US" altLang="zh-CN" sz="1800" kern="100">
                <a:solidFill>
                  <a:srgbClr val="000000"/>
                </a:solidFill>
                <a:effectLst/>
                <a:latin typeface="Times New Roman" panose="02020603050405020304" pitchFamily="18" charset="0"/>
                <a:ea typeface="宋体" panose="02010600030101010101" pitchFamily="2" charset="-122"/>
              </a:rPr>
              <a:t>my_env1</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 my_env1</a:t>
            </a:r>
            <a:r>
              <a:rPr lang="zh-CN" altLang="zh-CN" sz="1800" kern="100">
                <a:solidFill>
                  <a:srgbClr val="000000"/>
                </a:solidFill>
                <a:effectLst/>
                <a:latin typeface="Times New Roman" panose="02020603050405020304" pitchFamily="18" charset="0"/>
                <a:ea typeface="宋体" panose="02010600030101010101" pitchFamily="2" charset="-122"/>
              </a:rPr>
              <a:t>变量值</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export -n my_env2				#</a:t>
            </a:r>
            <a:r>
              <a:rPr lang="zh-CN" altLang="zh-CN" sz="1800" kern="100">
                <a:solidFill>
                  <a:srgbClr val="000000"/>
                </a:solidFill>
                <a:effectLst/>
                <a:latin typeface="Times New Roman" panose="02020603050405020304" pitchFamily="18" charset="0"/>
                <a:ea typeface="宋体" panose="02010600030101010101" pitchFamily="2" charset="-122"/>
              </a:rPr>
              <a:t>删除环境变量</a:t>
            </a:r>
            <a:r>
              <a:rPr lang="en-US" altLang="zh-CN" sz="1800" kern="100">
                <a:solidFill>
                  <a:srgbClr val="000000"/>
                </a:solidFill>
                <a:effectLst/>
                <a:latin typeface="Times New Roman" panose="02020603050405020304" pitchFamily="18" charset="0"/>
                <a:ea typeface="宋体" panose="02010600030101010101" pitchFamily="2" charset="-122"/>
              </a:rPr>
              <a:t>my_env2</a:t>
            </a:r>
            <a:endParaRPr lang="zh-CN" altLang="zh-CN" sz="1800" kern="100">
              <a:effectLst/>
              <a:latin typeface="Times New Roman" panose="02020603050405020304" pitchFamily="18" charset="0"/>
              <a:ea typeface="宋体" panose="02010600030101010101" pitchFamily="2" charset="-122"/>
            </a:endParaRPr>
          </a:p>
          <a:p>
            <a:endParaRPr lang="zh-CN" altLang="en-US" b="1"/>
          </a:p>
        </p:txBody>
      </p:sp>
    </p:spTree>
    <p:extLst>
      <p:ext uri="{BB962C8B-B14F-4D97-AF65-F5344CB8AC3E}">
        <p14:creationId xmlns:p14="http://schemas.microsoft.com/office/powerpoint/2010/main" val="330935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FA418FE-37B4-A8B3-9612-97DAAC0B6EBE}"/>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任务实施</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二、管理别名</a:t>
            </a:r>
            <a:endParaRPr lang="zh-CN" altLang="en-US"/>
          </a:p>
        </p:txBody>
      </p:sp>
      <p:sp>
        <p:nvSpPr>
          <p:cNvPr id="3" name="内容占位符 2">
            <a:extLst>
              <a:ext uri="{FF2B5EF4-FFF2-40B4-BE49-F238E27FC236}">
                <a16:creationId xmlns:a16="http://schemas.microsoft.com/office/drawing/2014/main" id="{7CBD6B56-0A95-88B5-DD5C-FC3C3C1D41F0}"/>
              </a:ext>
            </a:extLst>
          </p:cNvPr>
          <p:cNvSpPr>
            <a:spLocks noGrp="1"/>
          </p:cNvSpPr>
          <p:nvPr>
            <p:ph sz="quarter" idx="13"/>
          </p:nvPr>
        </p:nvSpPr>
        <p:spPr>
          <a:xfrm>
            <a:off x="671528" y="1440036"/>
            <a:ext cx="7616333" cy="2816228"/>
          </a:xfrm>
        </p:spPr>
        <p:txBody>
          <a:bodyPr>
            <a:normAutofit fontScale="85000" lnSpcReduction="10000"/>
          </a:bodyPr>
          <a:lstStyle/>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alias </a:t>
            </a:r>
            <a:r>
              <a:rPr lang="zh-CN" altLang="zh-CN" sz="1800" kern="100">
                <a:solidFill>
                  <a:srgbClr val="000000"/>
                </a:solidFill>
                <a:effectLst/>
                <a:latin typeface="Times New Roman" panose="02020603050405020304" pitchFamily="18" charset="0"/>
                <a:ea typeface="宋体" panose="02010600030101010101" pitchFamily="2" charset="-122"/>
              </a:rPr>
              <a:t>带参使用如下</a:t>
            </a:r>
            <a:r>
              <a:rPr lang="en-US" altLang="zh-CN" sz="1800" kern="100">
                <a:solidFill>
                  <a:srgbClr val="000000"/>
                </a:solidFill>
                <a:effectLst/>
                <a:latin typeface="Times New Roman" panose="02020603050405020304" pitchFamily="18" charset="0"/>
                <a:ea typeface="宋体" panose="02010600030101010101" pitchFamily="2" charset="-122"/>
              </a:rPr>
              <a:t>: </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alias						#</a:t>
            </a:r>
            <a:r>
              <a:rPr lang="zh-CN" altLang="zh-CN" sz="1800" kern="100">
                <a:solidFill>
                  <a:srgbClr val="000000"/>
                </a:solidFill>
                <a:effectLst/>
                <a:latin typeface="Times New Roman" panose="02020603050405020304" pitchFamily="18" charset="0"/>
                <a:ea typeface="宋体" panose="02010600030101010101" pitchFamily="2" charset="-122"/>
              </a:rPr>
              <a:t>显示所有已经定义的别名</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alias							#</a:t>
            </a:r>
            <a:r>
              <a:rPr lang="zh-CN" altLang="zh-CN" sz="1800" kern="100">
                <a:solidFill>
                  <a:srgbClr val="000000"/>
                </a:solidFill>
                <a:effectLst/>
                <a:latin typeface="Times New Roman" panose="02020603050405020304" pitchFamily="18" charset="0"/>
                <a:ea typeface="宋体" panose="02010600030101010101" pitchFamily="2" charset="-122"/>
              </a:rPr>
              <a:t>显示</a:t>
            </a:r>
            <a:r>
              <a:rPr lang="en-US" altLang="zh-CN" sz="1800" kern="100">
                <a:solidFill>
                  <a:srgbClr val="000000"/>
                </a:solidFill>
                <a:effectLst/>
                <a:latin typeface="Times New Roman" panose="02020603050405020304" pitchFamily="18" charset="0"/>
                <a:ea typeface="宋体" panose="02010600030101010101" pitchFamily="2" charset="-122"/>
              </a:rPr>
              <a:t>ll</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rm </a:t>
            </a:r>
            <a:r>
              <a:rPr lang="zh-CN" altLang="zh-CN" sz="1800" kern="100">
                <a:solidFill>
                  <a:srgbClr val="000000"/>
                </a:solidFill>
                <a:effectLst/>
                <a:latin typeface="Times New Roman" panose="02020603050405020304" pitchFamily="18" charset="0"/>
                <a:ea typeface="宋体" panose="02010600030101010101" pitchFamily="2" charset="-122"/>
              </a:rPr>
              <a:t>的别名定义</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alias li='ls-l-i'					#</a:t>
            </a:r>
            <a:r>
              <a:rPr lang="zh-CN" altLang="zh-CN" sz="1800" kern="100">
                <a:solidFill>
                  <a:srgbClr val="000000"/>
                </a:solidFill>
                <a:effectLst/>
                <a:latin typeface="Times New Roman" panose="02020603050405020304" pitchFamily="18" charset="0"/>
                <a:ea typeface="宋体" panose="02010600030101010101" pitchFamily="2" charset="-122"/>
              </a:rPr>
              <a:t>定义别名</a:t>
            </a:r>
            <a:r>
              <a:rPr lang="en-US" altLang="zh-CN" sz="1800" kern="100">
                <a:solidFill>
                  <a:srgbClr val="000000"/>
                </a:solidFill>
                <a:effectLst/>
                <a:latin typeface="Times New Roman" panose="02020603050405020304" pitchFamily="18" charset="0"/>
                <a:ea typeface="宋体" panose="02010600030101010101" pitchFamily="2" charset="-122"/>
              </a:rPr>
              <a:t>li,	</a:t>
            </a:r>
            <a:r>
              <a:rPr lang="zh-CN" altLang="zh-CN" sz="1800" kern="100">
                <a:solidFill>
                  <a:srgbClr val="000000"/>
                </a:solidFill>
                <a:effectLst/>
                <a:latin typeface="Times New Roman" panose="02020603050405020304" pitchFamily="18" charset="0"/>
                <a:ea typeface="宋体" panose="02010600030101010101" pitchFamily="2" charset="-122"/>
              </a:rPr>
              <a:t>其功能为</a:t>
            </a:r>
            <a:r>
              <a:rPr lang="en-US" altLang="zh-CN" sz="1800" kern="100">
                <a:solidFill>
                  <a:srgbClr val="000000"/>
                </a:solidFill>
                <a:effectLst/>
                <a:latin typeface="Times New Roman" panose="02020603050405020304" pitchFamily="18" charset="0"/>
                <a:ea typeface="宋体" panose="02010600030101010101" pitchFamily="2" charset="-122"/>
              </a:rPr>
              <a:t>ls-l-i</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alias='ls-l'		#</a:t>
            </a:r>
            <a:r>
              <a:rPr lang="zh-CN" altLang="zh-CN" sz="1800" kern="100">
                <a:solidFill>
                  <a:srgbClr val="000000"/>
                </a:solidFill>
                <a:effectLst/>
                <a:latin typeface="Times New Roman" panose="02020603050405020304" pitchFamily="18" charset="0"/>
                <a:ea typeface="宋体" panose="02010600030101010101" pitchFamily="2" charset="-122"/>
              </a:rPr>
              <a:t>定义别名</a:t>
            </a:r>
            <a:r>
              <a:rPr lang="en-US" altLang="zh-CN" sz="1800" kern="100">
                <a:solidFill>
                  <a:srgbClr val="000000"/>
                </a:solidFill>
                <a:effectLst/>
                <a:latin typeface="Times New Roman" panose="02020603050405020304" pitchFamily="18" charset="0"/>
                <a:ea typeface="宋体" panose="02010600030101010101" pitchFamily="2" charset="-122"/>
              </a:rPr>
              <a:t>l</a:t>
            </a:r>
            <a:r>
              <a:rPr lang="zh-CN" altLang="zh-CN" sz="1800" kern="100">
                <a:solidFill>
                  <a:srgbClr val="000000"/>
                </a:solidFill>
                <a:effectLst/>
                <a:latin typeface="Times New Roman" panose="02020603050405020304" pitchFamily="18" charset="0"/>
                <a:ea typeface="宋体" panose="02010600030101010101" pitchFamily="2" charset="-122"/>
              </a:rPr>
              <a:t>，其功能为</a:t>
            </a:r>
            <a:r>
              <a:rPr lang="en-US" altLang="zh-CN" sz="1800" kern="100">
                <a:solidFill>
                  <a:srgbClr val="000000"/>
                </a:solidFill>
                <a:effectLst/>
                <a:latin typeface="Times New Roman" panose="02020603050405020304" pitchFamily="18" charset="0"/>
                <a:ea typeface="宋体" panose="02010600030101010101" pitchFamily="2" charset="-122"/>
              </a:rPr>
              <a:t>ls-l</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有一个参数</a:t>
            </a:r>
            <a:r>
              <a:rPr lang="en-US" altLang="zh-CN" sz="1800" kern="100">
                <a:solidFill>
                  <a:srgbClr val="000000"/>
                </a:solidFill>
                <a:effectLst/>
                <a:latin typeface="Times New Roman" panose="02020603050405020304" pitchFamily="18" charset="0"/>
                <a:ea typeface="宋体" panose="02010600030101010101" pitchFamily="2" charset="-122"/>
              </a:rPr>
              <a:t>-a </a:t>
            </a:r>
            <a:r>
              <a:rPr lang="zh-CN" altLang="zh-CN" sz="1800" kern="100">
                <a:solidFill>
                  <a:srgbClr val="000000"/>
                </a:solidFill>
                <a:effectLst/>
                <a:latin typeface="Times New Roman" panose="02020603050405020304" pitchFamily="18" charset="0"/>
                <a:ea typeface="宋体" panose="02010600030101010101" pitchFamily="2" charset="-122"/>
              </a:rPr>
              <a:t>是用于取消掉所有的别名，用法如下：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unalias li					#</a:t>
            </a:r>
            <a:r>
              <a:rPr lang="zh-CN" altLang="zh-CN" sz="1800" kern="100">
                <a:solidFill>
                  <a:srgbClr val="000000"/>
                </a:solidFill>
                <a:effectLst/>
                <a:latin typeface="Times New Roman" panose="02020603050405020304" pitchFamily="18" charset="0"/>
                <a:ea typeface="宋体" panose="02010600030101010101" pitchFamily="2" charset="-122"/>
              </a:rPr>
              <a:t>用于取消</a:t>
            </a:r>
            <a:r>
              <a:rPr lang="en-US" altLang="zh-CN" sz="1800" kern="100">
                <a:solidFill>
                  <a:srgbClr val="000000"/>
                </a:solidFill>
                <a:effectLst/>
                <a:latin typeface="Times New Roman" panose="02020603050405020304" pitchFamily="18" charset="0"/>
                <a:ea typeface="宋体" panose="02010600030101010101" pitchFamily="2" charset="-122"/>
              </a:rPr>
              <a:t>li</a:t>
            </a:r>
            <a:r>
              <a:rPr lang="zh-CN" altLang="zh-CN" sz="1800" kern="100">
                <a:solidFill>
                  <a:srgbClr val="000000"/>
                </a:solidFill>
                <a:effectLst/>
                <a:latin typeface="Times New Roman" panose="02020603050405020304" pitchFamily="18" charset="0"/>
                <a:ea typeface="宋体" panose="02010600030101010101" pitchFamily="2" charset="-122"/>
              </a:rPr>
              <a:t>的别名</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unalias -a					#</a:t>
            </a:r>
            <a:r>
              <a:rPr lang="zh-CN" altLang="zh-CN" sz="1800" kern="100">
                <a:solidFill>
                  <a:srgbClr val="000000"/>
                </a:solidFill>
                <a:effectLst/>
                <a:latin typeface="Times New Roman" panose="02020603050405020304" pitchFamily="18" charset="0"/>
                <a:ea typeface="宋体" panose="02010600030101010101" pitchFamily="2" charset="-122"/>
              </a:rPr>
              <a:t>用于取消所有的别名</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314604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B5903C-E026-EBF6-8101-882F027D13E4}"/>
              </a:ext>
            </a:extLst>
          </p:cNvPr>
          <p:cNvSpPr>
            <a:spLocks noGrp="1"/>
          </p:cNvSpPr>
          <p:nvPr>
            <p:ph type="title"/>
          </p:nvPr>
        </p:nvSpPr>
        <p:spPr/>
        <p:txBody>
          <a:bodyPr>
            <a:normAutofit/>
          </a:bodyPr>
          <a:lstStyle/>
          <a:p>
            <a:pPr algn="l"/>
            <a:r>
              <a:rPr lang="en-US" altLang="zh-CN" sz="24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2400" b="1" kern="100">
                <a:effectLst/>
                <a:latin typeface="Times New Roman" panose="02020603050405020304" pitchFamily="18" charset="0"/>
                <a:ea typeface="宋体" panose="02010600030101010101" pitchFamily="2" charset="-122"/>
                <a:cs typeface="Times New Roman" panose="02020603050405020304" pitchFamily="18" charset="0"/>
              </a:rPr>
              <a:t>任务实施</a:t>
            </a:r>
            <a:r>
              <a:rPr lang="en-US" altLang="zh-CN" sz="24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en-US" altLang="zh-CN" sz="24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2400" b="1" kern="100">
                <a:effectLst/>
                <a:latin typeface="Times New Roman" panose="02020603050405020304" pitchFamily="18" charset="0"/>
                <a:ea typeface="宋体" panose="02010600030101010101" pitchFamily="2" charset="-122"/>
                <a:cs typeface="Times New Roman" panose="02020603050405020304" pitchFamily="18" charset="0"/>
              </a:rPr>
              <a:t>三、管理主机名</a:t>
            </a:r>
            <a:endParaRPr lang="zh-CN" altLang="en-US" sz="3200"/>
          </a:p>
        </p:txBody>
      </p:sp>
      <p:sp>
        <p:nvSpPr>
          <p:cNvPr id="3" name="内容占位符 2">
            <a:extLst>
              <a:ext uri="{FF2B5EF4-FFF2-40B4-BE49-F238E27FC236}">
                <a16:creationId xmlns:a16="http://schemas.microsoft.com/office/drawing/2014/main" id="{4B3320F4-F7E7-4F97-AF2C-09AF535A80D2}"/>
              </a:ext>
            </a:extLst>
          </p:cNvPr>
          <p:cNvSpPr>
            <a:spLocks noGrp="1"/>
          </p:cNvSpPr>
          <p:nvPr>
            <p:ph sz="quarter" idx="13"/>
          </p:nvPr>
        </p:nvSpPr>
        <p:spPr>
          <a:xfrm>
            <a:off x="671528" y="1627698"/>
            <a:ext cx="7616333" cy="2628566"/>
          </a:xfrm>
        </p:spPr>
        <p:txBody>
          <a:bodyPr>
            <a:normAutofit fontScale="85000" lnSpcReduction="1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显示和设置主机名</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hostname txuos5.hucj.edu.cn 		#</a:t>
            </a:r>
            <a:r>
              <a:rPr lang="zh-CN" altLang="zh-CN" sz="1800" kern="100">
                <a:solidFill>
                  <a:srgbClr val="000000"/>
                </a:solidFill>
                <a:effectLst/>
                <a:latin typeface="Times New Roman" panose="02020603050405020304" pitchFamily="18" charset="0"/>
                <a:ea typeface="宋体" panose="02010600030101010101" pitchFamily="2" charset="-122"/>
              </a:rPr>
              <a:t>临时设置主机名为</a:t>
            </a:r>
            <a:r>
              <a:rPr lang="en-US" altLang="zh-CN" sz="1800" kern="100">
                <a:solidFill>
                  <a:srgbClr val="000000"/>
                </a:solidFill>
                <a:effectLst/>
                <a:latin typeface="Times New Roman" panose="02020603050405020304" pitchFamily="18" charset="0"/>
                <a:ea typeface="宋体" panose="02010600030101010101" pitchFamily="2" charset="-122"/>
              </a:rPr>
              <a:t>txuos5.hucj.edu.cn</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hostname -F /etc/hostname			#</a:t>
            </a:r>
            <a:r>
              <a:rPr lang="zh-CN" altLang="zh-CN" sz="1800" kern="100">
                <a:solidFill>
                  <a:srgbClr val="000000"/>
                </a:solidFill>
                <a:effectLst/>
                <a:latin typeface="Times New Roman" panose="02020603050405020304" pitchFamily="18" charset="0"/>
                <a:ea typeface="宋体" panose="02010600030101010101" pitchFamily="2" charset="-122"/>
              </a:rPr>
              <a:t>根据文件</a:t>
            </a:r>
            <a:r>
              <a:rPr lang="en-US" altLang="zh-CN" sz="1800" kern="100">
                <a:solidFill>
                  <a:srgbClr val="000000"/>
                </a:solidFill>
                <a:effectLst/>
                <a:latin typeface="Times New Roman" panose="02020603050405020304" pitchFamily="18" charset="0"/>
                <a:ea typeface="宋体" panose="02010600030101010101" pitchFamily="2" charset="-122"/>
              </a:rPr>
              <a:t>/etc/hostname</a:t>
            </a:r>
            <a:r>
              <a:rPr lang="zh-CN" altLang="zh-CN" sz="1800" kern="100">
                <a:solidFill>
                  <a:srgbClr val="000000"/>
                </a:solidFill>
                <a:effectLst/>
                <a:latin typeface="Times New Roman" panose="02020603050405020304" pitchFamily="18" charset="0"/>
                <a:ea typeface="宋体" panose="02010600030101010101" pitchFamily="2" charset="-122"/>
              </a:rPr>
              <a:t>设置主机名</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hostname						#</a:t>
            </a:r>
            <a:r>
              <a:rPr lang="zh-CN" altLang="zh-CN" sz="1800" kern="100">
                <a:solidFill>
                  <a:srgbClr val="000000"/>
                </a:solidFill>
                <a:effectLst/>
                <a:latin typeface="Times New Roman" panose="02020603050405020304" pitchFamily="18" charset="0"/>
                <a:ea typeface="宋体" panose="02010600030101010101" pitchFamily="2" charset="-122"/>
              </a:rPr>
              <a:t>显示主机名</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hostname -s						#</a:t>
            </a:r>
            <a:r>
              <a:rPr lang="zh-CN" altLang="zh-CN" sz="1800" kern="100">
                <a:solidFill>
                  <a:srgbClr val="000000"/>
                </a:solidFill>
                <a:effectLst/>
                <a:latin typeface="Times New Roman" panose="02020603050405020304" pitchFamily="18" charset="0"/>
                <a:ea typeface="宋体" panose="02010600030101010101" pitchFamily="2" charset="-122"/>
              </a:rPr>
              <a:t>显示短主机名</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hostname -l						#</a:t>
            </a:r>
            <a:r>
              <a:rPr lang="zh-CN" altLang="zh-CN" sz="1800" kern="100">
                <a:solidFill>
                  <a:srgbClr val="000000"/>
                </a:solidFill>
                <a:effectLst/>
                <a:latin typeface="Times New Roman" panose="02020603050405020304" pitchFamily="18" charset="0"/>
                <a:ea typeface="宋体" panose="02010600030101010101" pitchFamily="2" charset="-122"/>
              </a:rPr>
              <a:t>显示本机所有</a:t>
            </a:r>
            <a:r>
              <a:rPr lang="en-US" altLang="zh-CN" sz="1800" kern="100">
                <a:solidFill>
                  <a:srgbClr val="000000"/>
                </a:solidFill>
                <a:effectLst/>
                <a:latin typeface="Times New Roman" panose="02020603050405020304" pitchFamily="18" charset="0"/>
                <a:ea typeface="宋体" panose="02010600030101010101" pitchFamily="2" charset="-122"/>
              </a:rPr>
              <a:t>IPv4</a:t>
            </a:r>
            <a:r>
              <a:rPr lang="zh-CN" altLang="zh-CN" sz="1800" kern="100">
                <a:solidFill>
                  <a:srgbClr val="000000"/>
                </a:solidFill>
                <a:effectLst/>
                <a:latin typeface="Times New Roman" panose="02020603050405020304" pitchFamily="18" charset="0"/>
                <a:ea typeface="宋体" panose="02010600030101010101" pitchFamily="2" charset="-122"/>
              </a:rPr>
              <a:t>地址</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069702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FEBDF6-2CD2-949A-B691-C8BFC5A53694}"/>
              </a:ext>
            </a:extLst>
          </p:cNvPr>
          <p:cNvSpPr>
            <a:spLocks noGrp="1"/>
          </p:cNvSpPr>
          <p:nvPr>
            <p:ph type="title"/>
          </p:nvPr>
        </p:nvSpPr>
        <p:spPr/>
        <p:txBody>
          <a:bodyPr/>
          <a:lstStyle/>
          <a:p>
            <a:pPr algn="l"/>
            <a:r>
              <a:rPr lang="en-US" altLang="zh-CN" sz="2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2800" b="1" kern="100">
                <a:effectLst/>
                <a:latin typeface="Times New Roman" panose="02020603050405020304" pitchFamily="18" charset="0"/>
                <a:ea typeface="宋体" panose="02010600030101010101" pitchFamily="2" charset="-122"/>
                <a:cs typeface="Times New Roman" panose="02020603050405020304" pitchFamily="18" charset="0"/>
              </a:rPr>
              <a:t>任务实施</a:t>
            </a:r>
            <a:r>
              <a:rPr lang="en-US" altLang="zh-CN" sz="2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en-US" altLang="zh-CN" sz="2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2800" b="1" kern="100">
                <a:effectLst/>
                <a:latin typeface="Times New Roman" panose="02020603050405020304" pitchFamily="18" charset="0"/>
                <a:ea typeface="宋体" panose="02010600030101010101" pitchFamily="2" charset="-122"/>
                <a:cs typeface="Times New Roman" panose="02020603050405020304" pitchFamily="18" charset="0"/>
              </a:rPr>
              <a:t>三、管理主机名</a:t>
            </a:r>
            <a:endParaRPr lang="zh-CN" altLang="en-US"/>
          </a:p>
        </p:txBody>
      </p:sp>
      <p:sp>
        <p:nvSpPr>
          <p:cNvPr id="3" name="内容占位符 2">
            <a:extLst>
              <a:ext uri="{FF2B5EF4-FFF2-40B4-BE49-F238E27FC236}">
                <a16:creationId xmlns:a16="http://schemas.microsoft.com/office/drawing/2014/main" id="{ECAC2066-DB26-6CE5-4139-021B0958AEB7}"/>
              </a:ext>
            </a:extLst>
          </p:cNvPr>
          <p:cNvSpPr>
            <a:spLocks noGrp="1"/>
          </p:cNvSpPr>
          <p:nvPr>
            <p:ph sz="quarter" idx="13"/>
          </p:nvPr>
        </p:nvSpPr>
        <p:spPr/>
        <p:txBody>
          <a:bodyPr>
            <a:normAutofit fontScale="85000" lnSpcReduction="20000"/>
          </a:bodyPr>
          <a:lstStyle/>
          <a:p>
            <a:pPr algn="just" hangingPunct="0">
              <a:spcBef>
                <a:spcPts val="780"/>
              </a:spcBef>
              <a:spcAft>
                <a:spcPts val="780"/>
              </a:spcAft>
            </a:pPr>
            <a:r>
              <a:rPr lang="en-US" altLang="zh-CN" sz="16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6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主机名控制</a:t>
            </a:r>
          </a:p>
          <a:p>
            <a:pPr indent="255270"/>
            <a:r>
              <a:rPr lang="en-US" altLang="zh-CN" sz="1600" b="1" kern="100">
                <a:solidFill>
                  <a:srgbClr val="0000FF"/>
                </a:solidFill>
                <a:effectLst/>
                <a:latin typeface="Times New Roman" panose="02020603050405020304" pitchFamily="18" charset="0"/>
                <a:ea typeface="宋体" panose="02010600030101010101" pitchFamily="2" charset="-122"/>
              </a:rPr>
              <a:t>1</a:t>
            </a:r>
            <a:r>
              <a:rPr lang="zh-CN" altLang="zh-CN" sz="1600" b="1" kern="100">
                <a:solidFill>
                  <a:srgbClr val="0000FF"/>
                </a:solidFill>
                <a:effectLst/>
                <a:latin typeface="Times New Roman" panose="02020603050405020304" pitchFamily="18" charset="0"/>
                <a:ea typeface="宋体" panose="02010600030101010101" pitchFamily="2" charset="-122"/>
              </a:rPr>
              <a:t>）使用</a:t>
            </a:r>
            <a:r>
              <a:rPr lang="en-US" altLang="zh-CN" sz="1600" b="1" kern="100">
                <a:solidFill>
                  <a:srgbClr val="0000FF"/>
                </a:solidFill>
                <a:effectLst/>
                <a:latin typeface="Times New Roman" panose="02020603050405020304" pitchFamily="18" charset="0"/>
                <a:ea typeface="宋体" panose="02010600030101010101" pitchFamily="2" charset="-122"/>
              </a:rPr>
              <a:t>hostnamectl</a:t>
            </a:r>
            <a:r>
              <a:rPr lang="zh-CN" altLang="zh-CN" sz="16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 hostnamectl								#</a:t>
            </a:r>
            <a:r>
              <a:rPr lang="zh-CN" altLang="zh-CN" sz="1600" kern="100">
                <a:solidFill>
                  <a:srgbClr val="000000"/>
                </a:solidFill>
                <a:effectLst/>
                <a:latin typeface="Times New Roman" panose="02020603050405020304" pitchFamily="18" charset="0"/>
                <a:ea typeface="宋体" panose="02010600030101010101" pitchFamily="2" charset="-122"/>
              </a:rPr>
              <a:t>显示当前主机的设置信息</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 hostnamectl set-hostname linux.for/learing 	#</a:t>
            </a:r>
            <a:r>
              <a:rPr lang="zh-CN" altLang="zh-CN" sz="1600" kern="100">
                <a:solidFill>
                  <a:srgbClr val="000000"/>
                </a:solidFill>
                <a:effectLst/>
                <a:latin typeface="Times New Roman" panose="02020603050405020304" pitchFamily="18" charset="0"/>
                <a:ea typeface="宋体" panose="02010600030101010101" pitchFamily="2" charset="-122"/>
              </a:rPr>
              <a:t>同时设置临时和永久主机名</a:t>
            </a:r>
            <a:endParaRPr lang="zh-CN" altLang="zh-CN" sz="1600" kern="100">
              <a:effectLst/>
              <a:latin typeface="Times New Roman" panose="02020603050405020304" pitchFamily="18" charset="0"/>
              <a:ea typeface="宋体" panose="02010600030101010101" pitchFamily="2" charset="-122"/>
            </a:endParaRPr>
          </a:p>
          <a:p>
            <a:pPr indent="255270"/>
            <a:r>
              <a:rPr lang="en-US" altLang="zh-CN" sz="1600" b="1" kern="100">
                <a:solidFill>
                  <a:srgbClr val="0000FF"/>
                </a:solidFill>
                <a:effectLst/>
                <a:latin typeface="Times New Roman" panose="02020603050405020304" pitchFamily="18" charset="0"/>
                <a:ea typeface="宋体" panose="02010600030101010101" pitchFamily="2" charset="-122"/>
              </a:rPr>
              <a:t>2</a:t>
            </a:r>
            <a:r>
              <a:rPr lang="zh-CN" altLang="zh-CN" sz="1600" b="1" kern="100">
                <a:solidFill>
                  <a:srgbClr val="0000FF"/>
                </a:solidFill>
                <a:effectLst/>
                <a:latin typeface="Times New Roman" panose="02020603050405020304" pitchFamily="18" charset="0"/>
                <a:ea typeface="宋体" panose="02010600030101010101" pitchFamily="2" charset="-122"/>
              </a:rPr>
              <a:t>）</a:t>
            </a:r>
            <a:r>
              <a:rPr lang="en-US" altLang="zh-CN" sz="1600" b="1" kern="100">
                <a:solidFill>
                  <a:srgbClr val="0000FF"/>
                </a:solidFill>
                <a:effectLst/>
                <a:latin typeface="宋体" panose="02010600030101010101" pitchFamily="2" charset="-122"/>
                <a:ea typeface="宋体" panose="02010600030101010101" pitchFamily="2" charset="-122"/>
              </a:rPr>
              <a:t>直接修改主机名配置文件（</a:t>
            </a:r>
            <a:r>
              <a:rPr lang="en-US" altLang="zh-CN" sz="1600" b="1" kern="100">
                <a:solidFill>
                  <a:srgbClr val="0000FF"/>
                </a:solidFill>
                <a:effectLst/>
                <a:latin typeface="Times New Roman" panose="02020603050405020304" pitchFamily="18" charset="0"/>
                <a:ea typeface="宋体" panose="02010600030101010101" pitchFamily="2" charset="-122"/>
              </a:rPr>
              <a:t>/etc/hostname</a:t>
            </a:r>
            <a:r>
              <a:rPr lang="en-US" altLang="zh-CN" sz="1600" b="1" kern="100">
                <a:solidFill>
                  <a:srgbClr val="0000FF"/>
                </a:solidFill>
                <a:effectLst/>
                <a:latin typeface="宋体" panose="02010600030101010101" pitchFamily="2" charset="-122"/>
                <a:ea typeface="宋体" panose="02010600030101010101" pitchFamily="2" charset="-122"/>
              </a:rPr>
              <a:t>）</a:t>
            </a:r>
            <a:endParaRPr lang="zh-CN" altLang="zh-CN" sz="1600" b="1" kern="100">
              <a:solidFill>
                <a:srgbClr val="0000FF"/>
              </a:solidFill>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对</a:t>
            </a:r>
            <a:r>
              <a:rPr lang="en-US" altLang="zh-CN" sz="1800" kern="100">
                <a:solidFill>
                  <a:srgbClr val="000000"/>
                </a:solidFill>
                <a:effectLst/>
                <a:latin typeface="Times New Roman" panose="02020603050405020304" pitchFamily="18" charset="0"/>
                <a:ea typeface="宋体" panose="02010600030101010101" pitchFamily="2" charset="-122"/>
              </a:rPr>
              <a:t>/etc/hostname </a:t>
            </a:r>
            <a:r>
              <a:rPr lang="zh-CN" altLang="zh-CN" sz="1800" kern="100">
                <a:solidFill>
                  <a:srgbClr val="000000"/>
                </a:solidFill>
                <a:effectLst/>
                <a:latin typeface="Times New Roman" panose="02020603050405020304" pitchFamily="18" charset="0"/>
                <a:ea typeface="宋体" panose="02010600030101010101" pitchFamily="2" charset="-122"/>
              </a:rPr>
              <a:t>的修改一般要在系统重启后会生效，马上生效可以使用以下语句：</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#hostname -F/etc/hostname</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618311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19AE33D-6DD8-68ED-CEEB-D5CD35DA5451}"/>
              </a:ext>
            </a:extLst>
          </p:cNvPr>
          <p:cNvSpPr>
            <a:spLocks noGrp="1"/>
          </p:cNvSpPr>
          <p:nvPr>
            <p:ph type="title"/>
          </p:nvPr>
        </p:nvSpPr>
        <p:spPr/>
        <p:txBody>
          <a:bodyPr>
            <a:normAutofit/>
          </a:bodyPr>
          <a:lstStyle/>
          <a:p>
            <a:r>
              <a:rPr lang="zh-CN" altLang="zh-CN" sz="2800" b="1" kern="100">
                <a:effectLst/>
                <a:latin typeface="Times New Roman" panose="02020603050405020304" pitchFamily="18" charset="0"/>
                <a:ea typeface="宋体" panose="02010600030101010101" pitchFamily="2" charset="-122"/>
                <a:cs typeface="Times New Roman" panose="02020603050405020304" pitchFamily="18" charset="0"/>
              </a:rPr>
              <a:t>四、管理网络</a:t>
            </a:r>
            <a:endParaRPr lang="zh-CN" altLang="en-US" sz="3600"/>
          </a:p>
        </p:txBody>
      </p:sp>
      <p:sp>
        <p:nvSpPr>
          <p:cNvPr id="3" name="内容占位符 2">
            <a:extLst>
              <a:ext uri="{FF2B5EF4-FFF2-40B4-BE49-F238E27FC236}">
                <a16:creationId xmlns:a16="http://schemas.microsoft.com/office/drawing/2014/main" id="{09B56CE4-E6F0-3D51-BAA7-557E8122A0BE}"/>
              </a:ext>
            </a:extLst>
          </p:cNvPr>
          <p:cNvSpPr>
            <a:spLocks noGrp="1"/>
          </p:cNvSpPr>
          <p:nvPr>
            <p:ph sz="quarter" idx="13"/>
          </p:nvPr>
        </p:nvSpPr>
        <p:spPr>
          <a:xfrm>
            <a:off x="671528" y="1368027"/>
            <a:ext cx="7616333" cy="3217703"/>
          </a:xfrm>
        </p:spPr>
        <p:txBody>
          <a:bodyPr>
            <a:normAutofit fontScale="92500" lnSpcReduction="10000"/>
          </a:bodyPr>
          <a:lstStyle/>
          <a:p>
            <a:pPr algn="just" hangingPunct="0">
              <a:spcBef>
                <a:spcPts val="780"/>
              </a:spcBef>
              <a:spcAft>
                <a:spcPts val="780"/>
              </a:spcAft>
            </a:pPr>
            <a:r>
              <a:rPr lang="en-US" altLang="zh-CN" sz="16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6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配置网络接口</a:t>
            </a:r>
          </a:p>
          <a:p>
            <a:pPr indent="266700" algn="just"/>
            <a:r>
              <a:rPr lang="zh-CN" altLang="zh-CN" sz="1600" kern="100">
                <a:solidFill>
                  <a:srgbClr val="000000"/>
                </a:solidFill>
                <a:effectLst/>
                <a:latin typeface="Times New Roman" panose="02020603050405020304" pitchFamily="18" charset="0"/>
                <a:ea typeface="宋体" panose="02010600030101010101" pitchFamily="2" charset="-122"/>
              </a:rPr>
              <a:t>（</a:t>
            </a:r>
            <a:r>
              <a:rPr lang="en-US" altLang="zh-CN" sz="1600" kern="100">
                <a:solidFill>
                  <a:srgbClr val="000000"/>
                </a:solidFill>
                <a:effectLst/>
                <a:latin typeface="Times New Roman" panose="02020603050405020304" pitchFamily="18" charset="0"/>
                <a:ea typeface="宋体" panose="02010600030101010101" pitchFamily="2" charset="-122"/>
              </a:rPr>
              <a:t>1</a:t>
            </a:r>
            <a:r>
              <a:rPr lang="zh-CN" altLang="zh-CN" sz="1600" kern="100">
                <a:solidFill>
                  <a:srgbClr val="000000"/>
                </a:solidFill>
                <a:effectLst/>
                <a:latin typeface="Times New Roman" panose="02020603050405020304" pitchFamily="18" charset="0"/>
                <a:ea typeface="宋体" panose="02010600030101010101" pitchFamily="2" charset="-122"/>
              </a:rPr>
              <a:t>）显示网卡显示配置信息，语句如下：</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 ifconfig				#</a:t>
            </a:r>
            <a:r>
              <a:rPr lang="zh-CN" altLang="zh-CN" sz="1600" kern="100">
                <a:solidFill>
                  <a:srgbClr val="000000"/>
                </a:solidFill>
                <a:effectLst/>
                <a:latin typeface="Times New Roman" panose="02020603050405020304" pitchFamily="18" charset="0"/>
                <a:ea typeface="宋体" panose="02010600030101010101" pitchFamily="2" charset="-122"/>
              </a:rPr>
              <a:t>不带参数</a:t>
            </a:r>
            <a:r>
              <a:rPr lang="en-US" altLang="zh-CN" sz="1600" kern="100">
                <a:solidFill>
                  <a:srgbClr val="000000"/>
                </a:solidFill>
                <a:effectLst/>
                <a:latin typeface="Times New Roman" panose="02020603050405020304" pitchFamily="18" charset="0"/>
                <a:ea typeface="宋体" panose="02010600030101010101" pitchFamily="2" charset="-122"/>
              </a:rPr>
              <a:t>ifconfig </a:t>
            </a:r>
            <a:r>
              <a:rPr lang="zh-CN" altLang="zh-CN" sz="1600" kern="100">
                <a:solidFill>
                  <a:srgbClr val="000000"/>
                </a:solidFill>
                <a:effectLst/>
                <a:latin typeface="Times New Roman" panose="02020603050405020304" pitchFamily="18" charset="0"/>
                <a:ea typeface="宋体" panose="02010600030101010101" pitchFamily="2" charset="-122"/>
              </a:rPr>
              <a:t>命令，可以显示所有的网卡配置的信息</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 ifconfig ens33			#</a:t>
            </a:r>
            <a:r>
              <a:rPr lang="zh-CN" altLang="zh-CN" sz="1600" kern="100">
                <a:solidFill>
                  <a:srgbClr val="000000"/>
                </a:solidFill>
                <a:effectLst/>
                <a:latin typeface="Times New Roman" panose="02020603050405020304" pitchFamily="18" charset="0"/>
                <a:ea typeface="宋体" panose="02010600030101010101" pitchFamily="2" charset="-122"/>
              </a:rPr>
              <a:t>显示指定网络接口的</a:t>
            </a:r>
            <a:r>
              <a:rPr lang="en-US" altLang="zh-CN" sz="1600" kern="100">
                <a:solidFill>
                  <a:srgbClr val="000000"/>
                </a:solidFill>
                <a:effectLst/>
                <a:latin typeface="Times New Roman" panose="02020603050405020304" pitchFamily="18" charset="0"/>
                <a:ea typeface="宋体" panose="02010600030101010101" pitchFamily="2" charset="-122"/>
              </a:rPr>
              <a:t>ens33</a:t>
            </a:r>
            <a:r>
              <a:rPr lang="zh-CN" altLang="zh-CN" sz="1600" kern="100">
                <a:solidFill>
                  <a:srgbClr val="000000"/>
                </a:solidFill>
                <a:effectLst/>
                <a:latin typeface="Times New Roman" panose="02020603050405020304" pitchFamily="18" charset="0"/>
                <a:ea typeface="宋体" panose="02010600030101010101" pitchFamily="2" charset="-122"/>
              </a:rPr>
              <a:t>的信息</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 ifconfig ens33:1			#</a:t>
            </a:r>
            <a:r>
              <a:rPr lang="zh-CN" altLang="zh-CN" sz="1600" kern="100">
                <a:solidFill>
                  <a:srgbClr val="000000"/>
                </a:solidFill>
                <a:effectLst/>
                <a:latin typeface="Times New Roman" panose="02020603050405020304" pitchFamily="18" charset="0"/>
                <a:ea typeface="宋体" panose="02010600030101010101" pitchFamily="2" charset="-122"/>
              </a:rPr>
              <a:t>显示指定网络接口的</a:t>
            </a:r>
            <a:r>
              <a:rPr lang="en-US" altLang="zh-CN" sz="1600" kern="100">
                <a:solidFill>
                  <a:srgbClr val="000000"/>
                </a:solidFill>
                <a:effectLst/>
                <a:latin typeface="Times New Roman" panose="02020603050405020304" pitchFamily="18" charset="0"/>
                <a:ea typeface="宋体" panose="02010600030101010101" pitchFamily="2" charset="-122"/>
              </a:rPr>
              <a:t>ens33:1</a:t>
            </a:r>
            <a:r>
              <a:rPr lang="zh-CN" altLang="zh-CN" sz="1600" kern="100">
                <a:solidFill>
                  <a:srgbClr val="000000"/>
                </a:solidFill>
                <a:effectLst/>
                <a:latin typeface="Times New Roman" panose="02020603050405020304" pitchFamily="18" charset="0"/>
                <a:ea typeface="宋体" panose="02010600030101010101" pitchFamily="2" charset="-122"/>
              </a:rPr>
              <a:t>的信息</a:t>
            </a:r>
            <a:endParaRPr lang="zh-CN" altLang="zh-CN" sz="1600" kern="100">
              <a:effectLst/>
              <a:latin typeface="Times New Roman" panose="02020603050405020304" pitchFamily="18" charset="0"/>
              <a:ea typeface="宋体" panose="02010600030101010101" pitchFamily="2" charset="-122"/>
            </a:endParaRPr>
          </a:p>
          <a:p>
            <a:pPr indent="266700" algn="just"/>
            <a:r>
              <a:rPr lang="zh-CN" altLang="zh-CN" sz="1600" kern="100">
                <a:solidFill>
                  <a:srgbClr val="000000"/>
                </a:solidFill>
                <a:effectLst/>
                <a:latin typeface="Times New Roman" panose="02020603050405020304" pitchFamily="18" charset="0"/>
                <a:ea typeface="宋体" panose="02010600030101010101" pitchFamily="2" charset="-122"/>
              </a:rPr>
              <a:t>（</a:t>
            </a:r>
            <a:r>
              <a:rPr lang="en-US" altLang="zh-CN" sz="1600" kern="100">
                <a:solidFill>
                  <a:srgbClr val="000000"/>
                </a:solidFill>
                <a:effectLst/>
                <a:latin typeface="Times New Roman" panose="02020603050405020304" pitchFamily="18" charset="0"/>
                <a:ea typeface="宋体" panose="02010600030101010101" pitchFamily="2" charset="-122"/>
              </a:rPr>
              <a:t>2</a:t>
            </a:r>
            <a:r>
              <a:rPr lang="zh-CN" altLang="zh-CN" sz="1600" kern="100">
                <a:solidFill>
                  <a:srgbClr val="000000"/>
                </a:solidFill>
                <a:effectLst/>
                <a:latin typeface="Times New Roman" panose="02020603050405020304" pitchFamily="18" charset="0"/>
                <a:ea typeface="宋体" panose="02010600030101010101" pitchFamily="2" charset="-122"/>
              </a:rPr>
              <a:t>）停用指定网卡，可以指定某个网卡名称使用</a:t>
            </a:r>
            <a:r>
              <a:rPr lang="en-US" altLang="zh-CN" sz="1600" kern="100">
                <a:solidFill>
                  <a:srgbClr val="000000"/>
                </a:solidFill>
                <a:effectLst/>
                <a:latin typeface="Times New Roman" panose="02020603050405020304" pitchFamily="18" charset="0"/>
                <a:ea typeface="宋体" panose="02010600030101010101" pitchFamily="2" charset="-122"/>
              </a:rPr>
              <a:t>down</a:t>
            </a:r>
            <a:r>
              <a:rPr lang="zh-CN" altLang="zh-CN" sz="1600" kern="100">
                <a:solidFill>
                  <a:srgbClr val="000000"/>
                </a:solidFill>
                <a:effectLst/>
                <a:latin typeface="Times New Roman" panose="02020603050405020304" pitchFamily="18" charset="0"/>
                <a:ea typeface="宋体" panose="02010600030101010101" pitchFamily="2" charset="-122"/>
              </a:rPr>
              <a:t>的参数，启用则用</a:t>
            </a:r>
            <a:r>
              <a:rPr lang="en-US" altLang="zh-CN" sz="1600" kern="100">
                <a:solidFill>
                  <a:srgbClr val="000000"/>
                </a:solidFill>
                <a:effectLst/>
                <a:latin typeface="Times New Roman" panose="02020603050405020304" pitchFamily="18" charset="0"/>
                <a:ea typeface="宋体" panose="02010600030101010101" pitchFamily="2" charset="-122"/>
              </a:rPr>
              <a:t>up</a:t>
            </a:r>
            <a:r>
              <a:rPr lang="zh-CN" altLang="zh-CN" sz="1600" kern="100">
                <a:solidFill>
                  <a:srgbClr val="000000"/>
                </a:solidFill>
                <a:effectLst/>
                <a:latin typeface="Times New Roman" panose="02020603050405020304" pitchFamily="18" charset="0"/>
                <a:ea typeface="宋体" panose="02010600030101010101" pitchFamily="2" charset="-122"/>
              </a:rPr>
              <a:t>参数。</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 ifconfig ens33 down				#</a:t>
            </a:r>
            <a:r>
              <a:rPr lang="zh-CN" altLang="zh-CN" sz="1600" kern="100">
                <a:solidFill>
                  <a:srgbClr val="000000"/>
                </a:solidFill>
                <a:effectLst/>
                <a:latin typeface="Times New Roman" panose="02020603050405020304" pitchFamily="18" charset="0"/>
                <a:ea typeface="宋体" panose="02010600030101010101" pitchFamily="2" charset="-122"/>
              </a:rPr>
              <a:t>停用</a:t>
            </a:r>
            <a:r>
              <a:rPr lang="en-US" altLang="zh-CN" sz="1600" kern="100">
                <a:solidFill>
                  <a:srgbClr val="000000"/>
                </a:solidFill>
                <a:effectLst/>
                <a:latin typeface="Times New Roman" panose="02020603050405020304" pitchFamily="18" charset="0"/>
                <a:ea typeface="宋体" panose="02010600030101010101" pitchFamily="2" charset="-122"/>
              </a:rPr>
              <a:t>ens33</a:t>
            </a:r>
            <a:r>
              <a:rPr lang="zh-CN" altLang="zh-CN" sz="1600" kern="100">
                <a:solidFill>
                  <a:srgbClr val="000000"/>
                </a:solidFill>
                <a:effectLst/>
                <a:latin typeface="Times New Roman" panose="02020603050405020304" pitchFamily="18" charset="0"/>
                <a:ea typeface="宋体" panose="02010600030101010101" pitchFamily="2" charset="-122"/>
              </a:rPr>
              <a:t>网卡</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 ifconfig ens33 up				#</a:t>
            </a:r>
            <a:r>
              <a:rPr lang="zh-CN" altLang="zh-CN" sz="1600" kern="100">
                <a:solidFill>
                  <a:srgbClr val="000000"/>
                </a:solidFill>
                <a:effectLst/>
                <a:latin typeface="Times New Roman" panose="02020603050405020304" pitchFamily="18" charset="0"/>
                <a:ea typeface="宋体" panose="02010600030101010101" pitchFamily="2" charset="-122"/>
              </a:rPr>
              <a:t>启用</a:t>
            </a:r>
            <a:r>
              <a:rPr lang="en-US" altLang="zh-CN" sz="1600" kern="100">
                <a:solidFill>
                  <a:srgbClr val="000000"/>
                </a:solidFill>
                <a:effectLst/>
                <a:latin typeface="Times New Roman" panose="02020603050405020304" pitchFamily="18" charset="0"/>
                <a:ea typeface="宋体" panose="02010600030101010101" pitchFamily="2" charset="-122"/>
              </a:rPr>
              <a:t>ens33</a:t>
            </a:r>
            <a:r>
              <a:rPr lang="zh-CN" altLang="zh-CN" sz="1600" kern="100">
                <a:solidFill>
                  <a:srgbClr val="000000"/>
                </a:solidFill>
                <a:effectLst/>
                <a:latin typeface="Times New Roman" panose="02020603050405020304" pitchFamily="18" charset="0"/>
                <a:ea typeface="宋体" panose="02010600030101010101" pitchFamily="2" charset="-122"/>
              </a:rPr>
              <a:t>网卡</a:t>
            </a:r>
            <a:endParaRPr lang="zh-CN" altLang="zh-CN" sz="1600" kern="100">
              <a:effectLst/>
              <a:latin typeface="Times New Roman" panose="02020603050405020304" pitchFamily="18" charset="0"/>
              <a:ea typeface="宋体" panose="02010600030101010101" pitchFamily="2" charset="-122"/>
            </a:endParaRPr>
          </a:p>
          <a:p>
            <a:endParaRPr lang="zh-CN" altLang="en-US" sz="1100"/>
          </a:p>
        </p:txBody>
      </p:sp>
    </p:spTree>
    <p:extLst>
      <p:ext uri="{BB962C8B-B14F-4D97-AF65-F5344CB8AC3E}">
        <p14:creationId xmlns:p14="http://schemas.microsoft.com/office/powerpoint/2010/main" val="353333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二、创建目录</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endParaRPr lang="zh-CN" altLang="en-US"/>
          </a:p>
        </p:txBody>
      </p:sp>
      <p:sp>
        <p:nvSpPr>
          <p:cNvPr id="3" name="内容占位符 2"/>
          <p:cNvSpPr>
            <a:spLocks noGrp="1"/>
          </p:cNvSpPr>
          <p:nvPr>
            <p:ph idx="1"/>
          </p:nvPr>
        </p:nvSpPr>
        <p:spPr>
          <a:xfrm>
            <a:off x="671529" y="1296020"/>
            <a:ext cx="7616793" cy="2960244"/>
          </a:xfrm>
        </p:spPr>
        <p:txBody>
          <a:bodyPr>
            <a:normAutofit fontScale="92500" lnSpcReduction="10000"/>
          </a:bodyPr>
          <a:lstStyle/>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）在工作目录下，创建一个名称为</a:t>
            </a:r>
            <a:r>
              <a:rPr lang="en-US" altLang="zh-CN" sz="1800" kern="100">
                <a:solidFill>
                  <a:srgbClr val="000000"/>
                </a:solidFill>
                <a:effectLst/>
                <a:latin typeface="Times New Roman" panose="02020603050405020304" pitchFamily="18" charset="0"/>
                <a:ea typeface="宋体" panose="02010600030101010101" pitchFamily="2" charset="-122"/>
              </a:rPr>
              <a:t>temp</a:t>
            </a:r>
            <a:r>
              <a:rPr lang="zh-CN" altLang="zh-CN" sz="1800" kern="100">
                <a:solidFill>
                  <a:srgbClr val="000000"/>
                </a:solidFill>
                <a:effectLst/>
                <a:latin typeface="Times New Roman" panose="02020603050405020304" pitchFamily="18" charset="0"/>
                <a:ea typeface="宋体" panose="02010600030101010101" pitchFamily="2" charset="-122"/>
              </a:rPr>
              <a:t>的子目录，命令如下：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mkdir temp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）一次性创建多个目录，命令如下：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mkdir temp2 tmep3 tmep4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）在目录</a:t>
            </a:r>
            <a:r>
              <a:rPr lang="en-US" altLang="zh-CN" sz="1800" kern="100">
                <a:solidFill>
                  <a:srgbClr val="000000"/>
                </a:solidFill>
                <a:effectLst/>
                <a:latin typeface="Times New Roman" panose="02020603050405020304" pitchFamily="18" charset="0"/>
                <a:ea typeface="宋体" panose="02010600030101010101" pitchFamily="2" charset="-122"/>
              </a:rPr>
              <a:t>temp 5</a:t>
            </a:r>
            <a:r>
              <a:rPr lang="zh-CN" altLang="zh-CN" sz="1800" kern="100">
                <a:solidFill>
                  <a:srgbClr val="000000"/>
                </a:solidFill>
                <a:effectLst/>
                <a:latin typeface="Times New Roman" panose="02020603050405020304" pitchFamily="18" charset="0"/>
                <a:ea typeface="宋体" panose="02010600030101010101" pitchFamily="2" charset="-122"/>
              </a:rPr>
              <a:t>下创建子目录</a:t>
            </a:r>
            <a:r>
              <a:rPr lang="en-US" altLang="zh-CN" sz="1800" kern="100">
                <a:solidFill>
                  <a:srgbClr val="000000"/>
                </a:solidFill>
                <a:effectLst/>
                <a:latin typeface="Times New Roman" panose="02020603050405020304" pitchFamily="18" charset="0"/>
                <a:ea typeface="宋体" panose="02010600030101010101" pitchFamily="2" charset="-122"/>
              </a:rPr>
              <a:t>temp6</a:t>
            </a:r>
            <a:r>
              <a:rPr lang="zh-CN" altLang="zh-CN" sz="1800" kern="100">
                <a:solidFill>
                  <a:srgbClr val="000000"/>
                </a:solidFill>
                <a:effectLst/>
                <a:latin typeface="Times New Roman" panose="02020603050405020304" pitchFamily="18" charset="0"/>
                <a:ea typeface="宋体" panose="02010600030101010101" pitchFamily="2" charset="-122"/>
              </a:rPr>
              <a:t>，如果</a:t>
            </a:r>
            <a:r>
              <a:rPr lang="en-US" altLang="zh-CN" sz="1800" kern="100">
                <a:solidFill>
                  <a:srgbClr val="000000"/>
                </a:solidFill>
                <a:effectLst/>
                <a:latin typeface="Times New Roman" panose="02020603050405020304" pitchFamily="18" charset="0"/>
                <a:ea typeface="宋体" panose="02010600030101010101" pitchFamily="2" charset="-122"/>
              </a:rPr>
              <a:t>temp5</a:t>
            </a:r>
            <a:r>
              <a:rPr lang="zh-CN" altLang="zh-CN" sz="1800" kern="100">
                <a:solidFill>
                  <a:srgbClr val="000000"/>
                </a:solidFill>
                <a:effectLst/>
                <a:latin typeface="Times New Roman" panose="02020603050405020304" pitchFamily="18" charset="0"/>
                <a:ea typeface="宋体" panose="02010600030101010101" pitchFamily="2" charset="-122"/>
              </a:rPr>
              <a:t>不存在，则一同创建，命令如下：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mkdir -p temp5/temp6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不使用</a:t>
            </a:r>
            <a:r>
              <a:rPr lang="en-US" altLang="zh-CN" sz="1800" kern="100">
                <a:solidFill>
                  <a:srgbClr val="000000"/>
                </a:solidFill>
                <a:effectLst/>
                <a:latin typeface="Times New Roman" panose="02020603050405020304" pitchFamily="18" charset="0"/>
                <a:ea typeface="宋体" panose="02010600030101010101" pitchFamily="2" charset="-122"/>
              </a:rPr>
              <a:t>-p</a:t>
            </a:r>
            <a:r>
              <a:rPr lang="zh-CN" altLang="zh-CN" sz="1800" kern="100">
                <a:solidFill>
                  <a:srgbClr val="000000"/>
                </a:solidFill>
                <a:effectLst/>
                <a:latin typeface="Times New Roman" panose="02020603050405020304" pitchFamily="18" charset="0"/>
                <a:ea typeface="宋体" panose="02010600030101010101" pitchFamily="2" charset="-122"/>
              </a:rPr>
              <a:t>参数时，如果父目录不存在，则子目录也不存在</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14CDA3C-B538-7735-0AB7-06B07FE247FE}"/>
              </a:ext>
            </a:extLst>
          </p:cNvPr>
          <p:cNvSpPr>
            <a:spLocks noGrp="1"/>
          </p:cNvSpPr>
          <p:nvPr>
            <p:ph type="title"/>
          </p:nvPr>
        </p:nvSpPr>
        <p:spPr/>
        <p:txBody>
          <a:bodyPr/>
          <a:lstStyle/>
          <a:p>
            <a:r>
              <a:rPr lang="zh-CN" altLang="zh-CN" sz="2800" b="1" kern="100">
                <a:effectLst/>
                <a:latin typeface="Times New Roman" panose="02020603050405020304" pitchFamily="18" charset="0"/>
                <a:ea typeface="宋体" panose="02010600030101010101" pitchFamily="2" charset="-122"/>
                <a:cs typeface="Times New Roman" panose="02020603050405020304" pitchFamily="18" charset="0"/>
              </a:rPr>
              <a:t>四、管理网络</a:t>
            </a:r>
            <a:endParaRPr lang="zh-CN" altLang="en-US"/>
          </a:p>
        </p:txBody>
      </p:sp>
      <p:sp>
        <p:nvSpPr>
          <p:cNvPr id="3" name="内容占位符 2">
            <a:extLst>
              <a:ext uri="{FF2B5EF4-FFF2-40B4-BE49-F238E27FC236}">
                <a16:creationId xmlns:a16="http://schemas.microsoft.com/office/drawing/2014/main" id="{E64F4EA8-A549-EDC8-537F-2F939BF1C79D}"/>
              </a:ext>
            </a:extLst>
          </p:cNvPr>
          <p:cNvSpPr>
            <a:spLocks noGrp="1"/>
          </p:cNvSpPr>
          <p:nvPr>
            <p:ph sz="quarter" idx="13"/>
          </p:nvPr>
        </p:nvSpPr>
        <p:spPr>
          <a:xfrm>
            <a:off x="671528" y="1296020"/>
            <a:ext cx="7616333" cy="2960244"/>
          </a:xfrm>
        </p:spPr>
        <p:txBody>
          <a:bodyPr>
            <a:normAutofit fontScale="85000" lnSpcReduction="10000"/>
          </a:bodyPr>
          <a:lstStyle/>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）修改网卡配置，语句如下：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把</a:t>
            </a:r>
            <a:r>
              <a:rPr lang="en-US" altLang="zh-CN" sz="1800" kern="100">
                <a:solidFill>
                  <a:srgbClr val="000000"/>
                </a:solidFill>
                <a:effectLst/>
                <a:latin typeface="Times New Roman" panose="02020603050405020304" pitchFamily="18" charset="0"/>
                <a:ea typeface="宋体" panose="02010600030101010101" pitchFamily="2" charset="-122"/>
              </a:rPr>
              <a:t>ens33 </a:t>
            </a:r>
            <a:r>
              <a:rPr lang="zh-CN" altLang="zh-CN" sz="1800" kern="100">
                <a:solidFill>
                  <a:srgbClr val="000000"/>
                </a:solidFill>
                <a:effectLst/>
                <a:latin typeface="Times New Roman" panose="02020603050405020304" pitchFamily="18" charset="0"/>
                <a:ea typeface="宋体" panose="02010600030101010101" pitchFamily="2" charset="-122"/>
              </a:rPr>
              <a:t>网卡配置</a:t>
            </a:r>
            <a:r>
              <a:rPr lang="en-US" altLang="zh-CN" sz="1800" kern="100">
                <a:solidFill>
                  <a:srgbClr val="000000"/>
                </a:solidFill>
                <a:effectLst/>
                <a:latin typeface="Times New Roman" panose="02020603050405020304" pitchFamily="18" charset="0"/>
                <a:ea typeface="宋体" panose="02010600030101010101" pitchFamily="2" charset="-122"/>
              </a:rPr>
              <a:t>IP</a:t>
            </a:r>
            <a:r>
              <a:rPr lang="zh-CN" altLang="zh-CN" sz="1800" kern="100">
                <a:solidFill>
                  <a:srgbClr val="000000"/>
                </a:solidFill>
                <a:effectLst/>
                <a:latin typeface="Times New Roman" panose="02020603050405020304" pitchFamily="18" charset="0"/>
                <a:ea typeface="宋体" panose="02010600030101010101" pitchFamily="2" charset="-122"/>
              </a:rPr>
              <a:t>地址和子网掩码分别改为</a:t>
            </a:r>
            <a:r>
              <a:rPr lang="en-US" altLang="zh-CN" sz="1800" kern="100">
                <a:solidFill>
                  <a:srgbClr val="000000"/>
                </a:solidFill>
                <a:effectLst/>
                <a:latin typeface="Times New Roman" panose="02020603050405020304" pitchFamily="18" charset="0"/>
                <a:ea typeface="宋体" panose="02010600030101010101" pitchFamily="2" charset="-122"/>
              </a:rPr>
              <a:t>192.168.1.1</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255.255.255.0</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ifconfig ens33 192.168.1.1 netmask 255.255.255.0</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4</a:t>
            </a:r>
            <a:r>
              <a:rPr lang="zh-CN" altLang="zh-CN" sz="1800" kern="100">
                <a:solidFill>
                  <a:srgbClr val="000000"/>
                </a:solidFill>
                <a:effectLst/>
                <a:latin typeface="Times New Roman" panose="02020603050405020304" pitchFamily="18" charset="0"/>
                <a:ea typeface="宋体" panose="02010600030101010101" pitchFamily="2" charset="-122"/>
              </a:rPr>
              <a:t>）在指定网卡中增加一个</a:t>
            </a:r>
            <a:r>
              <a:rPr lang="en-US" altLang="zh-CN" sz="1800" kern="100">
                <a:solidFill>
                  <a:srgbClr val="000000"/>
                </a:solidFill>
                <a:effectLst/>
                <a:latin typeface="Times New Roman" panose="02020603050405020304" pitchFamily="18" charset="0"/>
                <a:ea typeface="宋体" panose="02010600030101010101" pitchFamily="2" charset="-122"/>
              </a:rPr>
              <a:t>IP</a:t>
            </a:r>
            <a:r>
              <a:rPr lang="zh-CN" altLang="zh-CN" sz="1800" kern="100">
                <a:solidFill>
                  <a:srgbClr val="000000"/>
                </a:solidFill>
                <a:effectLst/>
                <a:latin typeface="Times New Roman" panose="02020603050405020304" pitchFamily="18" charset="0"/>
                <a:ea typeface="宋体" panose="02010600030101010101" pitchFamily="2" charset="-122"/>
              </a:rPr>
              <a:t>地址，语句如下：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在指定网卡</a:t>
            </a:r>
            <a:r>
              <a:rPr lang="en-US" altLang="zh-CN" sz="1800" kern="100">
                <a:solidFill>
                  <a:srgbClr val="000000"/>
                </a:solidFill>
                <a:effectLst/>
                <a:latin typeface="Times New Roman" panose="02020603050405020304" pitchFamily="18" charset="0"/>
                <a:ea typeface="宋体" panose="02010600030101010101" pitchFamily="2" charset="-122"/>
              </a:rPr>
              <a:t>ens33</a:t>
            </a:r>
            <a:r>
              <a:rPr lang="zh-CN" altLang="zh-CN" sz="1800" kern="100">
                <a:solidFill>
                  <a:srgbClr val="000000"/>
                </a:solidFill>
                <a:effectLst/>
                <a:latin typeface="Times New Roman" panose="02020603050405020304" pitchFamily="18" charset="0"/>
                <a:ea typeface="宋体" panose="02010600030101010101" pitchFamily="2" charset="-122"/>
              </a:rPr>
              <a:t>上增加一个</a:t>
            </a:r>
            <a:r>
              <a:rPr lang="en-US" altLang="zh-CN" sz="1800" kern="100">
                <a:solidFill>
                  <a:srgbClr val="000000"/>
                </a:solidFill>
                <a:effectLst/>
                <a:latin typeface="Times New Roman" panose="02020603050405020304" pitchFamily="18" charset="0"/>
                <a:ea typeface="宋体" panose="02010600030101010101" pitchFamily="2" charset="-122"/>
              </a:rPr>
              <a:t>IP</a:t>
            </a:r>
            <a:r>
              <a:rPr lang="zh-CN" altLang="zh-CN" sz="1800" kern="100">
                <a:solidFill>
                  <a:srgbClr val="000000"/>
                </a:solidFill>
                <a:effectLst/>
                <a:latin typeface="Times New Roman" panose="02020603050405020304" pitchFamily="18" charset="0"/>
                <a:ea typeface="宋体" panose="02010600030101010101" pitchFamily="2" charset="-122"/>
              </a:rPr>
              <a:t>地址</a:t>
            </a:r>
            <a:r>
              <a:rPr lang="en-US" altLang="zh-CN" sz="1800" kern="100">
                <a:solidFill>
                  <a:srgbClr val="000000"/>
                </a:solidFill>
                <a:effectLst/>
                <a:latin typeface="Times New Roman" panose="02020603050405020304" pitchFamily="18" charset="0"/>
                <a:ea typeface="宋体" panose="02010600030101010101" pitchFamily="2" charset="-122"/>
              </a:rPr>
              <a:t>192.168.1.2 </a:t>
            </a:r>
            <a:r>
              <a:rPr lang="zh-CN" altLang="zh-CN" sz="1800" kern="100">
                <a:solidFill>
                  <a:srgbClr val="000000"/>
                </a:solidFill>
                <a:effectLst/>
                <a:latin typeface="Times New Roman" panose="02020603050405020304" pitchFamily="18" charset="0"/>
                <a:ea typeface="宋体" panose="02010600030101010101" pitchFamily="2" charset="-122"/>
              </a:rPr>
              <a:t>子网掩码</a:t>
            </a:r>
            <a:r>
              <a:rPr lang="en-US" altLang="zh-CN" sz="1800" kern="100">
                <a:solidFill>
                  <a:srgbClr val="000000"/>
                </a:solidFill>
                <a:effectLst/>
                <a:latin typeface="Times New Roman" panose="02020603050405020304" pitchFamily="18" charset="0"/>
                <a:ea typeface="宋体" panose="02010600030101010101" pitchFamily="2" charset="-122"/>
              </a:rPr>
              <a:t> 255.255.255.0</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#ifconfig ens33:1 192.168.1.2 up</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在指定网卡</a:t>
            </a:r>
            <a:r>
              <a:rPr lang="en-US" altLang="zh-CN" sz="1800" kern="100">
                <a:solidFill>
                  <a:srgbClr val="000000"/>
                </a:solidFill>
                <a:effectLst/>
                <a:latin typeface="Times New Roman" panose="02020603050405020304" pitchFamily="18" charset="0"/>
                <a:ea typeface="宋体" panose="02010600030101010101" pitchFamily="2" charset="-122"/>
              </a:rPr>
              <a:t>ens33</a:t>
            </a:r>
            <a:r>
              <a:rPr lang="zh-CN" altLang="zh-CN" sz="1800" kern="100">
                <a:solidFill>
                  <a:srgbClr val="000000"/>
                </a:solidFill>
                <a:effectLst/>
                <a:latin typeface="Times New Roman" panose="02020603050405020304" pitchFamily="18" charset="0"/>
                <a:ea typeface="宋体" panose="02010600030101010101" pitchFamily="2" charset="-122"/>
              </a:rPr>
              <a:t>上增加一个</a:t>
            </a:r>
            <a:r>
              <a:rPr lang="en-US" altLang="zh-CN" sz="1800" kern="100">
                <a:solidFill>
                  <a:srgbClr val="000000"/>
                </a:solidFill>
                <a:effectLst/>
                <a:latin typeface="Times New Roman" panose="02020603050405020304" pitchFamily="18" charset="0"/>
                <a:ea typeface="宋体" panose="02010600030101010101" pitchFamily="2" charset="-122"/>
              </a:rPr>
              <a:t>IP</a:t>
            </a:r>
            <a:r>
              <a:rPr lang="zh-CN" altLang="zh-CN" sz="1800" kern="100">
                <a:solidFill>
                  <a:srgbClr val="000000"/>
                </a:solidFill>
                <a:effectLst/>
                <a:latin typeface="Times New Roman" panose="02020603050405020304" pitchFamily="18" charset="0"/>
                <a:ea typeface="宋体" panose="02010600030101010101" pitchFamily="2" charset="-122"/>
              </a:rPr>
              <a:t>地址</a:t>
            </a:r>
            <a:r>
              <a:rPr lang="en-US" altLang="zh-CN" sz="1800" kern="100">
                <a:solidFill>
                  <a:srgbClr val="000000"/>
                </a:solidFill>
                <a:effectLst/>
                <a:latin typeface="Times New Roman" panose="02020603050405020304" pitchFamily="18" charset="0"/>
                <a:ea typeface="宋体" panose="02010600030101010101" pitchFamily="2" charset="-122"/>
              </a:rPr>
              <a:t>192.168.1.3 </a:t>
            </a:r>
            <a:r>
              <a:rPr lang="zh-CN" altLang="zh-CN" sz="1800" kern="100">
                <a:solidFill>
                  <a:srgbClr val="000000"/>
                </a:solidFill>
                <a:effectLst/>
                <a:latin typeface="Times New Roman" panose="02020603050405020304" pitchFamily="18" charset="0"/>
                <a:ea typeface="宋体" panose="02010600030101010101" pitchFamily="2" charset="-122"/>
              </a:rPr>
              <a:t>子网掩码为</a:t>
            </a:r>
            <a:r>
              <a:rPr lang="en-US" altLang="zh-CN" sz="1800" kern="100">
                <a:solidFill>
                  <a:srgbClr val="000000"/>
                </a:solidFill>
                <a:effectLst/>
                <a:latin typeface="Times New Roman" panose="02020603050405020304" pitchFamily="18" charset="0"/>
                <a:ea typeface="宋体" panose="02010600030101010101" pitchFamily="2" charset="-122"/>
              </a:rPr>
              <a:t>26</a:t>
            </a:r>
            <a:r>
              <a:rPr lang="zh-CN" altLang="zh-CN" sz="1800" kern="100">
                <a:solidFill>
                  <a:srgbClr val="000000"/>
                </a:solidFill>
                <a:effectLst/>
                <a:latin typeface="Times New Roman" panose="02020603050405020304" pitchFamily="18" charset="0"/>
                <a:ea typeface="宋体" panose="02010600030101010101" pitchFamily="2" charset="-122"/>
              </a:rPr>
              <a:t>位长的</a:t>
            </a:r>
            <a:r>
              <a:rPr lang="en-US" altLang="zh-CN" sz="1800" kern="100">
                <a:solidFill>
                  <a:srgbClr val="000000"/>
                </a:solidFill>
                <a:effectLst/>
                <a:latin typeface="Times New Roman" panose="02020603050405020304" pitchFamily="18" charset="0"/>
                <a:ea typeface="宋体" panose="02010600030101010101" pitchFamily="2" charset="-122"/>
              </a:rPr>
              <a:t>26</a:t>
            </a:r>
            <a:r>
              <a:rPr lang="zh-CN" altLang="zh-CN" sz="1800" kern="100">
                <a:solidFill>
                  <a:srgbClr val="000000"/>
                </a:solidFill>
                <a:effectLst/>
                <a:latin typeface="Times New Roman" panose="02020603050405020304" pitchFamily="18" charset="0"/>
                <a:ea typeface="宋体" panose="02010600030101010101" pitchFamily="2" charset="-122"/>
              </a:rPr>
              <a:t>位的网络</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#ifconfig ens33:2 192.168.1.3/26 up</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537597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F47A63B-9B35-B55D-39F7-87A735423056}"/>
              </a:ext>
            </a:extLst>
          </p:cNvPr>
          <p:cNvSpPr>
            <a:spLocks noGrp="1"/>
          </p:cNvSpPr>
          <p:nvPr>
            <p:ph type="title"/>
          </p:nvPr>
        </p:nvSpPr>
        <p:spPr/>
        <p:txBody>
          <a:bodyPr>
            <a:normAutofit/>
          </a:bodyPr>
          <a:lstStyle/>
          <a:p>
            <a:r>
              <a:rPr lang="zh-CN" altLang="zh-CN" sz="2800" b="1" kern="100">
                <a:effectLst/>
                <a:latin typeface="Times New Roman" panose="02020603050405020304" pitchFamily="18" charset="0"/>
                <a:ea typeface="宋体" panose="02010600030101010101" pitchFamily="2" charset="-122"/>
                <a:cs typeface="Times New Roman" panose="02020603050405020304" pitchFamily="18" charset="0"/>
              </a:rPr>
              <a:t>四、管理网络</a:t>
            </a:r>
            <a:endParaRPr lang="zh-CN" altLang="en-US" sz="2800"/>
          </a:p>
        </p:txBody>
      </p:sp>
      <p:sp>
        <p:nvSpPr>
          <p:cNvPr id="3" name="内容占位符 2">
            <a:extLst>
              <a:ext uri="{FF2B5EF4-FFF2-40B4-BE49-F238E27FC236}">
                <a16:creationId xmlns:a16="http://schemas.microsoft.com/office/drawing/2014/main" id="{F5F909DE-CCF5-EEB9-F2BF-E256E657068C}"/>
              </a:ext>
            </a:extLst>
          </p:cNvPr>
          <p:cNvSpPr>
            <a:spLocks noGrp="1"/>
          </p:cNvSpPr>
          <p:nvPr>
            <p:ph sz="quarter" idx="13"/>
          </p:nvPr>
        </p:nvSpPr>
        <p:spPr>
          <a:xfrm>
            <a:off x="671528" y="1440036"/>
            <a:ext cx="7616333" cy="3312368"/>
          </a:xfrm>
        </p:spPr>
        <p:txBody>
          <a:bodyPr>
            <a:normAutofit fontScale="85000" lnSpcReduction="20000"/>
          </a:bodyPr>
          <a:lstStyle/>
          <a:p>
            <a:pPr algn="just" hangingPunct="0">
              <a:spcBef>
                <a:spcPts val="780"/>
              </a:spcBef>
              <a:spcAft>
                <a:spcPts val="780"/>
              </a:spcAft>
            </a:pPr>
            <a:r>
              <a:rPr lang="en-US" altLang="zh-CN" sz="1800" b="1" u="sng"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测试网络连接情况</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使用</a:t>
            </a:r>
            <a:r>
              <a:rPr lang="en-US" altLang="zh-CN" sz="1800" kern="100">
                <a:solidFill>
                  <a:srgbClr val="000000"/>
                </a:solidFill>
                <a:effectLst/>
                <a:latin typeface="Times New Roman" panose="02020603050405020304" pitchFamily="18" charset="0"/>
                <a:ea typeface="宋体" panose="02010600030101010101" pitchFamily="2" charset="-122"/>
              </a:rPr>
              <a:t>ping</a:t>
            </a:r>
            <a:r>
              <a:rPr lang="zh-CN" altLang="zh-CN" sz="1800" kern="100">
                <a:solidFill>
                  <a:srgbClr val="000000"/>
                </a:solidFill>
                <a:effectLst/>
                <a:latin typeface="Times New Roman" panose="02020603050405020304" pitchFamily="18" charset="0"/>
                <a:ea typeface="宋体" panose="02010600030101010101" pitchFamily="2" charset="-122"/>
              </a:rPr>
              <a:t>命令测试网络连接情况，语句如下：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ping -c 3 </a:t>
            </a:r>
            <a:r>
              <a:rPr lang="en-US" altLang="zh-CN" sz="1800" u="none" strike="noStrike" kern="100">
                <a:solidFill>
                  <a:srgbClr val="000000"/>
                </a:solidFill>
                <a:effectLst/>
                <a:latin typeface="Times New Roman" panose="02020603050405020304" pitchFamily="18" charset="0"/>
                <a:ea typeface="宋体" panose="02010600030101010101" pitchFamily="2" charset="-122"/>
                <a:hlinkClick r:id="rId2"/>
              </a:rPr>
              <a:t>www.baidu.com</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PING www.a.shifen.com (110.242.68.3) 56(84) bytes of data.</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64 bytes from 110.242.68.3 (110.242.68.3): icmp_seq=1 ttl=128 time=53.5 ms</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64 bytes from 110.242.68.3 (110.242.68.3): icmp_seq=2 ttl=128 time=53.5 ms</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64 bytes from 110.242.68.3 (110.242.68.3): icmp_seq=3 ttl=128 time=55.5 ms</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www.a.shifen.com ping statistics ---</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3 packets transmitted, 3 received, 0% packet loss, time 6ms</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rtt min/avg/max/mdev = 53.524/54.188/55.494/0.923 ms</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486466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3800DF-093F-9296-01A7-0C360ED14407}"/>
              </a:ext>
            </a:extLst>
          </p:cNvPr>
          <p:cNvSpPr>
            <a:spLocks noGrp="1"/>
          </p:cNvSpPr>
          <p:nvPr>
            <p:ph type="title"/>
          </p:nvPr>
        </p:nvSpPr>
        <p:spPr/>
        <p:txBody>
          <a:bodyPr>
            <a:normAutofit/>
          </a:bodyPr>
          <a:lstStyle/>
          <a:p>
            <a:r>
              <a:rPr lang="zh-CN" altLang="zh-CN" sz="2400" b="1" kern="100">
                <a:effectLst/>
                <a:latin typeface="Times New Roman" panose="02020603050405020304" pitchFamily="18" charset="0"/>
                <a:ea typeface="宋体" panose="02010600030101010101" pitchFamily="2" charset="-122"/>
                <a:cs typeface="Times New Roman" panose="02020603050405020304" pitchFamily="18" charset="0"/>
              </a:rPr>
              <a:t>五、管理系统日期</a:t>
            </a:r>
            <a:endParaRPr lang="zh-CN" altLang="en-US" sz="3200"/>
          </a:p>
        </p:txBody>
      </p:sp>
      <p:sp>
        <p:nvSpPr>
          <p:cNvPr id="3" name="内容占位符 2">
            <a:extLst>
              <a:ext uri="{FF2B5EF4-FFF2-40B4-BE49-F238E27FC236}">
                <a16:creationId xmlns:a16="http://schemas.microsoft.com/office/drawing/2014/main" id="{1251A80B-07D9-5D11-EBFE-A2845BED4E44}"/>
              </a:ext>
            </a:extLst>
          </p:cNvPr>
          <p:cNvSpPr>
            <a:spLocks noGrp="1"/>
          </p:cNvSpPr>
          <p:nvPr>
            <p:ph sz="quarter" idx="13"/>
          </p:nvPr>
        </p:nvSpPr>
        <p:spPr>
          <a:xfrm>
            <a:off x="671528" y="1739704"/>
            <a:ext cx="7616333" cy="2652660"/>
          </a:xfrm>
        </p:spPr>
        <p:txBody>
          <a:bodyPr>
            <a:normAutofit/>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显示和设置系统时间</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#date						#</a:t>
            </a:r>
            <a:r>
              <a:rPr lang="zh-CN" altLang="zh-CN" sz="1800" kern="100">
                <a:solidFill>
                  <a:srgbClr val="000000"/>
                </a:solidFill>
                <a:effectLst/>
                <a:latin typeface="Times New Roman" panose="02020603050405020304" pitchFamily="18" charset="0"/>
                <a:ea typeface="宋体" panose="02010600030101010101" pitchFamily="2" charset="-122"/>
              </a:rPr>
              <a:t>以默认格式显示系统时间</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#date+%T%n%D				#</a:t>
            </a:r>
            <a:r>
              <a:rPr lang="zh-CN" altLang="zh-CN" sz="1800" kern="100">
                <a:solidFill>
                  <a:srgbClr val="000000"/>
                </a:solidFill>
                <a:effectLst/>
                <a:latin typeface="Times New Roman" panose="02020603050405020304" pitchFamily="18" charset="0"/>
                <a:ea typeface="宋体" panose="02010600030101010101" pitchFamily="2" charset="-122"/>
              </a:rPr>
              <a:t>以指定格式显示系统时间</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#date 05311010				#</a:t>
            </a:r>
            <a:r>
              <a:rPr lang="zh-CN" altLang="zh-CN" sz="1800" kern="100">
                <a:solidFill>
                  <a:srgbClr val="000000"/>
                </a:solidFill>
                <a:effectLst/>
                <a:latin typeface="Times New Roman" panose="02020603050405020304" pitchFamily="18" charset="0"/>
                <a:ea typeface="宋体" panose="02010600030101010101" pitchFamily="2" charset="-122"/>
              </a:rPr>
              <a:t>设置时间当年的</a:t>
            </a:r>
            <a:r>
              <a:rPr lang="en-US" altLang="zh-CN" sz="1800" kern="100">
                <a:solidFill>
                  <a:srgbClr val="000000"/>
                </a:solidFill>
                <a:effectLst/>
                <a:latin typeface="Times New Roman" panose="02020603050405020304" pitchFamily="18" charset="0"/>
                <a:ea typeface="宋体" panose="02010600030101010101" pitchFamily="2" charset="-122"/>
              </a:rPr>
              <a:t>5</a:t>
            </a:r>
            <a:r>
              <a:rPr lang="zh-CN" altLang="zh-CN" sz="1800" kern="100">
                <a:solidFill>
                  <a:srgbClr val="000000"/>
                </a:solidFill>
                <a:effectLst/>
                <a:latin typeface="Times New Roman" panose="02020603050405020304" pitchFamily="18" charset="0"/>
                <a:ea typeface="宋体" panose="02010600030101010101" pitchFamily="2" charset="-122"/>
              </a:rPr>
              <a:t>月</a:t>
            </a:r>
            <a:r>
              <a:rPr lang="en-US" altLang="zh-CN" sz="1800" kern="100">
                <a:solidFill>
                  <a:srgbClr val="000000"/>
                </a:solidFill>
                <a:effectLst/>
                <a:latin typeface="Times New Roman" panose="02020603050405020304" pitchFamily="18" charset="0"/>
                <a:ea typeface="宋体" panose="02010600030101010101" pitchFamily="2" charset="-122"/>
              </a:rPr>
              <a:t>31</a:t>
            </a:r>
            <a:r>
              <a:rPr lang="zh-CN" altLang="zh-CN" sz="1800" kern="100">
                <a:solidFill>
                  <a:srgbClr val="000000"/>
                </a:solidFill>
                <a:effectLst/>
                <a:latin typeface="Times New Roman" panose="02020603050405020304" pitchFamily="18" charset="0"/>
                <a:ea typeface="宋体" panose="02010600030101010101" pitchFamily="2" charset="-122"/>
              </a:rPr>
              <a:t>日</a:t>
            </a:r>
            <a:r>
              <a:rPr lang="en-US" altLang="zh-CN" sz="1800" kern="100">
                <a:solidFill>
                  <a:srgbClr val="000000"/>
                </a:solidFill>
                <a:effectLst/>
                <a:latin typeface="Times New Roman" panose="02020603050405020304" pitchFamily="18" charset="0"/>
                <a:ea typeface="宋体" panose="02010600030101010101" pitchFamily="2" charset="-122"/>
              </a:rPr>
              <a:t> 10:10:00</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#date+"%Z%t%z%t"			#</a:t>
            </a:r>
            <a:r>
              <a:rPr lang="zh-CN" altLang="zh-CN" sz="1800" kern="100">
                <a:solidFill>
                  <a:srgbClr val="000000"/>
                </a:solidFill>
                <a:effectLst/>
                <a:latin typeface="Times New Roman" panose="02020603050405020304" pitchFamily="18" charset="0"/>
                <a:ea typeface="宋体" panose="02010600030101010101" pitchFamily="2" charset="-122"/>
              </a:rPr>
              <a:t>以不同的字符显示时区</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#date -s"+2minutes"			#</a:t>
            </a:r>
            <a:r>
              <a:rPr lang="zh-CN" altLang="zh-CN" sz="1800" kern="100">
                <a:solidFill>
                  <a:srgbClr val="000000"/>
                </a:solidFill>
                <a:effectLst/>
                <a:latin typeface="Times New Roman" panose="02020603050405020304" pitchFamily="18" charset="0"/>
                <a:ea typeface="宋体" panose="02010600030101010101" pitchFamily="2" charset="-122"/>
              </a:rPr>
              <a:t>将系统时间向前调</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分钟</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965395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3800DF-093F-9296-01A7-0C360ED14407}"/>
              </a:ext>
            </a:extLst>
          </p:cNvPr>
          <p:cNvSpPr>
            <a:spLocks noGrp="1"/>
          </p:cNvSpPr>
          <p:nvPr>
            <p:ph type="title"/>
          </p:nvPr>
        </p:nvSpPr>
        <p:spPr/>
        <p:txBody>
          <a:bodyPr>
            <a:normAutofit/>
          </a:bodyPr>
          <a:lstStyle/>
          <a:p>
            <a:r>
              <a:rPr lang="zh-CN" altLang="zh-CN" sz="2400" b="1" kern="100">
                <a:effectLst/>
                <a:latin typeface="Times New Roman" panose="02020603050405020304" pitchFamily="18" charset="0"/>
                <a:ea typeface="宋体" panose="02010600030101010101" pitchFamily="2" charset="-122"/>
                <a:cs typeface="Times New Roman" panose="02020603050405020304" pitchFamily="18" charset="0"/>
              </a:rPr>
              <a:t>五、管理系统日期</a:t>
            </a:r>
            <a:endParaRPr lang="zh-CN" altLang="en-US" sz="3200"/>
          </a:p>
        </p:txBody>
      </p:sp>
      <p:sp>
        <p:nvSpPr>
          <p:cNvPr id="3" name="内容占位符 2">
            <a:extLst>
              <a:ext uri="{FF2B5EF4-FFF2-40B4-BE49-F238E27FC236}">
                <a16:creationId xmlns:a16="http://schemas.microsoft.com/office/drawing/2014/main" id="{1251A80B-07D9-5D11-EBFE-A2845BED4E44}"/>
              </a:ext>
            </a:extLst>
          </p:cNvPr>
          <p:cNvSpPr>
            <a:spLocks noGrp="1"/>
          </p:cNvSpPr>
          <p:nvPr>
            <p:ph sz="quarter" idx="13"/>
          </p:nvPr>
        </p:nvSpPr>
        <p:spPr>
          <a:xfrm>
            <a:off x="671528" y="1739704"/>
            <a:ext cx="7616333" cy="2940692"/>
          </a:xfrm>
        </p:spPr>
        <p:txBody>
          <a:bodyPr>
            <a:normAutofit fontScale="925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读写硬件时间</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hwclock--show			#</a:t>
            </a:r>
            <a:r>
              <a:rPr lang="zh-CN" altLang="zh-CN" sz="1800" kern="100">
                <a:solidFill>
                  <a:srgbClr val="000000"/>
                </a:solidFill>
                <a:effectLst/>
                <a:latin typeface="Times New Roman" panose="02020603050405020304" pitchFamily="18" charset="0"/>
                <a:ea typeface="宋体" panose="02010600030101010101" pitchFamily="2" charset="-122"/>
              </a:rPr>
              <a:t>读取硬件时间并以</a:t>
            </a:r>
            <a:r>
              <a:rPr lang="en-US" altLang="zh-CN" sz="1800" kern="100">
                <a:solidFill>
                  <a:srgbClr val="000000"/>
                </a:solidFill>
                <a:effectLst/>
                <a:latin typeface="Times New Roman" panose="02020603050405020304" pitchFamily="18" charset="0"/>
                <a:ea typeface="宋体" panose="02010600030101010101" pitchFamily="2" charset="-122"/>
              </a:rPr>
              <a:t>ISO8601</a:t>
            </a:r>
            <a:r>
              <a:rPr lang="zh-CN" altLang="zh-CN" sz="1800" kern="100">
                <a:solidFill>
                  <a:srgbClr val="000000"/>
                </a:solidFill>
                <a:effectLst/>
                <a:latin typeface="Times New Roman" panose="02020603050405020304" pitchFamily="18" charset="0"/>
                <a:ea typeface="宋体" panose="02010600030101010101" pitchFamily="2" charset="-122"/>
              </a:rPr>
              <a:t>格式显示</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hwclock --set --date“yyyy-mm-dd HH:MM”--localtime   #</a:t>
            </a:r>
            <a:r>
              <a:rPr lang="zh-CN" altLang="zh-CN" sz="1800" kern="100">
                <a:solidFill>
                  <a:srgbClr val="000000"/>
                </a:solidFill>
                <a:effectLst/>
                <a:latin typeface="Times New Roman" panose="02020603050405020304" pitchFamily="18" charset="0"/>
                <a:ea typeface="宋体" panose="02010600030101010101" pitchFamily="2" charset="-122"/>
              </a:rPr>
              <a:t>将本地时间设置为硬件时间</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hwclock --systoh –localtime	#</a:t>
            </a:r>
            <a:r>
              <a:rPr lang="zh-CN" altLang="zh-CN" sz="1800" kern="100">
                <a:solidFill>
                  <a:srgbClr val="000000"/>
                </a:solidFill>
                <a:effectLst/>
                <a:latin typeface="Times New Roman" panose="02020603050405020304" pitchFamily="18" charset="0"/>
                <a:ea typeface="宋体" panose="02010600030101010101" pitchFamily="2" charset="-122"/>
              </a:rPr>
              <a:t>将本地系统时间同步为硬件时间</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hwclock -bctosys								#</a:t>
            </a:r>
            <a:r>
              <a:rPr lang="zh-CN" altLang="zh-CN" sz="1800" kern="100">
                <a:solidFill>
                  <a:srgbClr val="000000"/>
                </a:solidFill>
                <a:effectLst/>
                <a:latin typeface="Times New Roman" panose="02020603050405020304" pitchFamily="18" charset="0"/>
                <a:ea typeface="宋体" panose="02010600030101010101" pitchFamily="2" charset="-122"/>
              </a:rPr>
              <a:t>将硬件时间同步为系统时间</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796691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3800DF-093F-9296-01A7-0C360ED14407}"/>
              </a:ext>
            </a:extLst>
          </p:cNvPr>
          <p:cNvSpPr>
            <a:spLocks noGrp="1"/>
          </p:cNvSpPr>
          <p:nvPr>
            <p:ph type="title"/>
          </p:nvPr>
        </p:nvSpPr>
        <p:spPr/>
        <p:txBody>
          <a:bodyPr>
            <a:normAutofit/>
          </a:bodyPr>
          <a:lstStyle/>
          <a:p>
            <a:r>
              <a:rPr lang="zh-CN" altLang="zh-CN" sz="2400" b="1" kern="100">
                <a:effectLst/>
                <a:latin typeface="Times New Roman" panose="02020603050405020304" pitchFamily="18" charset="0"/>
                <a:ea typeface="宋体" panose="02010600030101010101" pitchFamily="2" charset="-122"/>
                <a:cs typeface="Times New Roman" panose="02020603050405020304" pitchFamily="18" charset="0"/>
              </a:rPr>
              <a:t>五、管理系统日期</a:t>
            </a:r>
            <a:endParaRPr lang="zh-CN" altLang="en-US" sz="3200"/>
          </a:p>
        </p:txBody>
      </p:sp>
      <p:sp>
        <p:nvSpPr>
          <p:cNvPr id="3" name="内容占位符 2">
            <a:extLst>
              <a:ext uri="{FF2B5EF4-FFF2-40B4-BE49-F238E27FC236}">
                <a16:creationId xmlns:a16="http://schemas.microsoft.com/office/drawing/2014/main" id="{1251A80B-07D9-5D11-EBFE-A2845BED4E44}"/>
              </a:ext>
            </a:extLst>
          </p:cNvPr>
          <p:cNvSpPr>
            <a:spLocks noGrp="1"/>
          </p:cNvSpPr>
          <p:nvPr>
            <p:ph sz="quarter" idx="13"/>
          </p:nvPr>
        </p:nvSpPr>
        <p:spPr>
          <a:xfrm>
            <a:off x="671528" y="1368028"/>
            <a:ext cx="7616333" cy="3312368"/>
          </a:xfrm>
        </p:spPr>
        <p:txBody>
          <a:bodyPr>
            <a:normAutofit fontScale="85000" lnSpcReduction="1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设置和显示系统时间</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timedatectl status						#</a:t>
            </a:r>
            <a:r>
              <a:rPr lang="zh-CN" altLang="zh-CN" sz="1800" kern="100">
                <a:solidFill>
                  <a:srgbClr val="000000"/>
                </a:solidFill>
                <a:effectLst/>
                <a:latin typeface="Times New Roman" panose="02020603050405020304" pitchFamily="18" charset="0"/>
                <a:ea typeface="宋体" panose="02010600030101010101" pitchFamily="2" charset="-122"/>
              </a:rPr>
              <a:t>显示配置信息</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timedatectl set-time 12:30:00					#</a:t>
            </a:r>
            <a:r>
              <a:rPr lang="zh-CN" altLang="zh-CN" sz="1800" kern="100">
                <a:solidFill>
                  <a:srgbClr val="000000"/>
                </a:solidFill>
                <a:effectLst/>
                <a:latin typeface="Times New Roman" panose="02020603050405020304" pitchFamily="18" charset="0"/>
                <a:ea typeface="宋体" panose="02010600030101010101" pitchFamily="2" charset="-122"/>
              </a:rPr>
              <a:t>设置时间</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timedatectl set-time 2017-03.31					#</a:t>
            </a:r>
            <a:r>
              <a:rPr lang="zh-CN" altLang="zh-CN" sz="1800" kern="100">
                <a:solidFill>
                  <a:srgbClr val="000000"/>
                </a:solidFill>
                <a:effectLst/>
                <a:latin typeface="Times New Roman" panose="02020603050405020304" pitchFamily="18" charset="0"/>
                <a:ea typeface="宋体" panose="02010600030101010101" pitchFamily="2" charset="-122"/>
              </a:rPr>
              <a:t>设置日期</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timedatectl set-time 2017-0-03 13000			#</a:t>
            </a:r>
            <a:r>
              <a:rPr lang="zh-CN" altLang="zh-CN" sz="1800" kern="100">
                <a:solidFill>
                  <a:srgbClr val="000000"/>
                </a:solidFill>
                <a:effectLst/>
                <a:latin typeface="Times New Roman" panose="02020603050405020304" pitchFamily="18" charset="0"/>
                <a:ea typeface="宋体" panose="02010600030101010101" pitchFamily="2" charset="-122"/>
              </a:rPr>
              <a:t>同时设置日期和时间</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timedatectl list-timezones					#</a:t>
            </a:r>
            <a:r>
              <a:rPr lang="zh-CN" altLang="zh-CN" sz="1800" kern="100">
                <a:solidFill>
                  <a:srgbClr val="000000"/>
                </a:solidFill>
                <a:effectLst/>
                <a:latin typeface="Times New Roman" panose="02020603050405020304" pitchFamily="18" charset="0"/>
                <a:ea typeface="宋体" panose="02010600030101010101" pitchFamily="2" charset="-122"/>
              </a:rPr>
              <a:t>显示所有时区</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timedatectl set-timezone Asia/Shanghai		#</a:t>
            </a:r>
            <a:r>
              <a:rPr lang="zh-CN" altLang="zh-CN" sz="1800" kern="100">
                <a:solidFill>
                  <a:srgbClr val="000000"/>
                </a:solidFill>
                <a:effectLst/>
                <a:latin typeface="Times New Roman" panose="02020603050405020304" pitchFamily="18" charset="0"/>
                <a:ea typeface="宋体" panose="02010600030101010101" pitchFamily="2" charset="-122"/>
              </a:rPr>
              <a:t>将时区设为为</a:t>
            </a:r>
            <a:r>
              <a:rPr lang="en-US" altLang="zh-CN" sz="1800" kern="100">
                <a:solidFill>
                  <a:srgbClr val="000000"/>
                </a:solidFill>
                <a:effectLst/>
                <a:latin typeface="Times New Roman" panose="02020603050405020304" pitchFamily="18" charset="0"/>
                <a:ea typeface="宋体" panose="02010600030101010101" pitchFamily="2" charset="-122"/>
              </a:rPr>
              <a:t>Asia/Shanghai</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timedatectl set-ntp yes				    #</a:t>
            </a:r>
            <a:r>
              <a:rPr lang="zh-CN" altLang="zh-CN" sz="1800" kern="100">
                <a:solidFill>
                  <a:srgbClr val="000000"/>
                </a:solidFill>
                <a:effectLst/>
                <a:latin typeface="Times New Roman" panose="02020603050405020304" pitchFamily="18" charset="0"/>
                <a:ea typeface="宋体" panose="02010600030101010101" pitchFamily="2" charset="-122"/>
              </a:rPr>
              <a:t>配置使用网络时间</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696490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3800DF-093F-9296-01A7-0C360ED14407}"/>
              </a:ext>
            </a:extLst>
          </p:cNvPr>
          <p:cNvSpPr>
            <a:spLocks noGrp="1"/>
          </p:cNvSpPr>
          <p:nvPr>
            <p:ph type="title"/>
          </p:nvPr>
        </p:nvSpPr>
        <p:spPr/>
        <p:txBody>
          <a:bodyPr>
            <a:normAutofit/>
          </a:bodyPr>
          <a:lstStyle/>
          <a:p>
            <a:r>
              <a:rPr lang="zh-CN" altLang="en-US" sz="2400" b="1" kern="100">
                <a:effectLst/>
                <a:latin typeface="Times New Roman" panose="02020603050405020304" pitchFamily="18" charset="0"/>
                <a:ea typeface="宋体" panose="02010600030101010101" pitchFamily="2" charset="-122"/>
                <a:cs typeface="Times New Roman" panose="02020603050405020304" pitchFamily="18" charset="0"/>
              </a:rPr>
              <a:t>六、管理软件包</a:t>
            </a:r>
            <a:endParaRPr lang="zh-CN" altLang="en-US" sz="3200"/>
          </a:p>
        </p:txBody>
      </p:sp>
      <p:sp>
        <p:nvSpPr>
          <p:cNvPr id="3" name="内容占位符 2">
            <a:extLst>
              <a:ext uri="{FF2B5EF4-FFF2-40B4-BE49-F238E27FC236}">
                <a16:creationId xmlns:a16="http://schemas.microsoft.com/office/drawing/2014/main" id="{1251A80B-07D9-5D11-EBFE-A2845BED4E44}"/>
              </a:ext>
            </a:extLst>
          </p:cNvPr>
          <p:cNvSpPr>
            <a:spLocks noGrp="1"/>
          </p:cNvSpPr>
          <p:nvPr>
            <p:ph sz="quarter" idx="13"/>
          </p:nvPr>
        </p:nvSpPr>
        <p:spPr>
          <a:xfrm>
            <a:off x="671528" y="1368028"/>
            <a:ext cx="7616333" cy="3312368"/>
          </a:xfrm>
        </p:spPr>
        <p:txBody>
          <a:bodyPr>
            <a:normAutofit/>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管理本地软件包</a:t>
            </a: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dpkg-l					#</a:t>
            </a:r>
            <a:r>
              <a:rPr lang="zh-CN" altLang="zh-CN" sz="1800" kern="100">
                <a:solidFill>
                  <a:srgbClr val="4472C4"/>
                </a:solidFill>
                <a:effectLst/>
                <a:latin typeface="Times New Roman" panose="02020603050405020304" pitchFamily="18" charset="0"/>
                <a:ea typeface="宋体" panose="02010600030101010101" pitchFamily="2" charset="-122"/>
              </a:rPr>
              <a:t>列出所有已经安装的软件包</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#dpkg -l | awk ‘{print $2,$3.$4}’ 	#</a:t>
            </a:r>
            <a:r>
              <a:rPr lang="zh-CN" altLang="zh-CN" sz="1800" kern="100">
                <a:solidFill>
                  <a:srgbClr val="4472C4"/>
                </a:solidFill>
                <a:effectLst/>
                <a:latin typeface="Times New Roman" panose="02020603050405020304" pitchFamily="18" charset="0"/>
                <a:ea typeface="宋体" panose="02010600030101010101" pitchFamily="2" charset="-122"/>
              </a:rPr>
              <a:t>列出所有已经安装的软件包的名字、版本和平台信息</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#dpkg -l | awk ‘{print $2,$3,$4 )}’| grepbash  	#</a:t>
            </a:r>
            <a:r>
              <a:rPr lang="zh-CN" altLang="zh-CN" sz="1800" kern="100">
                <a:solidFill>
                  <a:srgbClr val="4472C4"/>
                </a:solidFill>
                <a:effectLst/>
                <a:latin typeface="Times New Roman" panose="02020603050405020304" pitchFamily="18" charset="0"/>
                <a:ea typeface="宋体" panose="02010600030101010101" pitchFamily="2" charset="-122"/>
              </a:rPr>
              <a:t>列出已经安装的与</a:t>
            </a:r>
            <a:r>
              <a:rPr lang="en-US" altLang="zh-CN" sz="1800" kern="100">
                <a:solidFill>
                  <a:srgbClr val="4472C4"/>
                </a:solidFill>
                <a:effectLst/>
                <a:latin typeface="Times New Roman" panose="02020603050405020304" pitchFamily="18" charset="0"/>
                <a:ea typeface="宋体" panose="02010600030101010101" pitchFamily="2" charset="-122"/>
              </a:rPr>
              <a:t>bash</a:t>
            </a:r>
            <a:r>
              <a:rPr lang="zh-CN" altLang="zh-CN" sz="1800" kern="100">
                <a:solidFill>
                  <a:srgbClr val="4472C4"/>
                </a:solidFill>
                <a:effectLst/>
                <a:latin typeface="Times New Roman" panose="02020603050405020304" pitchFamily="18" charset="0"/>
                <a:ea typeface="宋体" panose="02010600030101010101" pitchFamily="2" charset="-122"/>
              </a:rPr>
              <a:t>相关的软件包</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dpkg L bash					#</a:t>
            </a:r>
            <a:r>
              <a:rPr lang="zh-CN" altLang="zh-CN" sz="1800" kern="100">
                <a:solidFill>
                  <a:srgbClr val="4472C4"/>
                </a:solidFill>
                <a:effectLst/>
                <a:latin typeface="Times New Roman" panose="02020603050405020304" pitchFamily="18" charset="0"/>
                <a:ea typeface="宋体" panose="02010600030101010101" pitchFamily="2" charset="-122"/>
              </a:rPr>
              <a:t>列出</a:t>
            </a:r>
            <a:r>
              <a:rPr lang="en-US" altLang="zh-CN" sz="1800" kern="100">
                <a:solidFill>
                  <a:srgbClr val="4472C4"/>
                </a:solidFill>
                <a:effectLst/>
                <a:latin typeface="Times New Roman" panose="02020603050405020304" pitchFamily="18" charset="0"/>
                <a:ea typeface="宋体" panose="02010600030101010101" pitchFamily="2" charset="-122"/>
              </a:rPr>
              <a:t>bash</a:t>
            </a:r>
            <a:r>
              <a:rPr lang="zh-CN" altLang="zh-CN" sz="1800" kern="100">
                <a:solidFill>
                  <a:srgbClr val="4472C4"/>
                </a:solidFill>
                <a:effectLst/>
                <a:latin typeface="Times New Roman" panose="02020603050405020304" pitchFamily="18" charset="0"/>
                <a:ea typeface="宋体" panose="02010600030101010101" pitchFamily="2" charset="-122"/>
              </a:rPr>
              <a:t>包的内容</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380399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3800DF-093F-9296-01A7-0C360ED14407}"/>
              </a:ext>
            </a:extLst>
          </p:cNvPr>
          <p:cNvSpPr>
            <a:spLocks noGrp="1"/>
          </p:cNvSpPr>
          <p:nvPr>
            <p:ph type="title"/>
          </p:nvPr>
        </p:nvSpPr>
        <p:spPr/>
        <p:txBody>
          <a:bodyPr>
            <a:normAutofit/>
          </a:bodyPr>
          <a:lstStyle/>
          <a:p>
            <a:r>
              <a:rPr lang="zh-CN" altLang="en-US" sz="2400" b="1" kern="100">
                <a:effectLst/>
                <a:latin typeface="Times New Roman" panose="02020603050405020304" pitchFamily="18" charset="0"/>
                <a:ea typeface="宋体" panose="02010600030101010101" pitchFamily="2" charset="-122"/>
                <a:cs typeface="Times New Roman" panose="02020603050405020304" pitchFamily="18" charset="0"/>
              </a:rPr>
              <a:t>六、管理软件包</a:t>
            </a:r>
            <a:endParaRPr lang="zh-CN" altLang="en-US" sz="3200"/>
          </a:p>
        </p:txBody>
      </p:sp>
      <p:sp>
        <p:nvSpPr>
          <p:cNvPr id="3" name="内容占位符 2">
            <a:extLst>
              <a:ext uri="{FF2B5EF4-FFF2-40B4-BE49-F238E27FC236}">
                <a16:creationId xmlns:a16="http://schemas.microsoft.com/office/drawing/2014/main" id="{1251A80B-07D9-5D11-EBFE-A2845BED4E44}"/>
              </a:ext>
            </a:extLst>
          </p:cNvPr>
          <p:cNvSpPr>
            <a:spLocks noGrp="1"/>
          </p:cNvSpPr>
          <p:nvPr>
            <p:ph sz="quarter" idx="13"/>
          </p:nvPr>
        </p:nvSpPr>
        <p:spPr>
          <a:xfrm>
            <a:off x="671528" y="1368028"/>
            <a:ext cx="7616333" cy="3312368"/>
          </a:xfrm>
        </p:spPr>
        <p:txBody>
          <a:bodyPr>
            <a:normAutofit fontScale="925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管理软件包</a:t>
            </a: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apt-get update:		#</a:t>
            </a:r>
            <a:r>
              <a:rPr lang="zh-CN" altLang="zh-CN" sz="1800" kern="100">
                <a:solidFill>
                  <a:srgbClr val="4472C4"/>
                </a:solidFill>
                <a:effectLst/>
                <a:latin typeface="Times New Roman" panose="02020603050405020304" pitchFamily="18" charset="0"/>
                <a:ea typeface="宋体" panose="02010600030101010101" pitchFamily="2" charset="-122"/>
              </a:rPr>
              <a:t>更新包索引。在更新包源后运行，以确保包索引是最新的</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apt-get upgrade;						#</a:t>
            </a:r>
            <a:r>
              <a:rPr lang="zh-CN" altLang="zh-CN" sz="1800" kern="100">
                <a:solidFill>
                  <a:srgbClr val="4472C4"/>
                </a:solidFill>
                <a:effectLst/>
                <a:latin typeface="Times New Roman" panose="02020603050405020304" pitchFamily="18" charset="0"/>
                <a:ea typeface="宋体" panose="02010600030101010101" pitchFamily="2" charset="-122"/>
              </a:rPr>
              <a:t>更新所有软件包</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apl-get dist-upgrade;					#</a:t>
            </a:r>
            <a:r>
              <a:rPr lang="zh-CN" altLang="zh-CN" sz="1800" kern="100">
                <a:solidFill>
                  <a:srgbClr val="4472C4"/>
                </a:solidFill>
                <a:effectLst/>
                <a:latin typeface="Times New Roman" panose="02020603050405020304" pitchFamily="18" charset="0"/>
                <a:ea typeface="宋体" panose="02010600030101010101" pitchFamily="2" charset="-122"/>
              </a:rPr>
              <a:t>将系统升级到新版木</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apt-get install vsftpd: 					#</a:t>
            </a:r>
            <a:r>
              <a:rPr lang="zh-CN" altLang="zh-CN" sz="1800" kern="100">
                <a:solidFill>
                  <a:srgbClr val="4472C4"/>
                </a:solidFill>
                <a:effectLst/>
                <a:latin typeface="Times New Roman" panose="02020603050405020304" pitchFamily="18" charset="0"/>
                <a:ea typeface="宋体" panose="02010600030101010101" pitchFamily="2" charset="-122"/>
              </a:rPr>
              <a:t>安装</a:t>
            </a:r>
            <a:r>
              <a:rPr lang="en-US" altLang="zh-CN" sz="1800" kern="100">
                <a:solidFill>
                  <a:srgbClr val="4472C4"/>
                </a:solidFill>
                <a:effectLst/>
                <a:latin typeface="Times New Roman" panose="02020603050405020304" pitchFamily="18" charset="0"/>
                <a:ea typeface="宋体" panose="02010600030101010101" pitchFamily="2" charset="-122"/>
              </a:rPr>
              <a:t>vsftpd</a:t>
            </a:r>
            <a:r>
              <a:rPr lang="zh-CN" altLang="zh-CN" sz="1800" kern="100">
                <a:solidFill>
                  <a:srgbClr val="4472C4"/>
                </a:solidFill>
                <a:effectLst/>
                <a:latin typeface="Times New Roman" panose="02020603050405020304" pitchFamily="18" charset="0"/>
                <a:ea typeface="宋体" panose="02010600030101010101" pitchFamily="2" charset="-122"/>
              </a:rPr>
              <a:t>服务器</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apl-get source vsftpd; 		#</a:t>
            </a:r>
            <a:r>
              <a:rPr lang="zh-CN" altLang="zh-CN" sz="1800" kern="100">
                <a:solidFill>
                  <a:srgbClr val="4472C4"/>
                </a:solidFill>
                <a:effectLst/>
                <a:latin typeface="Times New Roman" panose="02020603050405020304" pitchFamily="18" charset="0"/>
                <a:ea typeface="宋体" panose="02010600030101010101" pitchFamily="2" charset="-122"/>
              </a:rPr>
              <a:t>下载</a:t>
            </a:r>
            <a:r>
              <a:rPr lang="en-US" altLang="zh-CN" sz="1800" kern="100">
                <a:solidFill>
                  <a:srgbClr val="4472C4"/>
                </a:solidFill>
                <a:effectLst/>
                <a:latin typeface="Times New Roman" panose="02020603050405020304" pitchFamily="18" charset="0"/>
                <a:ea typeface="宋体" panose="02010600030101010101" pitchFamily="2" charset="-122"/>
              </a:rPr>
              <a:t>vsftpd</a:t>
            </a:r>
            <a:r>
              <a:rPr lang="zh-CN" altLang="zh-CN" sz="1800" kern="100">
                <a:solidFill>
                  <a:srgbClr val="4472C4"/>
                </a:solidFill>
                <a:effectLst/>
                <a:latin typeface="Times New Roman" panose="02020603050405020304" pitchFamily="18" charset="0"/>
                <a:ea typeface="宋体" panose="02010600030101010101" pitchFamily="2" charset="-122"/>
              </a:rPr>
              <a:t>源代码。需要在</a:t>
            </a:r>
            <a:r>
              <a:rPr lang="en-US" altLang="zh-CN" sz="1800" kern="100">
                <a:solidFill>
                  <a:srgbClr val="4472C4"/>
                </a:solidFill>
                <a:effectLst/>
                <a:latin typeface="Times New Roman" panose="02020603050405020304" pitchFamily="18" charset="0"/>
                <a:ea typeface="宋体" panose="02010600030101010101" pitchFamily="2" charset="-122"/>
              </a:rPr>
              <a:t>source.list</a:t>
            </a:r>
            <a:r>
              <a:rPr lang="zh-CN" altLang="zh-CN" sz="1800" kern="100">
                <a:solidFill>
                  <a:srgbClr val="4472C4"/>
                </a:solidFill>
                <a:effectLst/>
                <a:latin typeface="Times New Roman" panose="02020603050405020304" pitchFamily="18" charset="0"/>
                <a:ea typeface="宋体" panose="02010600030101010101" pitchFamily="2" charset="-122"/>
              </a:rPr>
              <a:t>中至少有一个</a:t>
            </a:r>
            <a:r>
              <a:rPr lang="en-US" altLang="zh-CN" sz="1800" kern="100">
                <a:solidFill>
                  <a:srgbClr val="4472C4"/>
                </a:solidFill>
                <a:effectLst/>
                <a:latin typeface="Times New Roman" panose="02020603050405020304" pitchFamily="18" charset="0"/>
                <a:ea typeface="宋体" panose="02010600030101010101" pitchFamily="2" charset="-122"/>
              </a:rPr>
              <a:t>urls</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754166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3800DF-093F-9296-01A7-0C360ED14407}"/>
              </a:ext>
            </a:extLst>
          </p:cNvPr>
          <p:cNvSpPr>
            <a:spLocks noGrp="1"/>
          </p:cNvSpPr>
          <p:nvPr>
            <p:ph type="title"/>
          </p:nvPr>
        </p:nvSpPr>
        <p:spPr/>
        <p:txBody>
          <a:bodyPr>
            <a:normAutofit/>
          </a:bodyPr>
          <a:lstStyle/>
          <a:p>
            <a:r>
              <a:rPr lang="zh-CN" altLang="en-US" sz="2400" b="1" kern="100">
                <a:effectLst/>
                <a:latin typeface="Times New Roman" panose="02020603050405020304" pitchFamily="18" charset="0"/>
                <a:ea typeface="宋体" panose="02010600030101010101" pitchFamily="2" charset="-122"/>
                <a:cs typeface="Times New Roman" panose="02020603050405020304" pitchFamily="18" charset="0"/>
              </a:rPr>
              <a:t>六、管理软件包</a:t>
            </a:r>
            <a:endParaRPr lang="zh-CN" altLang="en-US" sz="3200"/>
          </a:p>
        </p:txBody>
      </p:sp>
      <p:sp>
        <p:nvSpPr>
          <p:cNvPr id="3" name="内容占位符 2">
            <a:extLst>
              <a:ext uri="{FF2B5EF4-FFF2-40B4-BE49-F238E27FC236}">
                <a16:creationId xmlns:a16="http://schemas.microsoft.com/office/drawing/2014/main" id="{1251A80B-07D9-5D11-EBFE-A2845BED4E44}"/>
              </a:ext>
            </a:extLst>
          </p:cNvPr>
          <p:cNvSpPr>
            <a:spLocks noGrp="1"/>
          </p:cNvSpPr>
          <p:nvPr>
            <p:ph sz="quarter" idx="13"/>
          </p:nvPr>
        </p:nvSpPr>
        <p:spPr>
          <a:xfrm>
            <a:off x="671528" y="1368028"/>
            <a:ext cx="7616333" cy="3312368"/>
          </a:xfrm>
        </p:spPr>
        <p:txBody>
          <a:bodyPr>
            <a:normAutofit fontScale="92500" lnSpcReduction="2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查询</a:t>
            </a: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bash</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包和</a:t>
            </a: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ntp</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包，安装</a:t>
            </a: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ntp</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包</a:t>
            </a: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#apt list bash npt</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4472C4"/>
                </a:solidFill>
                <a:effectLst/>
                <a:latin typeface="Times New Roman" panose="02020603050405020304" pitchFamily="18" charset="0"/>
                <a:ea typeface="宋体" panose="02010600030101010101" pitchFamily="2" charset="-122"/>
              </a:rPr>
              <a:t>正在列表</a:t>
            </a:r>
            <a:r>
              <a:rPr lang="en-US" altLang="zh-CN" sz="1800" kern="100">
                <a:solidFill>
                  <a:srgbClr val="4472C4"/>
                </a:solidFill>
                <a:effectLst/>
                <a:latin typeface="Times New Roman" panose="02020603050405020304" pitchFamily="18" charset="0"/>
                <a:ea typeface="宋体" panose="02010600030101010101" pitchFamily="2" charset="-122"/>
              </a:rPr>
              <a:t>... </a:t>
            </a:r>
            <a:r>
              <a:rPr lang="zh-CN" altLang="zh-CN" sz="1800" kern="100">
                <a:solidFill>
                  <a:srgbClr val="4472C4"/>
                </a:solidFill>
                <a:effectLst/>
                <a:latin typeface="Times New Roman" panose="02020603050405020304" pitchFamily="18" charset="0"/>
                <a:ea typeface="宋体" panose="02010600030101010101" pitchFamily="2" charset="-122"/>
              </a:rPr>
              <a:t>完成</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bash/</a:t>
            </a:r>
            <a:r>
              <a:rPr lang="zh-CN" altLang="zh-CN" sz="1800" kern="100">
                <a:solidFill>
                  <a:srgbClr val="4472C4"/>
                </a:solidFill>
                <a:effectLst/>
                <a:latin typeface="Times New Roman" panose="02020603050405020304" pitchFamily="18" charset="0"/>
                <a:ea typeface="宋体" panose="02010600030101010101" pitchFamily="2" charset="-122"/>
              </a:rPr>
              <a:t>未知</a:t>
            </a:r>
            <a:r>
              <a:rPr lang="en-US" altLang="zh-CN" sz="1800" kern="100">
                <a:solidFill>
                  <a:srgbClr val="4472C4"/>
                </a:solidFill>
                <a:effectLst/>
                <a:latin typeface="Times New Roman" panose="02020603050405020304" pitchFamily="18" charset="0"/>
                <a:ea typeface="宋体" panose="02010600030101010101" pitchFamily="2" charset="-122"/>
              </a:rPr>
              <a:t>,now 5.0.1-1+deepin amd64 [</a:t>
            </a:r>
            <a:r>
              <a:rPr lang="zh-CN" altLang="zh-CN" sz="1800" kern="100">
                <a:solidFill>
                  <a:srgbClr val="4472C4"/>
                </a:solidFill>
                <a:effectLst/>
                <a:latin typeface="Times New Roman" panose="02020603050405020304" pitchFamily="18" charset="0"/>
                <a:ea typeface="宋体" panose="02010600030101010101" pitchFamily="2" charset="-122"/>
              </a:rPr>
              <a:t>已安装</a:t>
            </a:r>
            <a:r>
              <a:rPr lang="en-US" altLang="zh-CN" sz="1800" kern="100">
                <a:solidFill>
                  <a:srgbClr val="4472C4"/>
                </a:solidFill>
                <a:effectLst/>
                <a:latin typeface="Times New Roman" panose="02020603050405020304" pitchFamily="18" charset="0"/>
                <a:ea typeface="宋体" panose="02010600030101010101" pitchFamily="2" charset="-122"/>
              </a:rPr>
              <a:t>]		</a:t>
            </a:r>
            <a:r>
              <a:rPr lang="zh-CN" altLang="zh-CN" sz="1800" kern="100">
                <a:solidFill>
                  <a:srgbClr val="4472C4"/>
                </a:solidFill>
                <a:effectLst/>
                <a:latin typeface="Times New Roman" panose="02020603050405020304" pitchFamily="18" charset="0"/>
                <a:ea typeface="宋体" panose="02010600030101010101" pitchFamily="2" charset="-122"/>
              </a:rPr>
              <a:t>显示</a:t>
            </a:r>
            <a:r>
              <a:rPr lang="en-US" altLang="zh-CN" sz="1800" kern="100">
                <a:solidFill>
                  <a:srgbClr val="4472C4"/>
                </a:solidFill>
                <a:effectLst/>
                <a:latin typeface="Times New Roman" panose="02020603050405020304" pitchFamily="18" charset="0"/>
                <a:ea typeface="宋体" panose="02010600030101010101" pitchFamily="2" charset="-122"/>
              </a:rPr>
              <a:t>bash</a:t>
            </a:r>
            <a:r>
              <a:rPr lang="zh-CN" altLang="zh-CN" sz="1800" kern="100">
                <a:solidFill>
                  <a:srgbClr val="4472C4"/>
                </a:solidFill>
                <a:effectLst/>
                <a:latin typeface="Times New Roman" panose="02020603050405020304" pitchFamily="18" charset="0"/>
                <a:ea typeface="宋体" panose="02010600030101010101" pitchFamily="2" charset="-122"/>
              </a:rPr>
              <a:t>已经按照</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bash/</a:t>
            </a:r>
            <a:r>
              <a:rPr lang="zh-CN" altLang="zh-CN" sz="1800" kern="100">
                <a:solidFill>
                  <a:srgbClr val="4472C4"/>
                </a:solidFill>
                <a:effectLst/>
                <a:latin typeface="Times New Roman" panose="02020603050405020304" pitchFamily="18" charset="0"/>
                <a:ea typeface="宋体" panose="02010600030101010101" pitchFamily="2" charset="-122"/>
              </a:rPr>
              <a:t>未知</a:t>
            </a:r>
            <a:r>
              <a:rPr lang="en-US" altLang="zh-CN" sz="1800" kern="100">
                <a:solidFill>
                  <a:srgbClr val="4472C4"/>
                </a:solidFill>
                <a:effectLst/>
                <a:latin typeface="Times New Roman" panose="02020603050405020304" pitchFamily="18" charset="0"/>
                <a:ea typeface="宋体" panose="02010600030101010101" pitchFamily="2" charset="-122"/>
              </a:rPr>
              <a:t> 5.0.1-1+deepin i386							ntp</a:t>
            </a:r>
            <a:r>
              <a:rPr lang="zh-CN" altLang="zh-CN" sz="1800" kern="100">
                <a:solidFill>
                  <a:srgbClr val="4472C4"/>
                </a:solidFill>
                <a:effectLst/>
                <a:latin typeface="Times New Roman" panose="02020603050405020304" pitchFamily="18" charset="0"/>
                <a:ea typeface="宋体" panose="02010600030101010101" pitchFamily="2" charset="-122"/>
              </a:rPr>
              <a:t>未安装</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root@linux:/home/fjcpc# apt install ntp</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libevent-core-2.1-6 libevent-pthreads-2.1-6 libopts25 sntp</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4286558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4328093-1EFE-09B2-4500-E12C4E275B49}"/>
              </a:ext>
            </a:extLst>
          </p:cNvPr>
          <p:cNvSpPr>
            <a:spLocks noGrp="1"/>
          </p:cNvSpPr>
          <p:nvPr>
            <p:ph type="title"/>
          </p:nvPr>
        </p:nvSpPr>
        <p:spPr/>
        <p:txBody>
          <a:bodyPr>
            <a:normAutofit/>
          </a:bodyPr>
          <a:lstStyle/>
          <a:p>
            <a:r>
              <a:rPr lang="zh-CN" altLang="zh-CN" sz="2400" kern="100">
                <a:effectLst/>
                <a:latin typeface="Calibri" panose="020F0502020204030204" pitchFamily="34" charset="0"/>
                <a:ea typeface="宋体" panose="02010600030101010101" pitchFamily="2" charset="-122"/>
                <a:cs typeface="Times New Roman" panose="02020603050405020304" pitchFamily="18" charset="0"/>
              </a:rPr>
              <a:t>七、管理进程与信号</a:t>
            </a:r>
            <a:endParaRPr lang="zh-CN" altLang="en-US" sz="3200"/>
          </a:p>
        </p:txBody>
      </p:sp>
      <p:sp>
        <p:nvSpPr>
          <p:cNvPr id="3" name="内容占位符 2">
            <a:extLst>
              <a:ext uri="{FF2B5EF4-FFF2-40B4-BE49-F238E27FC236}">
                <a16:creationId xmlns:a16="http://schemas.microsoft.com/office/drawing/2014/main" id="{A5F104E3-66A2-172D-2937-9878E89E2786}"/>
              </a:ext>
            </a:extLst>
          </p:cNvPr>
          <p:cNvSpPr>
            <a:spLocks noGrp="1"/>
          </p:cNvSpPr>
          <p:nvPr>
            <p:ph sz="quarter" idx="13"/>
          </p:nvPr>
        </p:nvSpPr>
        <p:spPr/>
        <p:txBody>
          <a:bodyPr>
            <a:normAutofit/>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查询进程树及进程状态</a:t>
            </a: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$pstree						#</a:t>
            </a:r>
            <a:r>
              <a:rPr lang="zh-CN" altLang="zh-CN" sz="1800" kern="100">
                <a:solidFill>
                  <a:srgbClr val="4472C4"/>
                </a:solidFill>
                <a:effectLst/>
                <a:latin typeface="Times New Roman" panose="02020603050405020304" pitchFamily="18" charset="0"/>
                <a:ea typeface="宋体" panose="02010600030101010101" pitchFamily="2" charset="-122"/>
              </a:rPr>
              <a:t>显示系统进程树</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$pstree -p | less			#</a:t>
            </a:r>
            <a:r>
              <a:rPr lang="zh-CN" altLang="zh-CN" sz="1800" kern="100">
                <a:solidFill>
                  <a:srgbClr val="4472C4"/>
                </a:solidFill>
                <a:effectLst/>
                <a:latin typeface="Times New Roman" panose="02020603050405020304" pitchFamily="18" charset="0"/>
                <a:ea typeface="宋体" panose="02010600030101010101" pitchFamily="2" charset="-122"/>
              </a:rPr>
              <a:t>分屏显示系统进程树，也包括</a:t>
            </a:r>
            <a:r>
              <a:rPr lang="en-US" altLang="zh-CN" sz="1800" kern="100">
                <a:solidFill>
                  <a:srgbClr val="4472C4"/>
                </a:solidFill>
                <a:effectLst/>
                <a:latin typeface="Times New Roman" panose="02020603050405020304" pitchFamily="18" charset="0"/>
                <a:ea typeface="宋体" panose="02010600030101010101" pitchFamily="2" charset="-122"/>
              </a:rPr>
              <a:t>PID</a:t>
            </a:r>
            <a:r>
              <a:rPr lang="zh-CN" altLang="zh-CN" sz="1800" kern="100">
                <a:solidFill>
                  <a:srgbClr val="4472C4"/>
                </a:solidFill>
                <a:effectLst/>
                <a:latin typeface="Times New Roman" panose="02020603050405020304" pitchFamily="18" charset="0"/>
                <a:ea typeface="宋体" panose="02010600030101010101" pitchFamily="2" charset="-122"/>
              </a:rPr>
              <a:t>信息</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pstree -p | grep vsftpd 				#</a:t>
            </a:r>
            <a:r>
              <a:rPr lang="zh-CN" altLang="zh-CN" sz="1800" kern="100">
                <a:solidFill>
                  <a:srgbClr val="4472C4"/>
                </a:solidFill>
                <a:effectLst/>
                <a:latin typeface="Times New Roman" panose="02020603050405020304" pitchFamily="18" charset="0"/>
                <a:ea typeface="宋体" panose="02010600030101010101" pitchFamily="2" charset="-122"/>
              </a:rPr>
              <a:t>查询</a:t>
            </a:r>
            <a:r>
              <a:rPr lang="en-US" altLang="zh-CN" sz="1800" kern="100">
                <a:solidFill>
                  <a:srgbClr val="4472C4"/>
                </a:solidFill>
                <a:effectLst/>
                <a:latin typeface="Times New Roman" panose="02020603050405020304" pitchFamily="18" charset="0"/>
                <a:ea typeface="宋体" panose="02010600030101010101" pitchFamily="2" charset="-122"/>
              </a:rPr>
              <a:t>vsfpd</a:t>
            </a:r>
            <a:r>
              <a:rPr lang="zh-CN" altLang="zh-CN" sz="1800" kern="100">
                <a:solidFill>
                  <a:srgbClr val="4472C4"/>
                </a:solidFill>
                <a:effectLst/>
                <a:latin typeface="Times New Roman" panose="02020603050405020304" pitchFamily="18" charset="0"/>
                <a:ea typeface="宋体" panose="02010600030101010101" pitchFamily="2" charset="-122"/>
              </a:rPr>
              <a:t>的进程信息</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pstree user				#</a:t>
            </a:r>
            <a:r>
              <a:rPr lang="zh-CN" altLang="zh-CN" sz="1800" kern="100">
                <a:solidFill>
                  <a:srgbClr val="4472C4"/>
                </a:solidFill>
                <a:effectLst/>
                <a:latin typeface="Times New Roman" panose="02020603050405020304" pitchFamily="18" charset="0"/>
                <a:ea typeface="宋体" panose="02010600030101010101" pitchFamily="2" charset="-122"/>
              </a:rPr>
              <a:t>显示指定用户</a:t>
            </a:r>
            <a:r>
              <a:rPr lang="en-US" altLang="zh-CN" sz="1800" kern="100">
                <a:solidFill>
                  <a:srgbClr val="4472C4"/>
                </a:solidFill>
                <a:effectLst/>
                <a:latin typeface="Times New Roman" panose="02020603050405020304" pitchFamily="18" charset="0"/>
                <a:ea typeface="宋体" panose="02010600030101010101" pitchFamily="2" charset="-122"/>
              </a:rPr>
              <a:t>(user) </a:t>
            </a:r>
            <a:r>
              <a:rPr lang="zh-CN" altLang="zh-CN" sz="1800" kern="100">
                <a:solidFill>
                  <a:srgbClr val="4472C4"/>
                </a:solidFill>
                <a:effectLst/>
                <a:latin typeface="Times New Roman" panose="02020603050405020304" pitchFamily="18" charset="0"/>
                <a:ea typeface="宋体" panose="02010600030101010101" pitchFamily="2" charset="-122"/>
              </a:rPr>
              <a:t>的子进程树</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594053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4328093-1EFE-09B2-4500-E12C4E275B49}"/>
              </a:ext>
            </a:extLst>
          </p:cNvPr>
          <p:cNvSpPr>
            <a:spLocks noGrp="1"/>
          </p:cNvSpPr>
          <p:nvPr>
            <p:ph type="title"/>
          </p:nvPr>
        </p:nvSpPr>
        <p:spPr/>
        <p:txBody>
          <a:bodyPr>
            <a:normAutofit/>
          </a:bodyPr>
          <a:lstStyle/>
          <a:p>
            <a:r>
              <a:rPr lang="zh-CN" altLang="zh-CN" sz="2400" kern="100">
                <a:effectLst/>
                <a:latin typeface="Calibri" panose="020F0502020204030204" pitchFamily="34" charset="0"/>
                <a:ea typeface="宋体" panose="02010600030101010101" pitchFamily="2" charset="-122"/>
                <a:cs typeface="Times New Roman" panose="02020603050405020304" pitchFamily="18" charset="0"/>
              </a:rPr>
              <a:t>七、管理进程与信号</a:t>
            </a:r>
            <a:endParaRPr lang="zh-CN" altLang="en-US" sz="3200"/>
          </a:p>
        </p:txBody>
      </p:sp>
      <p:sp>
        <p:nvSpPr>
          <p:cNvPr id="3" name="内容占位符 2">
            <a:extLst>
              <a:ext uri="{FF2B5EF4-FFF2-40B4-BE49-F238E27FC236}">
                <a16:creationId xmlns:a16="http://schemas.microsoft.com/office/drawing/2014/main" id="{A5F104E3-66A2-172D-2937-9878E89E2786}"/>
              </a:ext>
            </a:extLst>
          </p:cNvPr>
          <p:cNvSpPr>
            <a:spLocks noGrp="1"/>
          </p:cNvSpPr>
          <p:nvPr>
            <p:ph sz="quarter" idx="13"/>
          </p:nvPr>
        </p:nvSpPr>
        <p:spPr>
          <a:xfrm>
            <a:off x="671528" y="1368028"/>
            <a:ext cx="7616333" cy="3312368"/>
          </a:xfrm>
        </p:spPr>
        <p:txBody>
          <a:bodyPr>
            <a:normAutofit fontScale="85000" lnSpcReduction="1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终止进程</a:t>
            </a:r>
          </a:p>
          <a:p>
            <a:pPr indent="266700" algn="just"/>
            <a:r>
              <a:rPr lang="zh-CN" altLang="zh-CN" sz="1800" kern="100">
                <a:solidFill>
                  <a:srgbClr val="4472C4"/>
                </a:solidFill>
                <a:effectLst/>
                <a:latin typeface="Times New Roman" panose="02020603050405020304" pitchFamily="18" charset="0"/>
                <a:ea typeface="宋体" panose="02010600030101010101" pitchFamily="2" charset="-122"/>
              </a:rPr>
              <a:t>（</a:t>
            </a:r>
            <a:r>
              <a:rPr lang="en-US" altLang="zh-CN" sz="1800" kern="100">
                <a:solidFill>
                  <a:srgbClr val="4472C4"/>
                </a:solidFill>
                <a:effectLst/>
                <a:latin typeface="Times New Roman" panose="02020603050405020304" pitchFamily="18" charset="0"/>
                <a:ea typeface="宋体" panose="02010600030101010101" pitchFamily="2" charset="-122"/>
              </a:rPr>
              <a:t>1</a:t>
            </a:r>
            <a:r>
              <a:rPr lang="zh-CN" altLang="zh-CN" sz="1800" kern="100">
                <a:solidFill>
                  <a:srgbClr val="4472C4"/>
                </a:solidFill>
                <a:effectLst/>
                <a:latin typeface="Times New Roman" panose="02020603050405020304" pitchFamily="18" charset="0"/>
                <a:ea typeface="宋体" panose="02010600030101010101" pitchFamily="2" charset="-122"/>
              </a:rPr>
              <a:t>）列出可用信号：</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#kill – l					#</a:t>
            </a:r>
            <a:r>
              <a:rPr lang="zh-CN" altLang="zh-CN" sz="1800" kern="100">
                <a:solidFill>
                  <a:srgbClr val="4472C4"/>
                </a:solidFill>
                <a:effectLst/>
                <a:latin typeface="Times New Roman" panose="02020603050405020304" pitchFamily="18" charset="0"/>
                <a:ea typeface="宋体" panose="02010600030101010101" pitchFamily="2" charset="-122"/>
              </a:rPr>
              <a:t>列所有可用的信号</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4472C4"/>
                </a:solidFill>
                <a:effectLst/>
                <a:latin typeface="Times New Roman" panose="02020603050405020304" pitchFamily="18" charset="0"/>
                <a:ea typeface="宋体" panose="02010600030101010101" pitchFamily="2" charset="-122"/>
              </a:rPr>
              <a:t>（</a:t>
            </a:r>
            <a:r>
              <a:rPr lang="en-US" altLang="zh-CN" sz="1800" kern="100">
                <a:solidFill>
                  <a:srgbClr val="4472C4"/>
                </a:solidFill>
                <a:effectLst/>
                <a:latin typeface="Times New Roman" panose="02020603050405020304" pitchFamily="18" charset="0"/>
                <a:ea typeface="宋体" panose="02010600030101010101" pitchFamily="2" charset="-122"/>
              </a:rPr>
              <a:t>2</a:t>
            </a:r>
            <a:r>
              <a:rPr lang="zh-CN" altLang="zh-CN" sz="1800" kern="100">
                <a:solidFill>
                  <a:srgbClr val="4472C4"/>
                </a:solidFill>
                <a:effectLst/>
                <a:latin typeface="Times New Roman" panose="02020603050405020304" pitchFamily="18" charset="0"/>
                <a:ea typeface="宋体" panose="02010600030101010101" pitchFamily="2" charset="-122"/>
              </a:rPr>
              <a:t>）终止已经知道的</a:t>
            </a:r>
            <a:r>
              <a:rPr lang="en-US" altLang="zh-CN" sz="1800" kern="100">
                <a:solidFill>
                  <a:srgbClr val="4472C4"/>
                </a:solidFill>
                <a:effectLst/>
                <a:latin typeface="Times New Roman" panose="02020603050405020304" pitchFamily="18" charset="0"/>
                <a:ea typeface="宋体" panose="02010600030101010101" pitchFamily="2" charset="-122"/>
              </a:rPr>
              <a:t>PID</a:t>
            </a:r>
            <a:r>
              <a:rPr lang="zh-CN" altLang="zh-CN" sz="1800" kern="100">
                <a:solidFill>
                  <a:srgbClr val="4472C4"/>
                </a:solidFill>
                <a:effectLst/>
                <a:latin typeface="Times New Roman" panose="02020603050405020304" pitchFamily="18" charset="0"/>
                <a:ea typeface="宋体" panose="02010600030101010101" pitchFamily="2" charset="-122"/>
              </a:rPr>
              <a:t>的进程：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#kill -9 3231			#</a:t>
            </a:r>
            <a:r>
              <a:rPr lang="zh-CN" altLang="zh-CN" sz="1800" kern="100">
                <a:solidFill>
                  <a:srgbClr val="4472C4"/>
                </a:solidFill>
                <a:effectLst/>
                <a:latin typeface="Times New Roman" panose="02020603050405020304" pitchFamily="18" charset="0"/>
                <a:ea typeface="宋体" panose="02010600030101010101" pitchFamily="2" charset="-122"/>
              </a:rPr>
              <a:t>发送信号</a:t>
            </a:r>
            <a:r>
              <a:rPr lang="en-US" altLang="zh-CN" sz="1800" kern="100">
                <a:solidFill>
                  <a:srgbClr val="4472C4"/>
                </a:solidFill>
                <a:effectLst/>
                <a:latin typeface="Times New Roman" panose="02020603050405020304" pitchFamily="18" charset="0"/>
                <a:ea typeface="宋体" panose="02010600030101010101" pitchFamily="2" charset="-122"/>
              </a:rPr>
              <a:t>9</a:t>
            </a:r>
            <a:r>
              <a:rPr lang="zh-CN" altLang="zh-CN" sz="1800" kern="100">
                <a:solidFill>
                  <a:srgbClr val="4472C4"/>
                </a:solidFill>
                <a:effectLst/>
                <a:latin typeface="Times New Roman" panose="02020603050405020304" pitchFamily="18" charset="0"/>
                <a:ea typeface="宋体" panose="02010600030101010101" pitchFamily="2" charset="-122"/>
              </a:rPr>
              <a:t>（</a:t>
            </a:r>
            <a:r>
              <a:rPr lang="en-US" altLang="zh-CN" sz="1800" kern="100">
                <a:solidFill>
                  <a:srgbClr val="4472C4"/>
                </a:solidFill>
                <a:effectLst/>
                <a:latin typeface="Times New Roman" panose="02020603050405020304" pitchFamily="18" charset="0"/>
                <a:ea typeface="宋体" panose="02010600030101010101" pitchFamily="2" charset="-122"/>
              </a:rPr>
              <a:t>KILL</a:t>
            </a:r>
            <a:r>
              <a:rPr lang="zh-CN" altLang="zh-CN" sz="1800" kern="100">
                <a:solidFill>
                  <a:srgbClr val="4472C4"/>
                </a:solidFill>
                <a:effectLst/>
                <a:latin typeface="Times New Roman" panose="02020603050405020304" pitchFamily="18" charset="0"/>
                <a:ea typeface="宋体" panose="02010600030101010101" pitchFamily="2" charset="-122"/>
              </a:rPr>
              <a:t>）终止</a:t>
            </a:r>
            <a:r>
              <a:rPr lang="en-US" altLang="zh-CN" sz="1800" kern="100">
                <a:solidFill>
                  <a:srgbClr val="4472C4"/>
                </a:solidFill>
                <a:effectLst/>
                <a:latin typeface="Times New Roman" panose="02020603050405020304" pitchFamily="18" charset="0"/>
                <a:ea typeface="宋体" panose="02010600030101010101" pitchFamily="2" charset="-122"/>
              </a:rPr>
              <a:t>PID</a:t>
            </a:r>
            <a:r>
              <a:rPr lang="zh-CN" altLang="zh-CN" sz="1800" kern="100">
                <a:solidFill>
                  <a:srgbClr val="4472C4"/>
                </a:solidFill>
                <a:effectLst/>
                <a:latin typeface="Times New Roman" panose="02020603050405020304" pitchFamily="18" charset="0"/>
                <a:ea typeface="宋体" panose="02010600030101010101" pitchFamily="2" charset="-122"/>
              </a:rPr>
              <a:t>为</a:t>
            </a:r>
            <a:r>
              <a:rPr lang="en-US" altLang="zh-CN" sz="1800" kern="100">
                <a:solidFill>
                  <a:srgbClr val="4472C4"/>
                </a:solidFill>
                <a:effectLst/>
                <a:latin typeface="Times New Roman" panose="02020603050405020304" pitchFamily="18" charset="0"/>
                <a:ea typeface="宋体" panose="02010600030101010101" pitchFamily="2" charset="-122"/>
              </a:rPr>
              <a:t>3231</a:t>
            </a:r>
            <a:r>
              <a:rPr lang="zh-CN" altLang="zh-CN" sz="1800" kern="100">
                <a:solidFill>
                  <a:srgbClr val="4472C4"/>
                </a:solidFill>
                <a:effectLst/>
                <a:latin typeface="Times New Roman" panose="02020603050405020304" pitchFamily="18" charset="0"/>
                <a:ea typeface="宋体" panose="02010600030101010101" pitchFamily="2" charset="-122"/>
              </a:rPr>
              <a:t>的进程</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4472C4"/>
                </a:solidFill>
                <a:effectLst/>
                <a:latin typeface="Times New Roman" panose="02020603050405020304" pitchFamily="18" charset="0"/>
                <a:ea typeface="宋体" panose="02010600030101010101" pitchFamily="2" charset="-122"/>
              </a:rPr>
              <a:t>（</a:t>
            </a:r>
            <a:r>
              <a:rPr lang="en-US" altLang="zh-CN" sz="1800" kern="100">
                <a:solidFill>
                  <a:srgbClr val="4472C4"/>
                </a:solidFill>
                <a:effectLst/>
                <a:latin typeface="Times New Roman" panose="02020603050405020304" pitchFamily="18" charset="0"/>
                <a:ea typeface="宋体" panose="02010600030101010101" pitchFamily="2" charset="-122"/>
              </a:rPr>
              <a:t>3</a:t>
            </a:r>
            <a:r>
              <a:rPr lang="zh-CN" altLang="zh-CN" sz="1800" kern="100">
                <a:solidFill>
                  <a:srgbClr val="4472C4"/>
                </a:solidFill>
                <a:effectLst/>
                <a:latin typeface="Times New Roman" panose="02020603050405020304" pitchFamily="18" charset="0"/>
                <a:ea typeface="宋体" panose="02010600030101010101" pitchFamily="2" charset="-122"/>
              </a:rPr>
              <a:t>）终止已知进程名的进程：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a:t>
            </a:r>
            <a:r>
              <a:rPr lang="zh-CN" altLang="zh-CN" sz="1800" kern="100">
                <a:solidFill>
                  <a:srgbClr val="4472C4"/>
                </a:solidFill>
                <a:effectLst/>
                <a:latin typeface="Times New Roman" panose="02020603050405020304" pitchFamily="18" charset="0"/>
                <a:ea typeface="宋体" panose="02010600030101010101" pitchFamily="2" charset="-122"/>
              </a:rPr>
              <a:t>终止名为</a:t>
            </a:r>
            <a:r>
              <a:rPr lang="en-US" altLang="zh-CN" sz="1800" kern="100">
                <a:solidFill>
                  <a:srgbClr val="4472C4"/>
                </a:solidFill>
                <a:effectLst/>
                <a:latin typeface="Times New Roman" panose="02020603050405020304" pitchFamily="18" charset="0"/>
                <a:ea typeface="宋体" panose="02010600030101010101" pitchFamily="2" charset="-122"/>
              </a:rPr>
              <a:t>vsftpd</a:t>
            </a:r>
            <a:r>
              <a:rPr lang="zh-CN" altLang="zh-CN" sz="1800" kern="100">
                <a:solidFill>
                  <a:srgbClr val="4472C4"/>
                </a:solidFill>
                <a:effectLst/>
                <a:latin typeface="Times New Roman" panose="02020603050405020304" pitchFamily="18" charset="0"/>
                <a:ea typeface="宋体" panose="02010600030101010101" pitchFamily="2" charset="-122"/>
              </a:rPr>
              <a:t>的进程（不止</a:t>
            </a:r>
            <a:r>
              <a:rPr lang="en-US" altLang="zh-CN" sz="1800" kern="100">
                <a:solidFill>
                  <a:srgbClr val="4472C4"/>
                </a:solidFill>
                <a:effectLst/>
                <a:latin typeface="Times New Roman" panose="02020603050405020304" pitchFamily="18" charset="0"/>
                <a:ea typeface="宋体" panose="02010600030101010101" pitchFamily="2" charset="-122"/>
              </a:rPr>
              <a:t>vsftpd</a:t>
            </a:r>
            <a:r>
              <a:rPr lang="zh-CN" altLang="zh-CN" sz="1800" kern="100">
                <a:solidFill>
                  <a:srgbClr val="4472C4"/>
                </a:solidFill>
                <a:effectLst/>
                <a:latin typeface="Times New Roman" panose="02020603050405020304" pitchFamily="18" charset="0"/>
                <a:ea typeface="宋体" panose="02010600030101010101" pitchFamily="2" charset="-122"/>
              </a:rPr>
              <a:t>，也可以是其他的）</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#pstree -p | grep vsftd				#</a:t>
            </a:r>
            <a:r>
              <a:rPr lang="zh-CN" altLang="zh-CN" sz="1800" kern="100">
                <a:solidFill>
                  <a:srgbClr val="4472C4"/>
                </a:solidFill>
                <a:effectLst/>
                <a:latin typeface="Times New Roman" panose="02020603050405020304" pitchFamily="18" charset="0"/>
                <a:ea typeface="宋体" panose="02010600030101010101" pitchFamily="2" charset="-122"/>
              </a:rPr>
              <a:t>查询进程信息</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#|-vsftpd(1656)					#</a:t>
            </a:r>
            <a:r>
              <a:rPr lang="zh-CN" altLang="zh-CN" sz="1800" kern="100">
                <a:solidFill>
                  <a:srgbClr val="4472C4"/>
                </a:solidFill>
                <a:effectLst/>
                <a:latin typeface="Times New Roman" panose="02020603050405020304" pitchFamily="18" charset="0"/>
                <a:ea typeface="宋体" panose="02010600030101010101" pitchFamily="2" charset="-122"/>
              </a:rPr>
              <a:t>命令输出</a:t>
            </a:r>
            <a:r>
              <a:rPr lang="en-US" altLang="zh-CN" sz="1800" kern="100">
                <a:solidFill>
                  <a:srgbClr val="4472C4"/>
                </a:solidFill>
                <a:effectLst/>
                <a:latin typeface="Times New Roman" panose="02020603050405020304" pitchFamily="18" charset="0"/>
                <a:ea typeface="宋体" panose="02010600030101010101" pitchFamily="2" charset="-122"/>
              </a:rPr>
              <a:t>vsftpd</a:t>
            </a:r>
            <a:r>
              <a:rPr lang="zh-CN" altLang="zh-CN" sz="1800" kern="100">
                <a:solidFill>
                  <a:srgbClr val="4472C4"/>
                </a:solidFill>
                <a:effectLst/>
                <a:latin typeface="Times New Roman" panose="02020603050405020304" pitchFamily="18" charset="0"/>
                <a:ea typeface="宋体" panose="02010600030101010101" pitchFamily="2" charset="-122"/>
              </a:rPr>
              <a:t>的进程号为</a:t>
            </a:r>
            <a:r>
              <a:rPr lang="en-US" altLang="zh-CN" sz="1800" kern="100">
                <a:solidFill>
                  <a:srgbClr val="4472C4"/>
                </a:solidFill>
                <a:effectLst/>
                <a:latin typeface="Times New Roman" panose="02020603050405020304" pitchFamily="18" charset="0"/>
                <a:ea typeface="宋体" panose="02010600030101010101" pitchFamily="2" charset="-122"/>
              </a:rPr>
              <a:t>1656</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573810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7A63283-BFFB-3983-0EA5-A8E93A304000}"/>
              </a:ext>
            </a:extLst>
          </p:cNvPr>
          <p:cNvSpPr>
            <a:spLocks noGrp="1"/>
          </p:cNvSpPr>
          <p:nvPr>
            <p:ph type="title"/>
          </p:nvPr>
        </p:nvSpPr>
        <p:spPr/>
        <p:txBody>
          <a:bodyPr/>
          <a:lstStyle/>
          <a:p>
            <a:pPr algn="l"/>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三、删除目录</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endParaRPr lang="zh-CN" altLang="en-US"/>
          </a:p>
        </p:txBody>
      </p:sp>
      <p:sp>
        <p:nvSpPr>
          <p:cNvPr id="3" name="内容占位符 2">
            <a:extLst>
              <a:ext uri="{FF2B5EF4-FFF2-40B4-BE49-F238E27FC236}">
                <a16:creationId xmlns:a16="http://schemas.microsoft.com/office/drawing/2014/main" id="{14A62590-6415-AE4F-F5C0-550F4FC1DAB4}"/>
              </a:ext>
            </a:extLst>
          </p:cNvPr>
          <p:cNvSpPr>
            <a:spLocks noGrp="1"/>
          </p:cNvSpPr>
          <p:nvPr>
            <p:ph idx="1"/>
          </p:nvPr>
        </p:nvSpPr>
        <p:spPr>
          <a:xfrm>
            <a:off x="671529" y="1296020"/>
            <a:ext cx="7616793" cy="2960244"/>
          </a:xfrm>
        </p:spPr>
        <p:txBody>
          <a:bodyPr>
            <a:normAutofit fontScale="85000" lnSpcReduction="10000"/>
          </a:bodyPr>
          <a:lstStyle/>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）删除子目录</a:t>
            </a:r>
            <a:r>
              <a:rPr lang="en-US" altLang="zh-CN" sz="1800" kern="100">
                <a:solidFill>
                  <a:srgbClr val="000000"/>
                </a:solidFill>
                <a:effectLst/>
                <a:latin typeface="Times New Roman" panose="02020603050405020304" pitchFamily="18" charset="0"/>
                <a:ea typeface="宋体" panose="02010600030101010101" pitchFamily="2" charset="-122"/>
              </a:rPr>
              <a:t>temp</a:t>
            </a:r>
            <a:r>
              <a:rPr lang="zh-CN" altLang="zh-CN" sz="1800" kern="100">
                <a:solidFill>
                  <a:srgbClr val="000000"/>
                </a:solidFill>
                <a:effectLst/>
                <a:latin typeface="Times New Roman" panose="02020603050405020304" pitchFamily="18" charset="0"/>
                <a:ea typeface="宋体" panose="02010600030101010101" pitchFamily="2" charset="-122"/>
              </a:rPr>
              <a:t>，如果目录不为空，则报错，命令如下：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$rmdir temp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）删除目录的同时删除其子目录，命令如下：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rmdir -p temp5/temp6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如果目录</a:t>
            </a:r>
            <a:r>
              <a:rPr lang="en-US" altLang="zh-CN" sz="1800" kern="100">
                <a:solidFill>
                  <a:srgbClr val="000000"/>
                </a:solidFill>
                <a:effectLst/>
                <a:latin typeface="Times New Roman" panose="02020603050405020304" pitchFamily="18" charset="0"/>
                <a:ea typeface="宋体" panose="02010600030101010101" pitchFamily="2" charset="-122"/>
              </a:rPr>
              <a:t>temp5</a:t>
            </a:r>
            <a:r>
              <a:rPr lang="zh-CN" altLang="zh-CN" sz="1800" kern="100">
                <a:solidFill>
                  <a:srgbClr val="000000"/>
                </a:solidFill>
                <a:effectLst/>
                <a:latin typeface="Times New Roman" panose="02020603050405020304" pitchFamily="18" charset="0"/>
                <a:ea typeface="宋体" panose="02010600030101010101" pitchFamily="2" charset="-122"/>
              </a:rPr>
              <a:t>只有子目录</a:t>
            </a:r>
            <a:r>
              <a:rPr lang="en-US" altLang="zh-CN" sz="1800" kern="100">
                <a:solidFill>
                  <a:srgbClr val="000000"/>
                </a:solidFill>
                <a:effectLst/>
                <a:latin typeface="Times New Roman" panose="02020603050405020304" pitchFamily="18" charset="0"/>
                <a:ea typeface="宋体" panose="02010600030101010101" pitchFamily="2" charset="-122"/>
              </a:rPr>
              <a:t>temp6</a:t>
            </a:r>
            <a:r>
              <a:rPr lang="zh-CN" altLang="zh-CN" sz="1800" kern="100">
                <a:solidFill>
                  <a:srgbClr val="000000"/>
                </a:solidFill>
                <a:effectLst/>
                <a:latin typeface="Times New Roman" panose="02020603050405020304" pitchFamily="18" charset="0"/>
                <a:ea typeface="宋体" panose="02010600030101010101" pitchFamily="2" charset="-122"/>
              </a:rPr>
              <a:t>，而子目录</a:t>
            </a:r>
            <a:r>
              <a:rPr lang="en-US" altLang="zh-CN" sz="1800" kern="100">
                <a:solidFill>
                  <a:srgbClr val="000000"/>
                </a:solidFill>
                <a:effectLst/>
                <a:latin typeface="Times New Roman" panose="02020603050405020304" pitchFamily="18" charset="0"/>
                <a:ea typeface="宋体" panose="02010600030101010101" pitchFamily="2" charset="-122"/>
              </a:rPr>
              <a:t>temp6</a:t>
            </a:r>
            <a:r>
              <a:rPr lang="zh-CN" altLang="zh-CN" sz="1800" kern="100">
                <a:solidFill>
                  <a:srgbClr val="000000"/>
                </a:solidFill>
                <a:effectLst/>
                <a:latin typeface="Times New Roman" panose="02020603050405020304" pitchFamily="18" charset="0"/>
                <a:ea typeface="宋体" panose="02010600030101010101" pitchFamily="2" charset="-122"/>
              </a:rPr>
              <a:t>为空，功能和上面的命令相同。</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）先删除子目录</a:t>
            </a:r>
            <a:r>
              <a:rPr lang="en-US" altLang="zh-CN" sz="1800" kern="100">
                <a:solidFill>
                  <a:srgbClr val="000000"/>
                </a:solidFill>
                <a:effectLst/>
                <a:latin typeface="Times New Roman" panose="02020603050405020304" pitchFamily="18" charset="0"/>
                <a:ea typeface="宋体" panose="02010600030101010101" pitchFamily="2" charset="-122"/>
              </a:rPr>
              <a:t>temp6</a:t>
            </a:r>
            <a:r>
              <a:rPr lang="zh-CN" altLang="zh-CN" sz="1800" kern="100">
                <a:solidFill>
                  <a:srgbClr val="000000"/>
                </a:solidFill>
                <a:effectLst/>
                <a:latin typeface="Times New Roman" panose="02020603050405020304" pitchFamily="18" charset="0"/>
                <a:ea typeface="宋体" panose="02010600030101010101" pitchFamily="2" charset="-122"/>
              </a:rPr>
              <a:t>，再删除父目录</a:t>
            </a:r>
            <a:r>
              <a:rPr lang="en-US" altLang="zh-CN" sz="1800" kern="100">
                <a:solidFill>
                  <a:srgbClr val="000000"/>
                </a:solidFill>
                <a:effectLst/>
                <a:latin typeface="Times New Roman" panose="02020603050405020304" pitchFamily="18" charset="0"/>
                <a:ea typeface="宋体" panose="02010600030101010101" pitchFamily="2" charset="-122"/>
              </a:rPr>
              <a:t>temp5</a:t>
            </a:r>
            <a:r>
              <a:rPr lang="zh-CN" altLang="zh-CN" sz="1800" kern="100">
                <a:solidFill>
                  <a:srgbClr val="000000"/>
                </a:solidFill>
                <a:effectLst/>
                <a:latin typeface="Times New Roman" panose="02020603050405020304" pitchFamily="18" charset="0"/>
                <a:ea typeface="宋体" panose="02010600030101010101" pitchFamily="2" charset="-122"/>
              </a:rPr>
              <a:t>，命令如下：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$rmdir temp5/temp6; rmdir temp5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不使用</a:t>
            </a:r>
            <a:r>
              <a:rPr lang="en-US" altLang="zh-CN" sz="1800" kern="100">
                <a:solidFill>
                  <a:srgbClr val="000000"/>
                </a:solidFill>
                <a:effectLst/>
                <a:latin typeface="Times New Roman" panose="02020603050405020304" pitchFamily="18" charset="0"/>
                <a:ea typeface="宋体" panose="02010600030101010101" pitchFamily="2" charset="-122"/>
              </a:rPr>
              <a:t>-p</a:t>
            </a:r>
            <a:r>
              <a:rPr lang="zh-CN" altLang="zh-CN" sz="1800" kern="100">
                <a:solidFill>
                  <a:srgbClr val="000000"/>
                </a:solidFill>
                <a:effectLst/>
                <a:latin typeface="Times New Roman" panose="02020603050405020304" pitchFamily="18" charset="0"/>
                <a:ea typeface="宋体" panose="02010600030101010101" pitchFamily="2" charset="-122"/>
              </a:rPr>
              <a:t>参数，只删除</a:t>
            </a:r>
            <a:r>
              <a:rPr lang="en-US" altLang="zh-CN" sz="1800" kern="100">
                <a:solidFill>
                  <a:srgbClr val="000000"/>
                </a:solidFill>
                <a:effectLst/>
                <a:latin typeface="Times New Roman" panose="02020603050405020304" pitchFamily="18" charset="0"/>
                <a:ea typeface="宋体" panose="02010600030101010101" pitchFamily="2" charset="-122"/>
              </a:rPr>
              <a:t>temp5/ temp6</a:t>
            </a:r>
            <a:r>
              <a:rPr lang="zh-CN" altLang="zh-CN" sz="1800" kern="100">
                <a:solidFill>
                  <a:srgbClr val="000000"/>
                </a:solidFill>
                <a:effectLst/>
                <a:latin typeface="Times New Roman" panose="02020603050405020304" pitchFamily="18" charset="0"/>
                <a:ea typeface="宋体" panose="02010600030101010101" pitchFamily="2" charset="-122"/>
              </a:rPr>
              <a:t>，而目录</a:t>
            </a:r>
            <a:r>
              <a:rPr lang="en-US" altLang="zh-CN" sz="1800" kern="100">
                <a:solidFill>
                  <a:srgbClr val="000000"/>
                </a:solidFill>
                <a:effectLst/>
                <a:latin typeface="Times New Roman" panose="02020603050405020304" pitchFamily="18" charset="0"/>
                <a:ea typeface="宋体" panose="02010600030101010101" pitchFamily="2" charset="-122"/>
              </a:rPr>
              <a:t>temp5</a:t>
            </a:r>
            <a:r>
              <a:rPr lang="zh-CN" altLang="zh-CN" sz="1800" kern="100">
                <a:solidFill>
                  <a:srgbClr val="000000"/>
                </a:solidFill>
                <a:effectLst/>
                <a:latin typeface="Times New Roman" panose="02020603050405020304" pitchFamily="18" charset="0"/>
                <a:ea typeface="宋体" panose="02010600030101010101" pitchFamily="2" charset="-122"/>
              </a:rPr>
              <a:t>被保留下来。</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231629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4328093-1EFE-09B2-4500-E12C4E275B49}"/>
              </a:ext>
            </a:extLst>
          </p:cNvPr>
          <p:cNvSpPr>
            <a:spLocks noGrp="1"/>
          </p:cNvSpPr>
          <p:nvPr>
            <p:ph type="title"/>
          </p:nvPr>
        </p:nvSpPr>
        <p:spPr/>
        <p:txBody>
          <a:bodyPr>
            <a:normAutofit/>
          </a:bodyPr>
          <a:lstStyle/>
          <a:p>
            <a:r>
              <a:rPr lang="zh-CN" altLang="zh-CN" sz="2400" kern="100">
                <a:effectLst/>
                <a:latin typeface="Calibri" panose="020F0502020204030204" pitchFamily="34" charset="0"/>
                <a:ea typeface="宋体" panose="02010600030101010101" pitchFamily="2" charset="-122"/>
                <a:cs typeface="Times New Roman" panose="02020603050405020304" pitchFamily="18" charset="0"/>
              </a:rPr>
              <a:t>七、管理进程与信号</a:t>
            </a:r>
            <a:endParaRPr lang="zh-CN" altLang="en-US" sz="3200"/>
          </a:p>
        </p:txBody>
      </p:sp>
      <p:sp>
        <p:nvSpPr>
          <p:cNvPr id="3" name="内容占位符 2">
            <a:extLst>
              <a:ext uri="{FF2B5EF4-FFF2-40B4-BE49-F238E27FC236}">
                <a16:creationId xmlns:a16="http://schemas.microsoft.com/office/drawing/2014/main" id="{A5F104E3-66A2-172D-2937-9878E89E2786}"/>
              </a:ext>
            </a:extLst>
          </p:cNvPr>
          <p:cNvSpPr>
            <a:spLocks noGrp="1"/>
          </p:cNvSpPr>
          <p:nvPr>
            <p:ph sz="quarter" idx="13"/>
          </p:nvPr>
        </p:nvSpPr>
        <p:spPr>
          <a:xfrm>
            <a:off x="671528" y="1368028"/>
            <a:ext cx="7616333" cy="3312368"/>
          </a:xfrm>
        </p:spPr>
        <p:txBody>
          <a:bodyPr>
            <a:normAutofit fontScale="62500" lnSpcReduction="2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捕获信号</a:t>
            </a: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#trap &amp;apos;echo -e"You pass^C"  2			#</a:t>
            </a:r>
            <a:r>
              <a:rPr lang="zh-CN" altLang="zh-CN" sz="1800" kern="100">
                <a:solidFill>
                  <a:srgbClr val="4472C4"/>
                </a:solidFill>
                <a:effectLst/>
                <a:latin typeface="Times New Roman" panose="02020603050405020304" pitchFamily="18" charset="0"/>
                <a:ea typeface="宋体" panose="02010600030101010101" pitchFamily="2" charset="-122"/>
              </a:rPr>
              <a:t>捕获信号</a:t>
            </a:r>
            <a:r>
              <a:rPr lang="en-US" altLang="zh-CN" sz="1800" kern="100">
                <a:solidFill>
                  <a:srgbClr val="4472C4"/>
                </a:solidFill>
                <a:effectLst/>
                <a:latin typeface="Times New Roman" panose="02020603050405020304" pitchFamily="18" charset="0"/>
                <a:ea typeface="宋体" panose="02010600030101010101" pitchFamily="2" charset="-122"/>
              </a:rPr>
              <a:t>2</a:t>
            </a:r>
            <a:r>
              <a:rPr lang="zh-CN" altLang="zh-CN" sz="1800" kern="100">
                <a:solidFill>
                  <a:srgbClr val="4472C4"/>
                </a:solidFill>
                <a:effectLst/>
                <a:latin typeface="Times New Roman" panose="02020603050405020304" pitchFamily="18" charset="0"/>
                <a:ea typeface="宋体" panose="02010600030101010101" pitchFamily="2" charset="-122"/>
              </a:rPr>
              <a:t>，并指定处理方法</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 trap -p 2						#</a:t>
            </a:r>
            <a:r>
              <a:rPr lang="zh-CN" altLang="zh-CN" sz="1800" kern="100">
                <a:solidFill>
                  <a:srgbClr val="4472C4"/>
                </a:solidFill>
                <a:effectLst/>
                <a:latin typeface="Times New Roman" panose="02020603050405020304" pitchFamily="18" charset="0"/>
                <a:ea typeface="宋体" panose="02010600030101010101" pitchFamily="2" charset="-122"/>
              </a:rPr>
              <a:t>显示</a:t>
            </a:r>
            <a:r>
              <a:rPr lang="en-US" altLang="zh-CN" sz="1800" kern="100">
                <a:solidFill>
                  <a:srgbClr val="4472C4"/>
                </a:solidFill>
                <a:effectLst/>
                <a:latin typeface="Times New Roman" panose="02020603050405020304" pitchFamily="18" charset="0"/>
                <a:ea typeface="宋体" panose="02010600030101010101" pitchFamily="2" charset="-122"/>
              </a:rPr>
              <a:t>INT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a:t>
            </a:r>
            <a:r>
              <a:rPr lang="zh-CN" altLang="zh-CN" sz="1800" kern="100">
                <a:solidFill>
                  <a:srgbClr val="4472C4"/>
                </a:solidFill>
                <a:effectLst/>
                <a:latin typeface="Times New Roman" panose="02020603050405020304" pitchFamily="18" charset="0"/>
                <a:ea typeface="宋体" panose="02010600030101010101" pitchFamily="2" charset="-122"/>
              </a:rPr>
              <a:t>按快捷键</a:t>
            </a:r>
            <a:r>
              <a:rPr lang="en-US" altLang="zh-CN" sz="1800" kern="100">
                <a:solidFill>
                  <a:srgbClr val="4472C4"/>
                </a:solidFill>
                <a:effectLst/>
                <a:latin typeface="Times New Roman" panose="02020603050405020304" pitchFamily="18" charset="0"/>
                <a:ea typeface="宋体" panose="02010600030101010101" pitchFamily="2" charset="-122"/>
              </a:rPr>
              <a:t>Ctrl+C</a:t>
            </a:r>
            <a:r>
              <a:rPr lang="zh-CN" altLang="zh-CN" sz="1800" kern="100">
                <a:solidFill>
                  <a:srgbClr val="4472C4"/>
                </a:solidFill>
                <a:effectLst/>
                <a:latin typeface="Times New Roman" panose="02020603050405020304" pitchFamily="18" charset="0"/>
                <a:ea typeface="宋体" panose="02010600030101010101" pitchFamily="2" charset="-122"/>
              </a:rPr>
              <a:t>，观察效果</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 trap							#</a:t>
            </a:r>
            <a:r>
              <a:rPr lang="zh-CN" altLang="zh-CN" sz="1800" kern="100">
                <a:solidFill>
                  <a:srgbClr val="4472C4"/>
                </a:solidFill>
                <a:effectLst/>
                <a:latin typeface="Times New Roman" panose="02020603050405020304" pitchFamily="18" charset="0"/>
                <a:ea typeface="宋体" panose="02010600030101010101" pitchFamily="2" charset="-122"/>
              </a:rPr>
              <a:t>列出当前信号动作</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 '' 2 3 1 5				#</a:t>
            </a:r>
            <a:r>
              <a:rPr lang="zh-CN" altLang="zh-CN" sz="1800" kern="100">
                <a:solidFill>
                  <a:srgbClr val="4472C4"/>
                </a:solidFill>
                <a:effectLst/>
                <a:latin typeface="Times New Roman" panose="02020603050405020304" pitchFamily="18" charset="0"/>
                <a:ea typeface="宋体" panose="02010600030101010101" pitchFamily="2" charset="-122"/>
              </a:rPr>
              <a:t>捕获并忽略他们，</a:t>
            </a:r>
            <a:r>
              <a:rPr lang="en-US" altLang="zh-CN" sz="1800" kern="100">
                <a:solidFill>
                  <a:srgbClr val="4472C4"/>
                </a:solidFill>
                <a:effectLst/>
                <a:latin typeface="Times New Roman" panose="02020603050405020304" pitchFamily="18" charset="0"/>
                <a:ea typeface="宋体" panose="02010600030101010101" pitchFamily="2" charset="-122"/>
              </a:rPr>
              <a:t>"</a:t>
            </a:r>
            <a:r>
              <a:rPr lang="zh-CN" altLang="zh-CN" sz="1800" kern="100">
                <a:solidFill>
                  <a:srgbClr val="4472C4"/>
                </a:solidFill>
                <a:effectLst/>
                <a:latin typeface="Times New Roman" panose="02020603050405020304" pitchFamily="18" charset="0"/>
                <a:ea typeface="宋体" panose="02010600030101010101" pitchFamily="2" charset="-122"/>
              </a:rPr>
              <a:t>为两个单引号，中间内容无效</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a:t>
            </a:r>
            <a:r>
              <a:rPr lang="zh-CN" altLang="zh-CN" sz="1800" kern="100">
                <a:solidFill>
                  <a:srgbClr val="4472C4"/>
                </a:solidFill>
                <a:effectLst/>
                <a:latin typeface="Times New Roman" panose="02020603050405020304" pitchFamily="18" charset="0"/>
                <a:ea typeface="宋体" panose="02010600030101010101" pitchFamily="2" charset="-122"/>
              </a:rPr>
              <a:t>按快捷键</a:t>
            </a:r>
            <a:r>
              <a:rPr lang="en-US" altLang="zh-CN" sz="1800" kern="100">
                <a:solidFill>
                  <a:srgbClr val="4472C4"/>
                </a:solidFill>
                <a:effectLst/>
                <a:latin typeface="Times New Roman" panose="02020603050405020304" pitchFamily="18" charset="0"/>
                <a:ea typeface="宋体" panose="02010600030101010101" pitchFamily="2" charset="-122"/>
              </a:rPr>
              <a:t>Ctrl+C</a:t>
            </a:r>
            <a:r>
              <a:rPr lang="zh-CN" altLang="zh-CN" sz="1800" kern="100">
                <a:solidFill>
                  <a:srgbClr val="4472C4"/>
                </a:solidFill>
                <a:effectLst/>
                <a:latin typeface="Times New Roman" panose="02020603050405020304" pitchFamily="18" charset="0"/>
                <a:ea typeface="宋体" panose="02010600030101010101" pitchFamily="2" charset="-122"/>
              </a:rPr>
              <a:t>，观察效果</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#trap 2 3 1 5				#</a:t>
            </a:r>
            <a:r>
              <a:rPr lang="zh-CN" altLang="zh-CN" sz="1800" kern="100">
                <a:solidFill>
                  <a:srgbClr val="4472C4"/>
                </a:solidFill>
                <a:effectLst/>
                <a:latin typeface="Times New Roman" panose="02020603050405020304" pitchFamily="18" charset="0"/>
                <a:ea typeface="宋体" panose="02010600030101010101" pitchFamily="2" charset="-122"/>
              </a:rPr>
              <a:t>恢复信号</a:t>
            </a:r>
            <a:r>
              <a:rPr lang="en-US" altLang="zh-CN" sz="1800" kern="100">
                <a:solidFill>
                  <a:srgbClr val="4472C4"/>
                </a:solidFill>
                <a:effectLst/>
                <a:latin typeface="Times New Roman" panose="02020603050405020304" pitchFamily="18" charset="0"/>
                <a:ea typeface="宋体" panose="02010600030101010101" pitchFamily="2" charset="-122"/>
              </a:rPr>
              <a:t> 2 3 14 </a:t>
            </a:r>
            <a:r>
              <a:rPr lang="zh-CN" altLang="zh-CN" sz="1800" kern="100">
                <a:solidFill>
                  <a:srgbClr val="4472C4"/>
                </a:solidFill>
                <a:effectLst/>
                <a:latin typeface="Times New Roman" panose="02020603050405020304" pitchFamily="18" charset="0"/>
                <a:ea typeface="宋体" panose="02010600030101010101" pitchFamily="2" charset="-122"/>
              </a:rPr>
              <a:t>之前的信号</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a:t>
            </a:r>
            <a:r>
              <a:rPr lang="zh-CN" altLang="zh-CN" sz="1800" kern="100">
                <a:solidFill>
                  <a:srgbClr val="4472C4"/>
                </a:solidFill>
                <a:effectLst/>
                <a:latin typeface="Times New Roman" panose="02020603050405020304" pitchFamily="18" charset="0"/>
                <a:ea typeface="宋体" panose="02010600030101010101" pitchFamily="2" charset="-122"/>
              </a:rPr>
              <a:t>按快捷键</a:t>
            </a:r>
            <a:r>
              <a:rPr lang="en-US" altLang="zh-CN" sz="1800" kern="100">
                <a:solidFill>
                  <a:srgbClr val="4472C4"/>
                </a:solidFill>
                <a:effectLst/>
                <a:latin typeface="Times New Roman" panose="02020603050405020304" pitchFamily="18" charset="0"/>
                <a:ea typeface="宋体" panose="02010600030101010101" pitchFamily="2" charset="-122"/>
              </a:rPr>
              <a:t>Ctrl+C</a:t>
            </a:r>
            <a:r>
              <a:rPr lang="zh-CN" altLang="zh-CN" sz="1800" kern="100">
                <a:solidFill>
                  <a:srgbClr val="4472C4"/>
                </a:solidFill>
                <a:effectLst/>
                <a:latin typeface="Times New Roman" panose="02020603050405020304" pitchFamily="18" charset="0"/>
                <a:ea typeface="宋体" panose="02010600030101010101" pitchFamily="2" charset="-122"/>
              </a:rPr>
              <a:t>，观察效果</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-l </a:t>
            </a:r>
            <a:r>
              <a:rPr lang="zh-CN" altLang="zh-CN" sz="1800" kern="100">
                <a:solidFill>
                  <a:srgbClr val="4472C4"/>
                </a:solidFill>
                <a:effectLst/>
                <a:latin typeface="Times New Roman" panose="02020603050405020304" pitchFamily="18" charset="0"/>
                <a:ea typeface="宋体" panose="02010600030101010101" pitchFamily="2" charset="-122"/>
              </a:rPr>
              <a:t>列出所有可用的信号</a:t>
            </a:r>
            <a:r>
              <a:rPr lang="en-US" altLang="zh-CN" sz="1800" kern="100">
                <a:solidFill>
                  <a:srgbClr val="4472C4"/>
                </a:solidFill>
                <a:effectLst/>
                <a:latin typeface="Times New Roman" panose="02020603050405020304" pitchFamily="18" charset="0"/>
                <a:ea typeface="宋体" panose="02010600030101010101" pitchFamily="2" charset="-122"/>
              </a:rPr>
              <a:t>:-p</a:t>
            </a:r>
            <a:r>
              <a:rPr lang="zh-CN" altLang="zh-CN" sz="1800" kern="100">
                <a:solidFill>
                  <a:srgbClr val="4472C4"/>
                </a:solidFill>
                <a:effectLst/>
                <a:latin typeface="Times New Roman" panose="02020603050405020304" pitchFamily="18" charset="0"/>
                <a:ea typeface="宋体" panose="02010600030101010101" pitchFamily="2" charset="-122"/>
              </a:rPr>
              <a:t>用于显示所有或者指定信号已经重新定义的信号。</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4472C4"/>
                </a:solidFill>
                <a:effectLst/>
                <a:latin typeface="Times New Roman" panose="02020603050405020304" pitchFamily="18" charset="0"/>
                <a:ea typeface="宋体" panose="02010600030101010101" pitchFamily="2" charset="-122"/>
              </a:rPr>
              <a:t> arg</a:t>
            </a:r>
            <a:r>
              <a:rPr lang="zh-CN" altLang="zh-CN" sz="1800" kern="100">
                <a:solidFill>
                  <a:srgbClr val="4472C4"/>
                </a:solidFill>
                <a:effectLst/>
                <a:latin typeface="Times New Roman" panose="02020603050405020304" pitchFamily="18" charset="0"/>
                <a:ea typeface="宋体" panose="02010600030101010101" pitchFamily="2" charset="-122"/>
              </a:rPr>
              <a:t>为命令、由</a:t>
            </a:r>
            <a:r>
              <a:rPr lang="en-US" altLang="zh-CN" sz="1800" kern="100">
                <a:solidFill>
                  <a:srgbClr val="4472C4"/>
                </a:solidFill>
                <a:effectLst/>
                <a:latin typeface="Times New Roman" panose="02020603050405020304" pitchFamily="18" charset="0"/>
                <a:ea typeface="宋体" panose="02010600030101010101" pitchFamily="2" charset="-122"/>
              </a:rPr>
              <a:t>“</a:t>
            </a:r>
            <a:r>
              <a:rPr lang="zh-CN" altLang="zh-CN" sz="1800" kern="100">
                <a:solidFill>
                  <a:srgbClr val="4472C4"/>
                </a:solidFill>
                <a:effectLst/>
                <a:latin typeface="Times New Roman" panose="02020603050405020304" pitchFamily="18" charset="0"/>
                <a:ea typeface="宋体" panose="02010600030101010101" pitchFamily="2" charset="-122"/>
              </a:rPr>
              <a:t>；</a:t>
            </a:r>
            <a:r>
              <a:rPr lang="en-US" altLang="zh-CN" sz="1800" kern="100">
                <a:solidFill>
                  <a:srgbClr val="4472C4"/>
                </a:solidFill>
                <a:effectLst/>
                <a:latin typeface="Times New Roman" panose="02020603050405020304" pitchFamily="18" charset="0"/>
                <a:ea typeface="宋体" panose="02010600030101010101" pitchFamily="2" charset="-122"/>
              </a:rPr>
              <a:t>”</a:t>
            </a:r>
            <a:r>
              <a:rPr lang="zh-CN" altLang="zh-CN" sz="1800" kern="100">
                <a:solidFill>
                  <a:srgbClr val="4472C4"/>
                </a:solidFill>
                <a:effectLst/>
                <a:latin typeface="Times New Roman" panose="02020603050405020304" pitchFamily="18" charset="0"/>
                <a:ea typeface="宋体" panose="02010600030101010101" pitchFamily="2" charset="-122"/>
              </a:rPr>
              <a:t>连接命令序列或</a:t>
            </a:r>
            <a:r>
              <a:rPr lang="en-US" altLang="zh-CN" sz="1800" kern="100">
                <a:solidFill>
                  <a:srgbClr val="4472C4"/>
                </a:solidFill>
                <a:effectLst/>
                <a:latin typeface="Times New Roman" panose="02020603050405020304" pitchFamily="18" charset="0"/>
                <a:ea typeface="宋体" panose="02010600030101010101" pitchFamily="2" charset="-122"/>
              </a:rPr>
              <a:t>shell</a:t>
            </a:r>
            <a:r>
              <a:rPr lang="zh-CN" altLang="zh-CN" sz="1800" kern="100">
                <a:solidFill>
                  <a:srgbClr val="4472C4"/>
                </a:solidFill>
                <a:effectLst/>
                <a:latin typeface="Times New Roman" panose="02020603050405020304" pitchFamily="18" charset="0"/>
                <a:ea typeface="宋体" panose="02010600030101010101" pitchFamily="2" charset="-122"/>
              </a:rPr>
              <a:t>函数，表示信号到来时将执行</a:t>
            </a:r>
            <a:r>
              <a:rPr lang="en-US" altLang="zh-CN" sz="1800" kern="100">
                <a:solidFill>
                  <a:srgbClr val="4472C4"/>
                </a:solidFill>
                <a:effectLst/>
                <a:latin typeface="Times New Roman" panose="02020603050405020304" pitchFamily="18" charset="0"/>
                <a:ea typeface="宋体" panose="02010600030101010101" pitchFamily="2" charset="-122"/>
              </a:rPr>
              <a:t>arg</a:t>
            </a:r>
            <a:r>
              <a:rPr lang="zh-CN" altLang="zh-CN" sz="1800" kern="100">
                <a:solidFill>
                  <a:srgbClr val="4472C4"/>
                </a:solidFill>
                <a:effectLst/>
                <a:latin typeface="Times New Roman" panose="02020603050405020304" pitchFamily="18" charset="0"/>
                <a:ea typeface="宋体" panose="02010600030101010101" pitchFamily="2" charset="-122"/>
              </a:rPr>
              <a:t>规定的动作。</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930052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3D5AEA-A19D-172D-9A61-DB10E5106A53}"/>
              </a:ext>
            </a:extLst>
          </p:cNvPr>
          <p:cNvSpPr>
            <a:spLocks noGrp="1"/>
          </p:cNvSpPr>
          <p:nvPr>
            <p:ph type="title"/>
          </p:nvPr>
        </p:nvSpPr>
        <p:spPr/>
        <p:txBody>
          <a:bodyPr>
            <a:normAutofit fontScale="90000"/>
          </a:bodyPr>
          <a:lstStyle/>
          <a:p>
            <a:r>
              <a:rPr lang="zh-CN" altLang="zh-CN" sz="2400" kern="100">
                <a:effectLst/>
                <a:latin typeface="Calibri" panose="020F0502020204030204" pitchFamily="34" charset="0"/>
                <a:ea typeface="宋体" panose="02010600030101010101" pitchFamily="2" charset="-122"/>
                <a:cs typeface="Times New Roman" panose="02020603050405020304" pitchFamily="18" charset="0"/>
              </a:rPr>
              <a:t>八、管理服务器</a:t>
            </a:r>
            <a:br>
              <a:rPr lang="en-US" altLang="zh-CN" sz="2400" kern="100">
                <a:effectLst/>
                <a:latin typeface="Calibri" panose="020F0502020204030204" pitchFamily="34" charset="0"/>
                <a:ea typeface="宋体" panose="02010600030101010101" pitchFamily="2" charset="-122"/>
                <a:cs typeface="Times New Roman" panose="02020603050405020304" pitchFamily="18" charset="0"/>
              </a:rPr>
            </a:br>
            <a:br>
              <a:rPr lang="en-US" altLang="zh-CN" sz="2400" kern="100">
                <a:effectLst/>
                <a:latin typeface="Calibri" panose="020F0502020204030204" pitchFamily="34" charset="0"/>
                <a:ea typeface="宋体" panose="02010600030101010101" pitchFamily="2" charset="-122"/>
                <a:cs typeface="Times New Roman" panose="02020603050405020304" pitchFamily="18" charset="0"/>
              </a:rPr>
            </a:br>
            <a:r>
              <a:rPr lang="en-US" altLang="zh-CN" sz="1800" kern="100">
                <a:solidFill>
                  <a:srgbClr val="000000"/>
                </a:solidFill>
                <a:effectLst/>
                <a:latin typeface="Times New Roman" panose="02020603050405020304" pitchFamily="18" charset="0"/>
                <a:ea typeface="宋体" panose="02010600030101010101" pitchFamily="2" charset="-122"/>
              </a:rPr>
              <a:t>Linux</a:t>
            </a:r>
            <a:r>
              <a:rPr lang="zh-CN" altLang="zh-CN" sz="1800" kern="100">
                <a:solidFill>
                  <a:srgbClr val="000000"/>
                </a:solidFill>
                <a:effectLst/>
                <a:latin typeface="Times New Roman" panose="02020603050405020304" pitchFamily="18" charset="0"/>
                <a:ea typeface="宋体" panose="02010600030101010101" pitchFamily="2" charset="-122"/>
              </a:rPr>
              <a:t>有很多服务器，本任务介绍对</a:t>
            </a:r>
            <a:r>
              <a:rPr lang="en-US" altLang="zh-CN" sz="1800" kern="100">
                <a:solidFill>
                  <a:srgbClr val="000000"/>
                </a:solidFill>
                <a:effectLst/>
                <a:latin typeface="Times New Roman" panose="02020603050405020304" pitchFamily="18" charset="0"/>
                <a:ea typeface="宋体" panose="02010600030101010101" pitchFamily="2" charset="-122"/>
              </a:rPr>
              <a:t>vsftpd</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MySQL</a:t>
            </a:r>
            <a:r>
              <a:rPr lang="zh-CN" altLang="zh-CN" sz="1800" kern="100">
                <a:solidFill>
                  <a:srgbClr val="000000"/>
                </a:solidFill>
                <a:effectLst/>
                <a:latin typeface="Times New Roman" panose="02020603050405020304" pitchFamily="18" charset="0"/>
                <a:ea typeface="宋体" panose="02010600030101010101" pitchFamily="2" charset="-122"/>
              </a:rPr>
              <a:t>服务的管理。要管理一个服务，必须知道服务名称，</a:t>
            </a:r>
            <a:r>
              <a:rPr lang="en-US" altLang="zh-CN" sz="1800" kern="100">
                <a:solidFill>
                  <a:srgbClr val="000000"/>
                </a:solidFill>
                <a:effectLst/>
                <a:latin typeface="Times New Roman" panose="02020603050405020304" pitchFamily="18" charset="0"/>
                <a:ea typeface="宋体" panose="02010600030101010101" pitchFamily="2" charset="-122"/>
              </a:rPr>
              <a:t>vsftpd</a:t>
            </a:r>
            <a:r>
              <a:rPr lang="zh-CN" altLang="zh-CN" sz="1800" kern="100">
                <a:solidFill>
                  <a:srgbClr val="000000"/>
                </a:solidFill>
                <a:effectLst/>
                <a:latin typeface="Times New Roman" panose="02020603050405020304" pitchFamily="18" charset="0"/>
                <a:ea typeface="宋体" panose="02010600030101010101" pitchFamily="2" charset="-122"/>
              </a:rPr>
              <a:t>的服务名称为</a:t>
            </a:r>
            <a:r>
              <a:rPr lang="en-US" altLang="zh-CN" sz="1800" kern="100">
                <a:solidFill>
                  <a:srgbClr val="000000"/>
                </a:solidFill>
                <a:effectLst/>
                <a:latin typeface="Times New Roman" panose="02020603050405020304" pitchFamily="18" charset="0"/>
                <a:ea typeface="宋体" panose="02010600030101010101" pitchFamily="2" charset="-122"/>
              </a:rPr>
              <a:t>vsftpd.service</a:t>
            </a:r>
            <a:r>
              <a:rPr lang="zh-CN" altLang="zh-CN" sz="1800" kern="100">
                <a:solidFill>
                  <a:srgbClr val="000000"/>
                </a:solidFill>
                <a:effectLst/>
                <a:latin typeface="Times New Roman" panose="02020603050405020304" pitchFamily="18" charset="0"/>
                <a:ea typeface="宋体" panose="02010600030101010101" pitchFamily="2" charset="-122"/>
              </a:rPr>
              <a:t>。</a:t>
            </a:r>
            <a:br>
              <a:rPr lang="zh-CN" altLang="zh-CN" sz="1800" kern="100">
                <a:effectLst/>
                <a:latin typeface="Times New Roman" panose="02020603050405020304" pitchFamily="18" charset="0"/>
                <a:ea typeface="宋体" panose="02010600030101010101" pitchFamily="2" charset="-122"/>
              </a:rPr>
            </a:br>
            <a:endParaRPr lang="zh-CN" altLang="en-US" sz="3200"/>
          </a:p>
        </p:txBody>
      </p:sp>
      <p:sp>
        <p:nvSpPr>
          <p:cNvPr id="3" name="内容占位符 2">
            <a:extLst>
              <a:ext uri="{FF2B5EF4-FFF2-40B4-BE49-F238E27FC236}">
                <a16:creationId xmlns:a16="http://schemas.microsoft.com/office/drawing/2014/main" id="{32964DB9-4D90-E175-67C3-0E1F138B14FE}"/>
              </a:ext>
            </a:extLst>
          </p:cNvPr>
          <p:cNvSpPr>
            <a:spLocks noGrp="1"/>
          </p:cNvSpPr>
          <p:nvPr>
            <p:ph sz="quarter" idx="13"/>
          </p:nvPr>
        </p:nvSpPr>
        <p:spPr/>
        <p:txBody>
          <a:bodyPr>
            <a:normAutofit fontScale="92500" lnSpcReduction="2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1.vsftpd</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服务管理</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Linux</a:t>
            </a:r>
            <a:r>
              <a:rPr lang="zh-CN" altLang="zh-CN" sz="1800" kern="100">
                <a:solidFill>
                  <a:srgbClr val="000000"/>
                </a:solidFill>
                <a:effectLst/>
                <a:latin typeface="Times New Roman" panose="02020603050405020304" pitchFamily="18" charset="0"/>
                <a:ea typeface="宋体" panose="02010600030101010101" pitchFamily="2" charset="-122"/>
              </a:rPr>
              <a:t>下有许多</a:t>
            </a:r>
            <a:r>
              <a:rPr lang="en-US" altLang="zh-CN" sz="1800" kern="100">
                <a:solidFill>
                  <a:srgbClr val="000000"/>
                </a:solidFill>
                <a:effectLst/>
                <a:latin typeface="Times New Roman" panose="02020603050405020304" pitchFamily="18" charset="0"/>
                <a:ea typeface="宋体" panose="02010600030101010101" pitchFamily="2" charset="-122"/>
              </a:rPr>
              <a:t>vsftpd</a:t>
            </a:r>
            <a:r>
              <a:rPr lang="zh-CN" altLang="zh-CN" sz="1800" kern="100">
                <a:solidFill>
                  <a:srgbClr val="000000"/>
                </a:solidFill>
                <a:effectLst/>
                <a:latin typeface="Times New Roman" panose="02020603050405020304" pitchFamily="18" charset="0"/>
                <a:ea typeface="宋体" panose="02010600030101010101" pitchFamily="2" charset="-122"/>
              </a:rPr>
              <a:t>可以安装使用，这边介绍的是</a:t>
            </a:r>
            <a:r>
              <a:rPr lang="en-US" altLang="zh-CN" sz="1800" kern="100">
                <a:solidFill>
                  <a:srgbClr val="000000"/>
                </a:solidFill>
                <a:effectLst/>
                <a:latin typeface="Times New Roman" panose="02020603050405020304" pitchFamily="18" charset="0"/>
                <a:ea typeface="宋体" panose="02010600030101010101" pitchFamily="2" charset="-122"/>
              </a:rPr>
              <a:t>vsftpd</a:t>
            </a:r>
            <a:r>
              <a:rPr lang="zh-CN" altLang="zh-CN" sz="1800" kern="100">
                <a:solidFill>
                  <a:srgbClr val="000000"/>
                </a:solidFill>
                <a:effectLst/>
                <a:latin typeface="Times New Roman" panose="02020603050405020304" pitchFamily="18" charset="0"/>
                <a:ea typeface="宋体" panose="02010600030101010101" pitchFamily="2" charset="-122"/>
              </a:rPr>
              <a:t>服务器，对服务器的简单配置和管理。</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）软件安装。</a:t>
            </a:r>
            <a:r>
              <a:rPr lang="en-US" altLang="zh-CN" sz="1800" kern="100">
                <a:solidFill>
                  <a:srgbClr val="000000"/>
                </a:solidFill>
                <a:effectLst/>
                <a:latin typeface="Times New Roman" panose="02020603050405020304" pitchFamily="18" charset="0"/>
                <a:ea typeface="宋体" panose="02010600030101010101" pitchFamily="2" charset="-122"/>
              </a:rPr>
              <a:t>vsftpd</a:t>
            </a:r>
            <a:r>
              <a:rPr lang="zh-CN" altLang="zh-CN" sz="1800" kern="100">
                <a:solidFill>
                  <a:srgbClr val="000000"/>
                </a:solidFill>
                <a:effectLst/>
                <a:latin typeface="Times New Roman" panose="02020603050405020304" pitchFamily="18" charset="0"/>
                <a:ea typeface="宋体" panose="02010600030101010101" pitchFamily="2" charset="-122"/>
              </a:rPr>
              <a:t>的安装包为</a:t>
            </a:r>
            <a:r>
              <a:rPr lang="en-US" altLang="zh-CN" sz="1800" kern="100">
                <a:solidFill>
                  <a:srgbClr val="000000"/>
                </a:solidFill>
                <a:effectLst/>
                <a:latin typeface="Times New Roman" panose="02020603050405020304" pitchFamily="18" charset="0"/>
                <a:ea typeface="宋体" panose="02010600030101010101" pitchFamily="2" charset="-122"/>
              </a:rPr>
              <a:t>vsftpd </a:t>
            </a:r>
            <a:r>
              <a:rPr lang="zh-CN" altLang="zh-CN" sz="1800" kern="100">
                <a:solidFill>
                  <a:srgbClr val="000000"/>
                </a:solidFill>
                <a:effectLst/>
                <a:latin typeface="Times New Roman" panose="02020603050405020304" pitchFamily="18" charset="0"/>
                <a:ea typeface="宋体" panose="02010600030101010101" pitchFamily="2" charset="-122"/>
              </a:rPr>
              <a:t>，如果系统没有安装，需要先安装，是系统方便使用，还得下载一个客户端的软件包</a:t>
            </a:r>
            <a:r>
              <a:rPr lang="en-US" altLang="zh-CN" sz="1800" kern="100">
                <a:solidFill>
                  <a:srgbClr val="000000"/>
                </a:solidFill>
                <a:effectLst/>
                <a:latin typeface="Times New Roman" panose="02020603050405020304" pitchFamily="18" charset="0"/>
                <a:ea typeface="宋体" panose="02010600030101010101" pitchFamily="2" charset="-122"/>
              </a:rPr>
              <a:t>ftp</a:t>
            </a:r>
            <a:r>
              <a:rPr lang="zh-CN" altLang="zh-CN" sz="1800" kern="100">
                <a:solidFill>
                  <a:srgbClr val="000000"/>
                </a:solidFill>
                <a:effectLst/>
                <a:latin typeface="Times New Roman" panose="02020603050405020304" pitchFamily="18" charset="0"/>
                <a:ea typeface="宋体" panose="02010600030101010101" pitchFamily="2" charset="-122"/>
              </a:rPr>
              <a:t>的，安装方法如下：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#apt -y install vsftpd ftp	</a:t>
            </a:r>
            <a:endParaRPr lang="zh-CN" altLang="zh-CN" sz="1800" kern="100">
              <a:effectLst/>
              <a:latin typeface="Times New Roman" panose="02020603050405020304" pitchFamily="18" charset="0"/>
              <a:ea typeface="宋体" panose="02010600030101010101" pitchFamily="2" charset="-122"/>
            </a:endParaRPr>
          </a:p>
          <a:p>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2</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）服务管理。在统信</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UOS </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中，</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vsftpd</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的服务器名称都是</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vsftpd.service</a:t>
            </a:r>
            <a:r>
              <a:rPr lang="zh-CN" altLang="en-US" sz="1800" kern="100">
                <a:effectLst/>
                <a:latin typeface="Calibri" panose="020F0502020204030204" pitchFamily="34"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307107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3D5AEA-A19D-172D-9A61-DB10E5106A53}"/>
              </a:ext>
            </a:extLst>
          </p:cNvPr>
          <p:cNvSpPr>
            <a:spLocks noGrp="1"/>
          </p:cNvSpPr>
          <p:nvPr>
            <p:ph type="title"/>
          </p:nvPr>
        </p:nvSpPr>
        <p:spPr/>
        <p:txBody>
          <a:bodyPr>
            <a:normAutofit/>
          </a:bodyPr>
          <a:lstStyle/>
          <a:p>
            <a:r>
              <a:rPr lang="zh-CN" altLang="zh-CN" sz="2400" kern="100">
                <a:effectLst/>
                <a:latin typeface="Calibri" panose="020F0502020204030204" pitchFamily="34" charset="0"/>
                <a:ea typeface="宋体" panose="02010600030101010101" pitchFamily="2" charset="-122"/>
                <a:cs typeface="Times New Roman" panose="02020603050405020304" pitchFamily="18" charset="0"/>
              </a:rPr>
              <a:t>八、管理服务器</a:t>
            </a:r>
            <a:br>
              <a:rPr lang="en-US" altLang="zh-CN" sz="2400" kern="100">
                <a:effectLst/>
                <a:latin typeface="Calibri" panose="020F0502020204030204" pitchFamily="34" charset="0"/>
                <a:ea typeface="宋体" panose="02010600030101010101" pitchFamily="2" charset="-122"/>
                <a:cs typeface="Times New Roman" panose="02020603050405020304" pitchFamily="18" charset="0"/>
              </a:rPr>
            </a:br>
            <a:endParaRPr lang="zh-CN" altLang="en-US" sz="3200"/>
          </a:p>
        </p:txBody>
      </p:sp>
      <p:sp>
        <p:nvSpPr>
          <p:cNvPr id="3" name="内容占位符 2">
            <a:extLst>
              <a:ext uri="{FF2B5EF4-FFF2-40B4-BE49-F238E27FC236}">
                <a16:creationId xmlns:a16="http://schemas.microsoft.com/office/drawing/2014/main" id="{32964DB9-4D90-E175-67C3-0E1F138B14FE}"/>
              </a:ext>
            </a:extLst>
          </p:cNvPr>
          <p:cNvSpPr>
            <a:spLocks noGrp="1"/>
          </p:cNvSpPr>
          <p:nvPr>
            <p:ph sz="quarter" idx="13"/>
          </p:nvPr>
        </p:nvSpPr>
        <p:spPr/>
        <p:txBody>
          <a:bodyPr>
            <a:normAutofit fontScale="92500" lnSpcReduction="20000"/>
          </a:bodyPr>
          <a:lstStyle/>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）配置文件与默认配置。到现在，我们对</a:t>
            </a:r>
            <a:r>
              <a:rPr lang="en-US" altLang="zh-CN" sz="1800" kern="100">
                <a:solidFill>
                  <a:srgbClr val="000000"/>
                </a:solidFill>
                <a:effectLst/>
                <a:latin typeface="Times New Roman" panose="02020603050405020304" pitchFamily="18" charset="0"/>
                <a:ea typeface="宋体" panose="02010600030101010101" pitchFamily="2" charset="-122"/>
              </a:rPr>
              <a:t>vsftp</a:t>
            </a:r>
            <a:r>
              <a:rPr lang="zh-CN" altLang="zh-CN" sz="1800" kern="100">
                <a:solidFill>
                  <a:srgbClr val="000000"/>
                </a:solidFill>
                <a:effectLst/>
                <a:latin typeface="Times New Roman" panose="02020603050405020304" pitchFamily="18" charset="0"/>
                <a:ea typeface="宋体" panose="02010600030101010101" pitchFamily="2" charset="-122"/>
              </a:rPr>
              <a:t>的操作还是默认阶段，没有涉及配置文件。在统信</a:t>
            </a:r>
            <a:r>
              <a:rPr lang="en-US" altLang="zh-CN" sz="1800" kern="100">
                <a:solidFill>
                  <a:srgbClr val="000000"/>
                </a:solidFill>
                <a:effectLst/>
                <a:latin typeface="Times New Roman" panose="02020603050405020304" pitchFamily="18" charset="0"/>
                <a:ea typeface="宋体" panose="02010600030101010101" pitchFamily="2" charset="-122"/>
              </a:rPr>
              <a:t>UOS</a:t>
            </a:r>
            <a:r>
              <a:rPr lang="zh-CN" altLang="zh-CN" sz="1800" kern="100">
                <a:solidFill>
                  <a:srgbClr val="000000"/>
                </a:solidFill>
                <a:effectLst/>
                <a:latin typeface="Times New Roman" panose="02020603050405020304" pitchFamily="18" charset="0"/>
                <a:ea typeface="宋体" panose="02010600030101010101" pitchFamily="2" charset="-122"/>
              </a:rPr>
              <a:t>中中的配置目录实在</a:t>
            </a:r>
            <a:r>
              <a:rPr lang="en-US" altLang="zh-CN" sz="1800" kern="100">
                <a:solidFill>
                  <a:srgbClr val="000000"/>
                </a:solidFill>
                <a:effectLst/>
                <a:latin typeface="Times New Roman" panose="02020603050405020304" pitchFamily="18" charset="0"/>
                <a:ea typeface="宋体" panose="02010600030101010101" pitchFamily="2" charset="-122"/>
              </a:rPr>
              <a:t>/etc/</a:t>
            </a:r>
            <a:r>
              <a:rPr lang="zh-CN" altLang="zh-CN" sz="1800" kern="100">
                <a:solidFill>
                  <a:srgbClr val="000000"/>
                </a:solidFill>
                <a:effectLst/>
                <a:latin typeface="Times New Roman" panose="02020603050405020304" pitchFamily="18" charset="0"/>
                <a:ea typeface="宋体" panose="02010600030101010101" pitchFamily="2" charset="-122"/>
              </a:rPr>
              <a:t>，所使用配置文件如下：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vsftpd.conf</a:t>
            </a:r>
            <a:r>
              <a:rPr lang="zh-CN" altLang="zh-CN" sz="1800" kern="100">
                <a:solidFill>
                  <a:srgbClr val="000000"/>
                </a:solidFill>
                <a:effectLst/>
                <a:latin typeface="Times New Roman" panose="02020603050405020304" pitchFamily="18" charset="0"/>
                <a:ea typeface="宋体" panose="02010600030101010101" pitchFamily="2" charset="-122"/>
              </a:rPr>
              <a:t>：主配置文件</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ftpusers</a:t>
            </a:r>
            <a:r>
              <a:rPr lang="zh-CN" altLang="zh-CN" sz="1800" kern="100">
                <a:solidFill>
                  <a:srgbClr val="000000"/>
                </a:solidFill>
                <a:effectLst/>
                <a:latin typeface="Times New Roman" panose="02020603050405020304" pitchFamily="18" charset="0"/>
                <a:ea typeface="宋体" panose="02010600030101010101" pitchFamily="2" charset="-122"/>
              </a:rPr>
              <a:t>：本地用户控制文件，谁在其中谁不能登入</a:t>
            </a:r>
            <a:r>
              <a:rPr lang="en-US" altLang="zh-CN" sz="1800" kern="100">
                <a:solidFill>
                  <a:srgbClr val="000000"/>
                </a:solidFill>
                <a:effectLst/>
                <a:latin typeface="Times New Roman" panose="02020603050405020304" pitchFamily="18" charset="0"/>
                <a:ea typeface="宋体" panose="02010600030101010101" pitchFamily="2" charset="-122"/>
              </a:rPr>
              <a:t>vsftpd</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在默认情况下统信</a:t>
            </a:r>
            <a:r>
              <a:rPr lang="en-US" altLang="zh-CN" sz="1800" kern="100">
                <a:solidFill>
                  <a:srgbClr val="000000"/>
                </a:solidFill>
                <a:effectLst/>
                <a:latin typeface="Times New Roman" panose="02020603050405020304" pitchFamily="18" charset="0"/>
                <a:ea typeface="宋体" panose="02010600030101010101" pitchFamily="2" charset="-122"/>
              </a:rPr>
              <a:t>uos</a:t>
            </a:r>
            <a:r>
              <a:rPr lang="zh-CN" altLang="zh-CN" sz="1800" kern="100">
                <a:solidFill>
                  <a:srgbClr val="000000"/>
                </a:solidFill>
                <a:effectLst/>
                <a:latin typeface="Times New Roman" panose="02020603050405020304" pitchFamily="18" charset="0"/>
                <a:ea typeface="宋体" panose="02010600030101010101" pitchFamily="2" charset="-122"/>
              </a:rPr>
              <a:t>系统是不开放匿名用户，对于本地用户，统信</a:t>
            </a:r>
            <a:r>
              <a:rPr lang="en-US" altLang="zh-CN" sz="1800" kern="100">
                <a:solidFill>
                  <a:srgbClr val="000000"/>
                </a:solidFill>
                <a:effectLst/>
                <a:latin typeface="Times New Roman" panose="02020603050405020304" pitchFamily="18" charset="0"/>
                <a:ea typeface="宋体" panose="02010600030101010101" pitchFamily="2" charset="-122"/>
              </a:rPr>
              <a:t>uos</a:t>
            </a:r>
            <a:r>
              <a:rPr lang="zh-CN" altLang="zh-CN" sz="1800" kern="100">
                <a:solidFill>
                  <a:srgbClr val="000000"/>
                </a:solidFill>
                <a:effectLst/>
                <a:latin typeface="Times New Roman" panose="02020603050405020304" pitchFamily="18" charset="0"/>
                <a:ea typeface="宋体" panose="02010600030101010101" pitchFamily="2" charset="-122"/>
              </a:rPr>
              <a:t>只允许下载。要实现需要两点：一是允许匿名用户访问；二是允许本地用户访问，且可以上传，也可以下载。</a:t>
            </a:r>
            <a:endParaRPr lang="zh-CN" altLang="zh-CN" sz="1800" kern="10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819579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3D5AEA-A19D-172D-9A61-DB10E5106A53}"/>
              </a:ext>
            </a:extLst>
          </p:cNvPr>
          <p:cNvSpPr>
            <a:spLocks noGrp="1"/>
          </p:cNvSpPr>
          <p:nvPr>
            <p:ph type="title"/>
          </p:nvPr>
        </p:nvSpPr>
        <p:spPr/>
        <p:txBody>
          <a:bodyPr>
            <a:normAutofit/>
          </a:bodyPr>
          <a:lstStyle/>
          <a:p>
            <a:r>
              <a:rPr lang="zh-CN" altLang="zh-CN" sz="2400" kern="100">
                <a:effectLst/>
                <a:latin typeface="Calibri" panose="020F0502020204030204" pitchFamily="34" charset="0"/>
                <a:ea typeface="宋体" panose="02010600030101010101" pitchFamily="2" charset="-122"/>
                <a:cs typeface="Times New Roman" panose="02020603050405020304" pitchFamily="18" charset="0"/>
              </a:rPr>
              <a:t>八、管理服务器</a:t>
            </a:r>
            <a:br>
              <a:rPr lang="en-US" altLang="zh-CN" sz="2400" kern="100">
                <a:effectLst/>
                <a:latin typeface="Calibri" panose="020F0502020204030204" pitchFamily="34" charset="0"/>
                <a:ea typeface="宋体" panose="02010600030101010101" pitchFamily="2" charset="-122"/>
                <a:cs typeface="Times New Roman" panose="02020603050405020304" pitchFamily="18" charset="0"/>
              </a:rPr>
            </a:br>
            <a:endParaRPr lang="zh-CN" altLang="en-US" sz="3200"/>
          </a:p>
        </p:txBody>
      </p:sp>
      <p:sp>
        <p:nvSpPr>
          <p:cNvPr id="3" name="内容占位符 2">
            <a:extLst>
              <a:ext uri="{FF2B5EF4-FFF2-40B4-BE49-F238E27FC236}">
                <a16:creationId xmlns:a16="http://schemas.microsoft.com/office/drawing/2014/main" id="{32964DB9-4D90-E175-67C3-0E1F138B14FE}"/>
              </a:ext>
            </a:extLst>
          </p:cNvPr>
          <p:cNvSpPr>
            <a:spLocks noGrp="1"/>
          </p:cNvSpPr>
          <p:nvPr>
            <p:ph sz="quarter" idx="13"/>
          </p:nvPr>
        </p:nvSpPr>
        <p:spPr>
          <a:xfrm>
            <a:off x="671528" y="1152004"/>
            <a:ext cx="7616333" cy="3104260"/>
          </a:xfrm>
        </p:spPr>
        <p:txBody>
          <a:bodyPr>
            <a:normAutofit fontScale="77500" lnSpcReduction="2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2.mysql</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的服务管理</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MySQL</a:t>
            </a:r>
            <a:r>
              <a:rPr lang="zh-CN" altLang="zh-CN" sz="1800" kern="100">
                <a:solidFill>
                  <a:srgbClr val="000000"/>
                </a:solidFill>
                <a:effectLst/>
                <a:latin typeface="Times New Roman" panose="02020603050405020304" pitchFamily="18" charset="0"/>
                <a:ea typeface="宋体" panose="02010600030101010101" pitchFamily="2" charset="-122"/>
              </a:rPr>
              <a:t>有几个版本，在统信下我们安装</a:t>
            </a:r>
            <a:r>
              <a:rPr lang="en-US" altLang="zh-CN" sz="1800" kern="100">
                <a:solidFill>
                  <a:srgbClr val="000000"/>
                </a:solidFill>
                <a:effectLst/>
                <a:latin typeface="Times New Roman" panose="02020603050405020304" pitchFamily="18" charset="0"/>
                <a:ea typeface="宋体" panose="02010600030101010101" pitchFamily="2" charset="-122"/>
              </a:rPr>
              <a:t>mariadb</a:t>
            </a:r>
            <a:r>
              <a:rPr lang="zh-CN" altLang="zh-CN" sz="1800" kern="100">
                <a:solidFill>
                  <a:srgbClr val="000000"/>
                </a:solidFill>
                <a:effectLst/>
                <a:latin typeface="Times New Roman" panose="02020603050405020304" pitchFamily="18" charset="0"/>
                <a:ea typeface="宋体" panose="02010600030101010101" pitchFamily="2" charset="-122"/>
              </a:rPr>
              <a:t>来进行</a:t>
            </a:r>
            <a:r>
              <a:rPr lang="en-US" altLang="zh-CN" sz="1800" kern="100">
                <a:solidFill>
                  <a:srgbClr val="000000"/>
                </a:solidFill>
                <a:effectLst/>
                <a:latin typeface="Times New Roman" panose="02020603050405020304" pitchFamily="18" charset="0"/>
                <a:ea typeface="宋体" panose="02010600030101010101" pitchFamily="2" charset="-122"/>
              </a:rPr>
              <a:t>mysql</a:t>
            </a:r>
            <a:r>
              <a:rPr lang="zh-CN" altLang="zh-CN" sz="1800" kern="100">
                <a:solidFill>
                  <a:srgbClr val="000000"/>
                </a:solidFill>
                <a:effectLst/>
                <a:latin typeface="Times New Roman" panose="02020603050405020304" pitchFamily="18" charset="0"/>
                <a:ea typeface="宋体" panose="02010600030101010101" pitchFamily="2" charset="-122"/>
              </a:rPr>
              <a:t>的管理。</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）软件安装</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mariadb</a:t>
            </a:r>
            <a:r>
              <a:rPr lang="zh-CN" altLang="zh-CN" sz="1800" kern="100">
                <a:solidFill>
                  <a:srgbClr val="000000"/>
                </a:solidFill>
                <a:effectLst/>
                <a:latin typeface="Times New Roman" panose="02020603050405020304" pitchFamily="18" charset="0"/>
                <a:ea typeface="宋体" panose="02010600030101010101" pitchFamily="2" charset="-122"/>
              </a:rPr>
              <a:t>数据库包括客户端软件包（</a:t>
            </a:r>
            <a:r>
              <a:rPr lang="en-US" altLang="zh-CN" sz="1800" kern="100">
                <a:solidFill>
                  <a:srgbClr val="000000"/>
                </a:solidFill>
                <a:effectLst/>
                <a:latin typeface="Times New Roman" panose="02020603050405020304" pitchFamily="18" charset="0"/>
                <a:ea typeface="宋体" panose="02010600030101010101" pitchFamily="2" charset="-122"/>
              </a:rPr>
              <a:t>mariadb-client</a:t>
            </a:r>
            <a:r>
              <a:rPr lang="zh-CN" altLang="zh-CN" sz="1800" kern="100">
                <a:solidFill>
                  <a:srgbClr val="000000"/>
                </a:solidFill>
                <a:effectLst/>
                <a:latin typeface="Times New Roman" panose="02020603050405020304" pitchFamily="18" charset="0"/>
                <a:ea typeface="宋体" panose="02010600030101010101" pitchFamily="2" charset="-122"/>
              </a:rPr>
              <a:t>）和服务器软件包（</a:t>
            </a:r>
            <a:r>
              <a:rPr lang="en-US" altLang="zh-CN" sz="1800" kern="100">
                <a:solidFill>
                  <a:srgbClr val="000000"/>
                </a:solidFill>
                <a:effectLst/>
                <a:latin typeface="Times New Roman" panose="02020603050405020304" pitchFamily="18" charset="0"/>
                <a:ea typeface="宋体" panose="02010600030101010101" pitchFamily="2" charset="-122"/>
              </a:rPr>
              <a:t>mariadb-server</a:t>
            </a:r>
            <a:r>
              <a:rPr lang="zh-CN" altLang="zh-CN" sz="1800" kern="100">
                <a:solidFill>
                  <a:srgbClr val="000000"/>
                </a:solidFill>
                <a:effectLst/>
                <a:latin typeface="Times New Roman" panose="02020603050405020304" pitchFamily="18" charset="0"/>
                <a:ea typeface="宋体" panose="02010600030101010101" pitchFamily="2" charset="-122"/>
              </a:rPr>
              <a:t>），没有安装的话安装命令的方法如下：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#apt -y install mariadb-cilent mariadb-server</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）服务管理</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服务器的服务名均为</a:t>
            </a:r>
            <a:r>
              <a:rPr lang="en-US" altLang="zh-CN" sz="1800" kern="100">
                <a:solidFill>
                  <a:srgbClr val="000000"/>
                </a:solidFill>
                <a:effectLst/>
                <a:latin typeface="Times New Roman" panose="02020603050405020304" pitchFamily="18" charset="0"/>
                <a:ea typeface="宋体" panose="02010600030101010101" pitchFamily="2" charset="-122"/>
              </a:rPr>
              <a:t>mariadb.service,</a:t>
            </a:r>
            <a:r>
              <a:rPr lang="zh-CN" altLang="zh-CN" sz="1800" kern="100">
                <a:solidFill>
                  <a:srgbClr val="000000"/>
                </a:solidFill>
                <a:effectLst/>
                <a:latin typeface="Times New Roman" panose="02020603050405020304" pitchFamily="18" charset="0"/>
                <a:ea typeface="宋体" panose="02010600030101010101" pitchFamily="2" charset="-122"/>
              </a:rPr>
              <a:t>管理方法如下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#systemctl enable mariadb				#</a:t>
            </a:r>
            <a:r>
              <a:rPr lang="zh-CN" altLang="zh-CN" sz="1800" kern="100">
                <a:solidFill>
                  <a:srgbClr val="000000"/>
                </a:solidFill>
                <a:effectLst/>
                <a:latin typeface="Times New Roman" panose="02020603050405020304" pitchFamily="18" charset="0"/>
                <a:ea typeface="宋体" panose="02010600030101010101" pitchFamily="2" charset="-122"/>
              </a:rPr>
              <a:t>启动</a:t>
            </a:r>
            <a:r>
              <a:rPr lang="en-US" altLang="zh-CN" sz="1800" kern="100">
                <a:solidFill>
                  <a:srgbClr val="000000"/>
                </a:solidFill>
                <a:effectLst/>
                <a:latin typeface="Times New Roman" panose="02020603050405020304" pitchFamily="18" charset="0"/>
                <a:ea typeface="宋体" panose="02010600030101010101" pitchFamily="2" charset="-122"/>
              </a:rPr>
              <a:t>mariadb</a:t>
            </a:r>
            <a:r>
              <a:rPr lang="zh-CN" altLang="zh-CN" sz="1800" kern="100">
                <a:solidFill>
                  <a:srgbClr val="000000"/>
                </a:solidFill>
                <a:effectLst/>
                <a:latin typeface="Times New Roman" panose="02020603050405020304" pitchFamily="18" charset="0"/>
                <a:ea typeface="宋体" panose="02010600030101010101" pitchFamily="2" charset="-122"/>
              </a:rPr>
              <a:t>服务</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#systemctl start mariadb					#</a:t>
            </a:r>
            <a:r>
              <a:rPr lang="zh-CN" altLang="zh-CN" sz="1800" kern="100">
                <a:solidFill>
                  <a:srgbClr val="000000"/>
                </a:solidFill>
                <a:effectLst/>
                <a:latin typeface="Times New Roman" panose="02020603050405020304" pitchFamily="18" charset="0"/>
                <a:ea typeface="宋体" panose="02010600030101010101" pitchFamily="2" charset="-122"/>
              </a:rPr>
              <a:t>启动</a:t>
            </a:r>
            <a:r>
              <a:rPr lang="en-US" altLang="zh-CN" sz="1800" kern="100">
                <a:solidFill>
                  <a:srgbClr val="000000"/>
                </a:solidFill>
                <a:effectLst/>
                <a:latin typeface="Times New Roman" panose="02020603050405020304" pitchFamily="18" charset="0"/>
                <a:ea typeface="宋体" panose="02010600030101010101" pitchFamily="2" charset="-122"/>
              </a:rPr>
              <a:t>mariadb</a:t>
            </a:r>
            <a:r>
              <a:rPr lang="zh-CN" altLang="zh-CN" sz="1800" kern="100">
                <a:solidFill>
                  <a:srgbClr val="000000"/>
                </a:solidFill>
                <a:effectLst/>
                <a:latin typeface="Times New Roman" panose="02020603050405020304" pitchFamily="18" charset="0"/>
                <a:ea typeface="宋体" panose="02010600030101010101" pitchFamily="2" charset="-122"/>
              </a:rPr>
              <a:t>服务</a:t>
            </a:r>
            <a:endParaRPr lang="zh-CN" altLang="zh-CN" sz="1800" kern="10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97991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3D5AEA-A19D-172D-9A61-DB10E5106A53}"/>
              </a:ext>
            </a:extLst>
          </p:cNvPr>
          <p:cNvSpPr>
            <a:spLocks noGrp="1"/>
          </p:cNvSpPr>
          <p:nvPr>
            <p:ph type="title"/>
          </p:nvPr>
        </p:nvSpPr>
        <p:spPr>
          <a:xfrm>
            <a:off x="671528" y="287908"/>
            <a:ext cx="7616792" cy="1173116"/>
          </a:xfrm>
        </p:spPr>
        <p:txBody>
          <a:bodyPr>
            <a:normAutofit/>
          </a:bodyPr>
          <a:lstStyle/>
          <a:p>
            <a:r>
              <a:rPr lang="zh-CN" altLang="zh-CN" sz="2400" kern="100">
                <a:effectLst/>
                <a:latin typeface="Calibri" panose="020F0502020204030204" pitchFamily="34" charset="0"/>
                <a:ea typeface="宋体" panose="02010600030101010101" pitchFamily="2" charset="-122"/>
                <a:cs typeface="Times New Roman" panose="02020603050405020304" pitchFamily="18" charset="0"/>
              </a:rPr>
              <a:t>八、管理服务器</a:t>
            </a:r>
            <a:br>
              <a:rPr lang="en-US" altLang="zh-CN" sz="2400" kern="100">
                <a:effectLst/>
                <a:latin typeface="Calibri" panose="020F0502020204030204" pitchFamily="34" charset="0"/>
                <a:ea typeface="宋体" panose="02010600030101010101" pitchFamily="2" charset="-122"/>
                <a:cs typeface="Times New Roman" panose="02020603050405020304" pitchFamily="18" charset="0"/>
              </a:rPr>
            </a:br>
            <a:endParaRPr lang="zh-CN" altLang="en-US" sz="3200"/>
          </a:p>
        </p:txBody>
      </p:sp>
      <p:sp>
        <p:nvSpPr>
          <p:cNvPr id="3" name="内容占位符 2">
            <a:extLst>
              <a:ext uri="{FF2B5EF4-FFF2-40B4-BE49-F238E27FC236}">
                <a16:creationId xmlns:a16="http://schemas.microsoft.com/office/drawing/2014/main" id="{32964DB9-4D90-E175-67C3-0E1F138B14FE}"/>
              </a:ext>
            </a:extLst>
          </p:cNvPr>
          <p:cNvSpPr>
            <a:spLocks noGrp="1"/>
          </p:cNvSpPr>
          <p:nvPr>
            <p:ph sz="quarter" idx="13"/>
          </p:nvPr>
        </p:nvSpPr>
        <p:spPr>
          <a:xfrm>
            <a:off x="671528" y="1152004"/>
            <a:ext cx="7616333" cy="3104260"/>
          </a:xfrm>
        </p:spPr>
        <p:txBody>
          <a:bodyPr>
            <a:normAutofit/>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2.mysql</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的服务管理</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MySQL</a:t>
            </a:r>
            <a:r>
              <a:rPr lang="zh-CN" altLang="zh-CN" sz="1800" kern="100">
                <a:solidFill>
                  <a:srgbClr val="000000"/>
                </a:solidFill>
                <a:effectLst/>
                <a:latin typeface="Times New Roman" panose="02020603050405020304" pitchFamily="18" charset="0"/>
                <a:ea typeface="宋体" panose="02010600030101010101" pitchFamily="2" charset="-122"/>
              </a:rPr>
              <a:t>访问</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MySQL</a:t>
            </a:r>
            <a:r>
              <a:rPr lang="zh-CN" altLang="zh-CN" sz="1800" kern="100">
                <a:solidFill>
                  <a:srgbClr val="000000"/>
                </a:solidFill>
                <a:effectLst/>
                <a:latin typeface="Times New Roman" panose="02020603050405020304" pitchFamily="18" charset="0"/>
                <a:ea typeface="宋体" panose="02010600030101010101" pitchFamily="2" charset="-122"/>
              </a:rPr>
              <a:t>有一个客户端程序</a:t>
            </a:r>
            <a:r>
              <a:rPr lang="en-US" altLang="zh-CN" sz="1800" kern="100">
                <a:solidFill>
                  <a:srgbClr val="000000"/>
                </a:solidFill>
                <a:effectLst/>
                <a:latin typeface="Times New Roman" panose="02020603050405020304" pitchFamily="18" charset="0"/>
                <a:ea typeface="宋体" panose="02010600030101010101" pitchFamily="2" charset="-122"/>
              </a:rPr>
              <a:t>mysql</a:t>
            </a:r>
            <a:r>
              <a:rPr lang="zh-CN" altLang="zh-CN" sz="1800" kern="100">
                <a:solidFill>
                  <a:srgbClr val="000000"/>
                </a:solidFill>
                <a:effectLst/>
                <a:latin typeface="Times New Roman" panose="02020603050405020304" pitchFamily="18" charset="0"/>
                <a:ea typeface="宋体" panose="02010600030101010101" pitchFamily="2" charset="-122"/>
              </a:rPr>
              <a:t>，可以用于对</a:t>
            </a:r>
            <a:r>
              <a:rPr lang="en-US" altLang="zh-CN" sz="1800" kern="100">
                <a:solidFill>
                  <a:srgbClr val="000000"/>
                </a:solidFill>
                <a:effectLst/>
                <a:latin typeface="Times New Roman" panose="02020603050405020304" pitchFamily="18" charset="0"/>
                <a:ea typeface="宋体" panose="02010600030101010101" pitchFamily="2" charset="-122"/>
              </a:rPr>
              <a:t>MySQL</a:t>
            </a:r>
            <a:r>
              <a:rPr lang="zh-CN" altLang="zh-CN" sz="1800" kern="100">
                <a:solidFill>
                  <a:srgbClr val="000000"/>
                </a:solidFill>
                <a:effectLst/>
                <a:latin typeface="Times New Roman" panose="02020603050405020304" pitchFamily="18" charset="0"/>
                <a:ea typeface="宋体" panose="02010600030101010101" pitchFamily="2" charset="-122"/>
              </a:rPr>
              <a:t>访问。用户可以在</a:t>
            </a:r>
            <a:r>
              <a:rPr lang="en-US" altLang="zh-CN" sz="1800" kern="100">
                <a:solidFill>
                  <a:srgbClr val="000000"/>
                </a:solidFill>
                <a:effectLst/>
                <a:latin typeface="Times New Roman" panose="02020603050405020304" pitchFamily="18" charset="0"/>
                <a:ea typeface="宋体" panose="02010600030101010101" pitchFamily="2" charset="-122"/>
              </a:rPr>
              <a:t>mysql</a:t>
            </a:r>
            <a:r>
              <a:rPr lang="zh-CN" altLang="zh-CN" sz="1800" kern="100">
                <a:solidFill>
                  <a:srgbClr val="000000"/>
                </a:solidFill>
                <a:effectLst/>
                <a:latin typeface="Times New Roman" panose="02020603050405020304" pitchFamily="18" charset="0"/>
                <a:ea typeface="宋体" panose="02010600030101010101" pitchFamily="2" charset="-122"/>
              </a:rPr>
              <a:t>的界面使用</a:t>
            </a:r>
            <a:r>
              <a:rPr lang="en-US" altLang="zh-CN" sz="1800" kern="100">
                <a:solidFill>
                  <a:srgbClr val="000000"/>
                </a:solidFill>
                <a:effectLst/>
                <a:latin typeface="Times New Roman" panose="02020603050405020304" pitchFamily="18" charset="0"/>
                <a:ea typeface="宋体" panose="02010600030101010101" pitchFamily="2" charset="-122"/>
              </a:rPr>
              <a:t>MySQL</a:t>
            </a:r>
            <a:r>
              <a:rPr lang="zh-CN" altLang="zh-CN" sz="1800" kern="100">
                <a:solidFill>
                  <a:srgbClr val="000000"/>
                </a:solidFill>
                <a:effectLst/>
                <a:latin typeface="Times New Roman" panose="02020603050405020304" pitchFamily="18" charset="0"/>
                <a:ea typeface="宋体" panose="02010600030101010101" pitchFamily="2" charset="-122"/>
              </a:rPr>
              <a:t>的命令。</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mysql [</a:t>
            </a:r>
            <a:r>
              <a:rPr lang="zh-CN" altLang="zh-CN" sz="1800" kern="100">
                <a:solidFill>
                  <a:srgbClr val="000000"/>
                </a:solidFill>
                <a:effectLst/>
                <a:latin typeface="Times New Roman" panose="02020603050405020304" pitchFamily="18" charset="0"/>
                <a:ea typeface="宋体" panose="02010600030101010101" pitchFamily="2" charset="-122"/>
              </a:rPr>
              <a:t>参数</a:t>
            </a:r>
            <a:r>
              <a:rPr lang="en-US" altLang="zh-CN" sz="1800" kern="100">
                <a:solidFill>
                  <a:srgbClr val="000000"/>
                </a:solidFill>
                <a:effectLst/>
                <a:latin typeface="Times New Roman" panose="02020603050405020304" pitchFamily="18" charset="0"/>
                <a:ea typeface="宋体" panose="02010600030101010101" pitchFamily="2" charset="-122"/>
              </a:rPr>
              <a:t>] db_name</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mysql </a:t>
            </a:r>
            <a:r>
              <a:rPr lang="zh-CN" altLang="zh-CN" sz="1800" kern="100">
                <a:solidFill>
                  <a:srgbClr val="000000"/>
                </a:solidFill>
                <a:effectLst/>
                <a:latin typeface="Times New Roman" panose="02020603050405020304" pitchFamily="18" charset="0"/>
                <a:ea typeface="宋体" panose="02010600030101010101" pitchFamily="2" charset="-122"/>
              </a:rPr>
              <a:t>命令行参数的如</a:t>
            </a:r>
            <a:r>
              <a:rPr lang="zh-CN" altLang="en-US" sz="1800" kern="100">
                <a:solidFill>
                  <a:srgbClr val="000000"/>
                </a:solidFill>
                <a:effectLst/>
                <a:latin typeface="Times New Roman" panose="02020603050405020304" pitchFamily="18" charset="0"/>
                <a:ea typeface="宋体" panose="02010600030101010101" pitchFamily="2" charset="-122"/>
              </a:rPr>
              <a:t>教材</a:t>
            </a:r>
            <a:r>
              <a:rPr lang="zh-CN" altLang="zh-CN" sz="1800" kern="100">
                <a:solidFill>
                  <a:srgbClr val="000000"/>
                </a:solidFill>
                <a:effectLst/>
                <a:latin typeface="Times New Roman" panose="02020603050405020304" pitchFamily="18" charset="0"/>
                <a:ea typeface="宋体" panose="02010600030101010101" pitchFamily="2" charset="-122"/>
              </a:rPr>
              <a:t>表</a:t>
            </a:r>
            <a:r>
              <a:rPr lang="en-US" altLang="zh-CN" sz="1800" kern="100">
                <a:solidFill>
                  <a:srgbClr val="000000"/>
                </a:solidFill>
                <a:effectLst/>
                <a:latin typeface="Times New Roman" panose="02020603050405020304" pitchFamily="18" charset="0"/>
                <a:ea typeface="宋体" panose="02010600030101010101" pitchFamily="2" charset="-122"/>
              </a:rPr>
              <a:t>2.48</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506350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1B1C5E-AF39-CB44-CB83-6B6ECC4D0C72}"/>
              </a:ext>
            </a:extLst>
          </p:cNvPr>
          <p:cNvSpPr>
            <a:spLocks noGrp="1"/>
          </p:cNvSpPr>
          <p:nvPr>
            <p:ph type="title"/>
          </p:nvPr>
        </p:nvSpPr>
        <p:spPr>
          <a:xfrm>
            <a:off x="735509" y="122904"/>
            <a:ext cx="7616792" cy="1173116"/>
          </a:xfrm>
        </p:spPr>
        <p:txBody>
          <a:bodyPr>
            <a:normAutofit/>
          </a:bodyPr>
          <a:lstStyle/>
          <a:p>
            <a:r>
              <a:rPr lang="zh-CN" altLang="zh-CN" sz="2400" kern="100">
                <a:effectLst/>
                <a:latin typeface="Calibri" panose="020F0502020204030204" pitchFamily="34" charset="0"/>
                <a:ea typeface="宋体" panose="02010600030101010101" pitchFamily="2" charset="-122"/>
                <a:cs typeface="Times New Roman" panose="02020603050405020304" pitchFamily="18" charset="0"/>
              </a:rPr>
              <a:t>九、管理防火墙</a:t>
            </a:r>
            <a:endParaRPr lang="zh-CN" altLang="en-US" sz="3200"/>
          </a:p>
        </p:txBody>
      </p:sp>
      <p:sp>
        <p:nvSpPr>
          <p:cNvPr id="3" name="内容占位符 2">
            <a:extLst>
              <a:ext uri="{FF2B5EF4-FFF2-40B4-BE49-F238E27FC236}">
                <a16:creationId xmlns:a16="http://schemas.microsoft.com/office/drawing/2014/main" id="{621699B9-CE5A-7A0B-A61E-E7F24A5C5C0E}"/>
              </a:ext>
            </a:extLst>
          </p:cNvPr>
          <p:cNvSpPr>
            <a:spLocks noGrp="1"/>
          </p:cNvSpPr>
          <p:nvPr>
            <p:ph sz="quarter" idx="13"/>
          </p:nvPr>
        </p:nvSpPr>
        <p:spPr>
          <a:xfrm>
            <a:off x="671528" y="1296020"/>
            <a:ext cx="7616333" cy="3240360"/>
          </a:xfrm>
        </p:spPr>
        <p:txBody>
          <a:bodyPr>
            <a:normAutofit fontScale="77500" lnSpcReduction="2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1.firewalld </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软件包安装与启动管理</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firewalld</a:t>
            </a:r>
            <a:r>
              <a:rPr lang="zh-CN" altLang="zh-CN" sz="1800" kern="100">
                <a:solidFill>
                  <a:srgbClr val="000000"/>
                </a:solidFill>
                <a:effectLst/>
                <a:latin typeface="Times New Roman" panose="02020603050405020304" pitchFamily="18" charset="0"/>
                <a:ea typeface="宋体" panose="02010600030101010101" pitchFamily="2" charset="-122"/>
              </a:rPr>
              <a:t>的安装命令为：</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#apt install firewalld firewalld-config</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firewalld </a:t>
            </a:r>
            <a:r>
              <a:rPr lang="zh-CN" altLang="zh-CN" sz="1800" kern="100">
                <a:solidFill>
                  <a:srgbClr val="000000"/>
                </a:solidFill>
                <a:effectLst/>
                <a:latin typeface="Times New Roman" panose="02020603050405020304" pitchFamily="18" charset="0"/>
                <a:ea typeface="宋体" panose="02010600030101010101" pitchFamily="2" charset="-122"/>
              </a:rPr>
              <a:t>防火墙的服务名 </a:t>
            </a:r>
            <a:r>
              <a:rPr lang="en-US" altLang="zh-CN" sz="1800" kern="100">
                <a:solidFill>
                  <a:srgbClr val="000000"/>
                </a:solidFill>
                <a:effectLst/>
                <a:latin typeface="Times New Roman" panose="02020603050405020304" pitchFamily="18" charset="0"/>
                <a:ea typeface="宋体" panose="02010600030101010101" pitchFamily="2" charset="-122"/>
              </a:rPr>
              <a:t>firewalld.service</a:t>
            </a:r>
            <a:r>
              <a:rPr lang="zh-CN" altLang="zh-CN" sz="1800" kern="100">
                <a:solidFill>
                  <a:srgbClr val="000000"/>
                </a:solidFill>
                <a:effectLst/>
                <a:latin typeface="Times New Roman" panose="02020603050405020304" pitchFamily="18" charset="0"/>
                <a:ea typeface="宋体" panose="02010600030101010101" pitchFamily="2" charset="-122"/>
              </a:rPr>
              <a:t>，使用</a:t>
            </a:r>
            <a:r>
              <a:rPr lang="en-US" altLang="zh-CN" sz="1800" kern="100">
                <a:solidFill>
                  <a:srgbClr val="000000"/>
                </a:solidFill>
                <a:effectLst/>
                <a:latin typeface="Times New Roman" panose="02020603050405020304" pitchFamily="18" charset="0"/>
                <a:ea typeface="宋体" panose="02010600030101010101" pitchFamily="2" charset="-122"/>
              </a:rPr>
              <a:t>systemctl</a:t>
            </a:r>
            <a:r>
              <a:rPr lang="zh-CN" altLang="zh-CN" sz="1800" kern="100">
                <a:solidFill>
                  <a:srgbClr val="000000"/>
                </a:solidFill>
                <a:effectLst/>
                <a:latin typeface="Times New Roman" panose="02020603050405020304" pitchFamily="18" charset="0"/>
                <a:ea typeface="宋体" panose="02010600030101010101" pitchFamily="2" charset="-122"/>
              </a:rPr>
              <a:t>管理，方法如下：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#systemctl start/disable/status/ firewalld.service			#</a:t>
            </a:r>
            <a:r>
              <a:rPr lang="zh-CN" altLang="zh-CN" sz="1800" kern="100">
                <a:solidFill>
                  <a:srgbClr val="000000"/>
                </a:solidFill>
                <a:effectLst/>
                <a:latin typeface="Times New Roman" panose="02020603050405020304" pitchFamily="18" charset="0"/>
                <a:ea typeface="宋体" panose="02010600030101010101" pitchFamily="2" charset="-122"/>
              </a:rPr>
              <a:t>启用</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禁用</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查询态度</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#systemctl stat/stop/restart/reload firewalld.service		#</a:t>
            </a:r>
            <a:r>
              <a:rPr lang="zh-CN" altLang="zh-CN" sz="1800" kern="100">
                <a:solidFill>
                  <a:srgbClr val="000000"/>
                </a:solidFill>
                <a:effectLst/>
                <a:latin typeface="Times New Roman" panose="02020603050405020304" pitchFamily="18" charset="0"/>
                <a:ea typeface="宋体" panose="02010600030101010101" pitchFamily="2" charset="-122"/>
              </a:rPr>
              <a:t>启用</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关闭</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重启</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重载配置</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firewall</a:t>
            </a:r>
            <a:r>
              <a:rPr lang="zh-CN" altLang="zh-CN" sz="1800" kern="100">
                <a:solidFill>
                  <a:srgbClr val="000000"/>
                </a:solidFill>
                <a:effectLst/>
                <a:latin typeface="Times New Roman" panose="02020603050405020304" pitchFamily="18" charset="0"/>
                <a:ea typeface="宋体" panose="02010600030101010101" pitchFamily="2" charset="-122"/>
              </a:rPr>
              <a:t>的基本操作：</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#firewall-cmd --state			#</a:t>
            </a:r>
            <a:r>
              <a:rPr lang="zh-CN" altLang="zh-CN" sz="1800" kern="100">
                <a:solidFill>
                  <a:srgbClr val="000000"/>
                </a:solidFill>
                <a:effectLst/>
                <a:latin typeface="Times New Roman" panose="02020603050405020304" pitchFamily="18" charset="0"/>
                <a:ea typeface="宋体" panose="02010600030101010101" pitchFamily="2" charset="-122"/>
              </a:rPr>
              <a:t>查看防火墙的状态</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#firewall-cmd --get-service		#</a:t>
            </a:r>
            <a:r>
              <a:rPr lang="zh-CN" altLang="zh-CN" sz="1800" kern="100">
                <a:solidFill>
                  <a:srgbClr val="000000"/>
                </a:solidFill>
                <a:effectLst/>
                <a:latin typeface="Times New Roman" panose="02020603050405020304" pitchFamily="18" charset="0"/>
                <a:ea typeface="宋体" panose="02010600030101010101" pitchFamily="2" charset="-122"/>
              </a:rPr>
              <a:t>显示所有预定义的服务</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805739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1B1C5E-AF39-CB44-CB83-6B6ECC4D0C72}"/>
              </a:ext>
            </a:extLst>
          </p:cNvPr>
          <p:cNvSpPr>
            <a:spLocks noGrp="1"/>
          </p:cNvSpPr>
          <p:nvPr>
            <p:ph type="title"/>
          </p:nvPr>
        </p:nvSpPr>
        <p:spPr>
          <a:xfrm>
            <a:off x="735509" y="122904"/>
            <a:ext cx="7616792" cy="1173116"/>
          </a:xfrm>
        </p:spPr>
        <p:txBody>
          <a:bodyPr>
            <a:normAutofit/>
          </a:bodyPr>
          <a:lstStyle/>
          <a:p>
            <a:r>
              <a:rPr lang="zh-CN" altLang="zh-CN" sz="2400" kern="100">
                <a:effectLst/>
                <a:latin typeface="Calibri" panose="020F0502020204030204" pitchFamily="34" charset="0"/>
                <a:ea typeface="宋体" panose="02010600030101010101" pitchFamily="2" charset="-122"/>
                <a:cs typeface="Times New Roman" panose="02020603050405020304" pitchFamily="18" charset="0"/>
              </a:rPr>
              <a:t>九、管理防火墙</a:t>
            </a:r>
            <a:endParaRPr lang="zh-CN" altLang="en-US" sz="3200"/>
          </a:p>
        </p:txBody>
      </p:sp>
      <p:sp>
        <p:nvSpPr>
          <p:cNvPr id="3" name="内容占位符 2">
            <a:extLst>
              <a:ext uri="{FF2B5EF4-FFF2-40B4-BE49-F238E27FC236}">
                <a16:creationId xmlns:a16="http://schemas.microsoft.com/office/drawing/2014/main" id="{621699B9-CE5A-7A0B-A61E-E7F24A5C5C0E}"/>
              </a:ext>
            </a:extLst>
          </p:cNvPr>
          <p:cNvSpPr>
            <a:spLocks noGrp="1"/>
          </p:cNvSpPr>
          <p:nvPr>
            <p:ph sz="quarter" idx="13"/>
          </p:nvPr>
        </p:nvSpPr>
        <p:spPr>
          <a:xfrm>
            <a:off x="671528" y="1296020"/>
            <a:ext cx="7616333" cy="3240360"/>
          </a:xfrm>
        </p:spPr>
        <p:txBody>
          <a:bodyPr>
            <a:normAutofit fontScale="85000" lnSpcReduction="1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2.ufw</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软件安装与启动管理</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ufw</a:t>
            </a:r>
            <a:r>
              <a:rPr lang="zh-CN" altLang="zh-CN" sz="1800" kern="100">
                <a:solidFill>
                  <a:srgbClr val="000000"/>
                </a:solidFill>
                <a:effectLst/>
                <a:latin typeface="Times New Roman" panose="02020603050405020304" pitchFamily="18" charset="0"/>
                <a:ea typeface="宋体" panose="02010600030101010101" pitchFamily="2" charset="-122"/>
              </a:rPr>
              <a:t>的安装命令为：</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apt install ufw</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ufw</a:t>
            </a:r>
            <a:r>
              <a:rPr lang="zh-CN" altLang="zh-CN" sz="1800" kern="100">
                <a:solidFill>
                  <a:srgbClr val="000000"/>
                </a:solidFill>
                <a:effectLst/>
                <a:latin typeface="Times New Roman" panose="02020603050405020304" pitchFamily="18" charset="0"/>
                <a:ea typeface="宋体" panose="02010600030101010101" pitchFamily="2" charset="-122"/>
              </a:rPr>
              <a:t>防火墙的服务名 </a:t>
            </a:r>
            <a:r>
              <a:rPr lang="en-US" altLang="zh-CN" sz="1800" kern="100">
                <a:solidFill>
                  <a:srgbClr val="000000"/>
                </a:solidFill>
                <a:effectLst/>
                <a:latin typeface="Times New Roman" panose="02020603050405020304" pitchFamily="18" charset="0"/>
                <a:ea typeface="宋体" panose="02010600030101010101" pitchFamily="2" charset="-122"/>
              </a:rPr>
              <a:t>ufw.service</a:t>
            </a:r>
            <a:r>
              <a:rPr lang="zh-CN" altLang="zh-CN" sz="1800" kern="100">
                <a:solidFill>
                  <a:srgbClr val="000000"/>
                </a:solidFill>
                <a:effectLst/>
                <a:latin typeface="Times New Roman" panose="02020603050405020304" pitchFamily="18" charset="0"/>
                <a:ea typeface="宋体" panose="02010600030101010101" pitchFamily="2" charset="-122"/>
              </a:rPr>
              <a:t>，使用</a:t>
            </a:r>
            <a:r>
              <a:rPr lang="en-US" altLang="zh-CN" sz="1800" kern="100">
                <a:solidFill>
                  <a:srgbClr val="000000"/>
                </a:solidFill>
                <a:effectLst/>
                <a:latin typeface="Times New Roman" panose="02020603050405020304" pitchFamily="18" charset="0"/>
                <a:ea typeface="宋体" panose="02010600030101010101" pitchFamily="2" charset="-122"/>
              </a:rPr>
              <a:t>systemctl</a:t>
            </a:r>
            <a:r>
              <a:rPr lang="zh-CN" altLang="zh-CN" sz="1800" kern="100">
                <a:solidFill>
                  <a:srgbClr val="000000"/>
                </a:solidFill>
                <a:effectLst/>
                <a:latin typeface="Times New Roman" panose="02020603050405020304" pitchFamily="18" charset="0"/>
                <a:ea typeface="宋体" panose="02010600030101010101" pitchFamily="2" charset="-122"/>
              </a:rPr>
              <a:t>管理它，方法如下：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#systemctl start/disable/status/ ufw.service			#</a:t>
            </a:r>
            <a:r>
              <a:rPr lang="zh-CN" altLang="zh-CN" sz="1800" kern="100">
                <a:solidFill>
                  <a:srgbClr val="000000"/>
                </a:solidFill>
                <a:effectLst/>
                <a:latin typeface="Times New Roman" panose="02020603050405020304" pitchFamily="18" charset="0"/>
                <a:ea typeface="宋体" panose="02010600030101010101" pitchFamily="2" charset="-122"/>
              </a:rPr>
              <a:t>启用</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禁用</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查询态度</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#systemctl stat/stop/restart/reload ufw.service		#</a:t>
            </a:r>
            <a:r>
              <a:rPr lang="zh-CN" altLang="zh-CN" sz="1800" kern="100">
                <a:solidFill>
                  <a:srgbClr val="000000"/>
                </a:solidFill>
                <a:effectLst/>
                <a:latin typeface="Times New Roman" panose="02020603050405020304" pitchFamily="18" charset="0"/>
                <a:ea typeface="宋体" panose="02010600030101010101" pitchFamily="2" charset="-122"/>
              </a:rPr>
              <a:t>启用</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关闭</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重启</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重载配置</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与</a:t>
            </a:r>
            <a:r>
              <a:rPr lang="en-US" altLang="zh-CN" sz="1800" kern="100">
                <a:solidFill>
                  <a:srgbClr val="000000"/>
                </a:solidFill>
                <a:effectLst/>
                <a:latin typeface="Times New Roman" panose="02020603050405020304" pitchFamily="18" charset="0"/>
                <a:ea typeface="宋体" panose="02010600030101010101" pitchFamily="2" charset="-122"/>
              </a:rPr>
              <a:t>firewalld</a:t>
            </a:r>
            <a:r>
              <a:rPr lang="zh-CN" altLang="zh-CN" sz="1800" kern="100">
                <a:solidFill>
                  <a:srgbClr val="000000"/>
                </a:solidFill>
                <a:effectLst/>
                <a:latin typeface="Times New Roman" panose="02020603050405020304" pitchFamily="18" charset="0"/>
                <a:ea typeface="宋体" panose="02010600030101010101" pitchFamily="2" charset="-122"/>
              </a:rPr>
              <a:t>不一样，</a:t>
            </a:r>
            <a:r>
              <a:rPr lang="en-US" altLang="zh-CN" sz="1800" kern="100">
                <a:solidFill>
                  <a:srgbClr val="000000"/>
                </a:solidFill>
                <a:effectLst/>
                <a:latin typeface="Times New Roman" panose="02020603050405020304" pitchFamily="18" charset="0"/>
                <a:ea typeface="宋体" panose="02010600030101010101" pitchFamily="2" charset="-122"/>
              </a:rPr>
              <a:t>ufw</a:t>
            </a:r>
            <a:r>
              <a:rPr lang="zh-CN" altLang="zh-CN" sz="1800" kern="100">
                <a:solidFill>
                  <a:srgbClr val="000000"/>
                </a:solidFill>
                <a:effectLst/>
                <a:latin typeface="Times New Roman" panose="02020603050405020304" pitchFamily="18" charset="0"/>
                <a:ea typeface="宋体" panose="02010600030101010101" pitchFamily="2" charset="-122"/>
              </a:rPr>
              <a:t>服务启用后并启动后，未真正的开始工作。</a:t>
            </a:r>
            <a:r>
              <a:rPr lang="en-US" altLang="zh-CN" sz="1800" kern="100">
                <a:solidFill>
                  <a:srgbClr val="000000"/>
                </a:solidFill>
                <a:effectLst/>
                <a:latin typeface="Times New Roman" panose="02020603050405020304" pitchFamily="18" charset="0"/>
                <a:ea typeface="宋体" panose="02010600030101010101" pitchFamily="2" charset="-122"/>
              </a:rPr>
              <a:t>ufw</a:t>
            </a:r>
            <a:r>
              <a:rPr lang="zh-CN" altLang="zh-CN" sz="1800" kern="100">
                <a:solidFill>
                  <a:srgbClr val="000000"/>
                </a:solidFill>
                <a:effectLst/>
                <a:latin typeface="Times New Roman" panose="02020603050405020304" pitchFamily="18" charset="0"/>
                <a:ea typeface="宋体" panose="02010600030101010101" pitchFamily="2" charset="-122"/>
              </a:rPr>
              <a:t>采用两组控制，启动</a:t>
            </a:r>
            <a:r>
              <a:rPr lang="en-US" altLang="zh-CN" sz="1800" kern="100">
                <a:solidFill>
                  <a:srgbClr val="000000"/>
                </a:solidFill>
                <a:effectLst/>
                <a:latin typeface="Times New Roman" panose="02020603050405020304" pitchFamily="18" charset="0"/>
                <a:ea typeface="宋体" panose="02010600030101010101" pitchFamily="2" charset="-122"/>
              </a:rPr>
              <a:t>ufw</a:t>
            </a:r>
            <a:r>
              <a:rPr lang="zh-CN" altLang="zh-CN" sz="1800" kern="100">
                <a:solidFill>
                  <a:srgbClr val="000000"/>
                </a:solidFill>
                <a:effectLst/>
                <a:latin typeface="Times New Roman" panose="02020603050405020304" pitchFamily="18" charset="0"/>
                <a:ea typeface="宋体" panose="02010600030101010101" pitchFamily="2" charset="-122"/>
              </a:rPr>
              <a:t>后，能否能真正的工作，取决于</a:t>
            </a:r>
            <a:r>
              <a:rPr lang="en-US" altLang="zh-CN" sz="1800" kern="100">
                <a:solidFill>
                  <a:srgbClr val="000000"/>
                </a:solidFill>
                <a:effectLst/>
                <a:latin typeface="Times New Roman" panose="02020603050405020304" pitchFamily="18" charset="0"/>
                <a:ea typeface="宋体" panose="02010600030101010101" pitchFamily="2" charset="-122"/>
              </a:rPr>
              <a:t>ufw</a:t>
            </a:r>
            <a:r>
              <a:rPr lang="zh-CN" altLang="zh-CN" sz="1800" kern="100">
                <a:solidFill>
                  <a:srgbClr val="000000"/>
                </a:solidFill>
                <a:effectLst/>
                <a:latin typeface="Times New Roman" panose="02020603050405020304" pitchFamily="18" charset="0"/>
                <a:ea typeface="宋体" panose="02010600030101010101" pitchFamily="2" charset="-122"/>
              </a:rPr>
              <a:t>本身。</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962565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1B1C5E-AF39-CB44-CB83-6B6ECC4D0C72}"/>
              </a:ext>
            </a:extLst>
          </p:cNvPr>
          <p:cNvSpPr>
            <a:spLocks noGrp="1"/>
          </p:cNvSpPr>
          <p:nvPr>
            <p:ph type="title"/>
          </p:nvPr>
        </p:nvSpPr>
        <p:spPr>
          <a:xfrm>
            <a:off x="735509" y="122904"/>
            <a:ext cx="7616792" cy="1173116"/>
          </a:xfrm>
        </p:spPr>
        <p:txBody>
          <a:bodyPr>
            <a:normAutofit/>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任务练习</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&gt;Linux</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系统管理命令的使用</a:t>
            </a:r>
          </a:p>
        </p:txBody>
      </p:sp>
      <p:graphicFrame>
        <p:nvGraphicFramePr>
          <p:cNvPr id="4" name="内容占位符 3">
            <a:extLst>
              <a:ext uri="{FF2B5EF4-FFF2-40B4-BE49-F238E27FC236}">
                <a16:creationId xmlns:a16="http://schemas.microsoft.com/office/drawing/2014/main" id="{965CC04F-106B-9246-DCCD-39B92DD17063}"/>
              </a:ext>
            </a:extLst>
          </p:cNvPr>
          <p:cNvGraphicFramePr>
            <a:graphicFrameLocks noGrp="1"/>
          </p:cNvGraphicFramePr>
          <p:nvPr>
            <p:ph sz="quarter" idx="13"/>
            <p:extLst>
              <p:ext uri="{D42A27DB-BD31-4B8C-83A1-F6EECF244321}">
                <p14:modId xmlns:p14="http://schemas.microsoft.com/office/powerpoint/2010/main" val="1812908077"/>
              </p:ext>
            </p:extLst>
          </p:nvPr>
        </p:nvGraphicFramePr>
        <p:xfrm>
          <a:off x="1239565" y="1788636"/>
          <a:ext cx="5411976" cy="1463040"/>
        </p:xfrm>
        <a:graphic>
          <a:graphicData uri="http://schemas.openxmlformats.org/drawingml/2006/table">
            <a:tbl>
              <a:tblPr firstRow="1" firstCol="1" bandRow="1">
                <a:tableStyleId>{5C22544A-7EE6-4342-B048-85BDC9FD1C3A}</a:tableStyleId>
              </a:tblPr>
              <a:tblGrid>
                <a:gridCol w="2437868">
                  <a:extLst>
                    <a:ext uri="{9D8B030D-6E8A-4147-A177-3AD203B41FA5}">
                      <a16:colId xmlns:a16="http://schemas.microsoft.com/office/drawing/2014/main" val="1479619731"/>
                    </a:ext>
                  </a:extLst>
                </a:gridCol>
                <a:gridCol w="2974108">
                  <a:extLst>
                    <a:ext uri="{9D8B030D-6E8A-4147-A177-3AD203B41FA5}">
                      <a16:colId xmlns:a16="http://schemas.microsoft.com/office/drawing/2014/main" val="403467728"/>
                    </a:ext>
                  </a:extLst>
                </a:gridCol>
              </a:tblGrid>
              <a:tr h="0">
                <a:tc>
                  <a:txBody>
                    <a:bodyPr/>
                    <a:lstStyle/>
                    <a:p>
                      <a:pPr marL="266700" indent="266700" algn="ctr">
                        <a:spcAft>
                          <a:spcPts val="600"/>
                        </a:spcAft>
                      </a:pPr>
                      <a:r>
                        <a:rPr lang="zh-CN" sz="1600" kern="100">
                          <a:effectLst/>
                        </a:rPr>
                        <a:t>实现功能</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ctr">
                        <a:spcAft>
                          <a:spcPts val="600"/>
                        </a:spcAft>
                      </a:pPr>
                      <a:r>
                        <a:rPr lang="zh-CN" sz="1600" kern="100">
                          <a:effectLst/>
                        </a:rPr>
                        <a:t>语句</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30641167"/>
                  </a:ext>
                </a:extLst>
              </a:tr>
              <a:tr h="0">
                <a:tc>
                  <a:txBody>
                    <a:bodyPr/>
                    <a:lstStyle/>
                    <a:p>
                      <a:pPr marL="266700" indent="266700" algn="l">
                        <a:spcAft>
                          <a:spcPts val="600"/>
                        </a:spcAft>
                      </a:pPr>
                      <a:r>
                        <a:rPr lang="zh-CN" sz="1600" kern="100">
                          <a:effectLst/>
                        </a:rPr>
                        <a:t>显示</a:t>
                      </a:r>
                      <a:r>
                        <a:rPr lang="en-US" sz="1600" kern="100">
                          <a:effectLst/>
                        </a:rPr>
                        <a:t>user</a:t>
                      </a:r>
                      <a:r>
                        <a:rPr lang="zh-CN" sz="1600" kern="100">
                          <a:effectLst/>
                        </a:rPr>
                        <a:t>用户的子进程</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600" kern="100">
                          <a:effectLst/>
                        </a:rPr>
                        <a:t> </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547160971"/>
                  </a:ext>
                </a:extLst>
              </a:tr>
              <a:tr h="0">
                <a:tc>
                  <a:txBody>
                    <a:bodyPr/>
                    <a:lstStyle/>
                    <a:p>
                      <a:pPr marL="266700" indent="266700" algn="l">
                        <a:spcAft>
                          <a:spcPts val="600"/>
                        </a:spcAft>
                      </a:pPr>
                      <a:r>
                        <a:rPr lang="zh-CN" sz="1600" kern="100">
                          <a:effectLst/>
                        </a:rPr>
                        <a:t>终止</a:t>
                      </a:r>
                      <a:r>
                        <a:rPr lang="en-US" sz="1600" kern="100">
                          <a:effectLst/>
                        </a:rPr>
                        <a:t>vsftpd</a:t>
                      </a:r>
                      <a:r>
                        <a:rPr lang="zh-CN" sz="1600" kern="100">
                          <a:effectLst/>
                        </a:rPr>
                        <a:t>进程</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600" kern="100">
                          <a:effectLst/>
                        </a:rPr>
                        <a:t> </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356157638"/>
                  </a:ext>
                </a:extLst>
              </a:tr>
              <a:tr h="0">
                <a:tc>
                  <a:txBody>
                    <a:bodyPr/>
                    <a:lstStyle/>
                    <a:p>
                      <a:pPr marL="266700" indent="266700" algn="l">
                        <a:spcAft>
                          <a:spcPts val="600"/>
                        </a:spcAft>
                      </a:pPr>
                      <a:r>
                        <a:rPr lang="zh-CN" sz="1600" kern="100">
                          <a:effectLst/>
                        </a:rPr>
                        <a:t>启动指定网卡并测试网络连接</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600" kern="100">
                          <a:effectLst/>
                        </a:rPr>
                        <a:t> </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764572221"/>
                  </a:ext>
                </a:extLst>
              </a:tr>
            </a:tbl>
          </a:graphicData>
        </a:graphic>
      </p:graphicFrame>
    </p:spTree>
    <p:extLst>
      <p:ext uri="{BB962C8B-B14F-4D97-AF65-F5344CB8AC3E}">
        <p14:creationId xmlns:p14="http://schemas.microsoft.com/office/powerpoint/2010/main" val="3607911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F915973-67D1-FD2A-C745-525ABB04DCCE}"/>
              </a:ext>
            </a:extLst>
          </p:cNvPr>
          <p:cNvSpPr>
            <a:spLocks noGrp="1"/>
          </p:cNvSpPr>
          <p:nvPr>
            <p:ph type="title"/>
          </p:nvPr>
        </p:nvSpPr>
        <p:spPr/>
        <p:txBody>
          <a:bodyPr/>
          <a:lstStyle/>
          <a:p>
            <a:r>
              <a:rPr lang="zh-CN" altLang="zh-CN" sz="1800" b="1" kern="100">
                <a:effectLst/>
                <a:latin typeface="Times New Roman" panose="02020603050405020304" pitchFamily="18" charset="0"/>
                <a:ea typeface="宋体" panose="02010600030101010101" pitchFamily="2" charset="-122"/>
              </a:rPr>
              <a:t>【项目总结】</a:t>
            </a:r>
            <a:endParaRPr lang="zh-CN" altLang="en-US"/>
          </a:p>
        </p:txBody>
      </p:sp>
      <p:sp>
        <p:nvSpPr>
          <p:cNvPr id="3" name="内容占位符 2">
            <a:extLst>
              <a:ext uri="{FF2B5EF4-FFF2-40B4-BE49-F238E27FC236}">
                <a16:creationId xmlns:a16="http://schemas.microsoft.com/office/drawing/2014/main" id="{2FE5B25A-1E3C-7F1B-8045-895FB4743163}"/>
              </a:ext>
            </a:extLst>
          </p:cNvPr>
          <p:cNvSpPr>
            <a:spLocks noGrp="1"/>
          </p:cNvSpPr>
          <p:nvPr>
            <p:ph sz="quarter" idx="13"/>
          </p:nvPr>
        </p:nvSpPr>
        <p:spPr>
          <a:xfrm>
            <a:off x="671528" y="1368028"/>
            <a:ext cx="7616333" cy="2888236"/>
          </a:xfrm>
        </p:spPr>
        <p:txBody>
          <a:bodyPr>
            <a:normAutofit/>
          </a:bodyPr>
          <a:lstStyle/>
          <a:p>
            <a:r>
              <a:rPr lang="zh-CN" altLang="zh-CN" sz="1800" kern="100">
                <a:solidFill>
                  <a:srgbClr val="000000"/>
                </a:solidFill>
                <a:effectLst/>
                <a:latin typeface="Times New Roman" panose="02020603050405020304" pitchFamily="18" charset="0"/>
                <a:ea typeface="宋体" panose="02010600030101010101" pitchFamily="2" charset="-122"/>
              </a:rPr>
              <a:t>完成本项目需要熟悉目录操作的基本命令，能够使用目录操作基本命令列出目录内容、创建目录、删除目录、切换目录、显示当前目录；熟悉文件操作、文件属性操作、文件文本编辑与操作、文本和目录比较等命令，会文件操作，编辑文本；熟悉系统操作的基本命令、</a:t>
            </a:r>
            <a:r>
              <a:rPr lang="en-US" altLang="zh-CN" sz="1800" kern="100">
                <a:solidFill>
                  <a:srgbClr val="000000"/>
                </a:solidFill>
                <a:effectLst/>
                <a:latin typeface="Times New Roman" panose="02020603050405020304" pitchFamily="18" charset="0"/>
                <a:ea typeface="宋体" panose="02010600030101010101" pitchFamily="2" charset="-122"/>
              </a:rPr>
              <a:t>I/O</a:t>
            </a:r>
            <a:r>
              <a:rPr lang="zh-CN" altLang="zh-CN" sz="1800" kern="100">
                <a:solidFill>
                  <a:srgbClr val="000000"/>
                </a:solidFill>
                <a:effectLst/>
                <a:latin typeface="Times New Roman" panose="02020603050405020304" pitchFamily="18" charset="0"/>
                <a:ea typeface="宋体" panose="02010600030101010101" pitchFamily="2" charset="-122"/>
              </a:rPr>
              <a:t>重定向命令、可执行程序及相关信息定位命令、</a:t>
            </a:r>
            <a:r>
              <a:rPr lang="en-US" altLang="zh-CN" sz="1800" kern="100">
                <a:solidFill>
                  <a:srgbClr val="000000"/>
                </a:solidFill>
                <a:effectLst/>
                <a:latin typeface="Times New Roman" panose="02020603050405020304" pitchFamily="18" charset="0"/>
                <a:ea typeface="宋体" panose="02010600030101010101" pitchFamily="2" charset="-122"/>
              </a:rPr>
              <a:t>od</a:t>
            </a:r>
            <a:r>
              <a:rPr lang="zh-CN" altLang="zh-CN" sz="1800" kern="100">
                <a:solidFill>
                  <a:srgbClr val="000000"/>
                </a:solidFill>
                <a:effectLst/>
                <a:latin typeface="Times New Roman" panose="02020603050405020304" pitchFamily="18" charset="0"/>
                <a:ea typeface="宋体" panose="02010600030101010101" pitchFamily="2" charset="-122"/>
              </a:rPr>
              <a:t>命令、任意精度计算器，会输出命令行参数、为参数赋值，会用计算器；熟悉</a:t>
            </a:r>
            <a:r>
              <a:rPr lang="en-US" altLang="zh-CN" sz="1800" kern="100">
                <a:solidFill>
                  <a:srgbClr val="000000"/>
                </a:solidFill>
                <a:effectLst/>
                <a:latin typeface="Times New Roman" panose="02020603050405020304" pitchFamily="18" charset="0"/>
                <a:ea typeface="宋体" panose="02010600030101010101" pitchFamily="2" charset="-122"/>
              </a:rPr>
              <a:t>Linux</a:t>
            </a:r>
            <a:r>
              <a:rPr lang="zh-CN" altLang="zh-CN" sz="1800" kern="100">
                <a:solidFill>
                  <a:srgbClr val="000000"/>
                </a:solidFill>
                <a:effectLst/>
                <a:latin typeface="Times New Roman" panose="02020603050405020304" pitchFamily="18" charset="0"/>
                <a:ea typeface="宋体" panose="02010600030101010101" pitchFamily="2" charset="-122"/>
              </a:rPr>
              <a:t>系统管理的基本命令、软件包管理工具、防火墙，会管理环境变量、别名、主机名、网络、系统日期、软件包、进程与信号、服务器、防火墙。 </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642798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2872997" y="1843938"/>
            <a:ext cx="3213864" cy="806714"/>
          </a:xfrm>
          <a:prstGeom prst="rect">
            <a:avLst/>
          </a:prstGeom>
        </p:spPr>
        <p:txBody>
          <a:bodyPr wrap="none" lIns="67391" tIns="33696" rIns="67391" bIns="33696">
            <a:spAutoFit/>
          </a:bodyPr>
          <a:lstStyle/>
          <a:p>
            <a:pPr algn="ctr">
              <a:defRPr/>
            </a:pPr>
            <a:r>
              <a:rPr lang="zh-CN" altLang="en-US" sz="48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谢谢观看！</a:t>
            </a:r>
          </a:p>
        </p:txBody>
      </p:sp>
      <p:cxnSp>
        <p:nvCxnSpPr>
          <p:cNvPr id="12" name="直接连接符 11"/>
          <p:cNvCxnSpPr/>
          <p:nvPr/>
        </p:nvCxnSpPr>
        <p:spPr>
          <a:xfrm>
            <a:off x="3111773" y="3218933"/>
            <a:ext cx="2592288"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Rectangle 36"/>
          <p:cNvSpPr/>
          <p:nvPr/>
        </p:nvSpPr>
        <p:spPr>
          <a:xfrm>
            <a:off x="3887834" y="3074920"/>
            <a:ext cx="841420" cy="237327"/>
          </a:xfrm>
          <a:prstGeom prst="rect">
            <a:avLst/>
          </a:prstGeom>
          <a:solidFill>
            <a:srgbClr val="F1F1F1"/>
          </a:solidFill>
        </p:spPr>
        <p:txBody>
          <a:bodyPr wrap="none" lIns="67391" tIns="33696" rIns="67391" bIns="33696">
            <a:spAutoFit/>
          </a:bodyPr>
          <a:lstStyle/>
          <a:p>
            <a:pPr algn="ctr">
              <a:defRPr/>
            </a:pPr>
            <a:r>
              <a:rPr lang="zh-CN" altLang="en-US" sz="11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教材编写组</a:t>
            </a:r>
          </a:p>
        </p:txBody>
      </p:sp>
    </p:spTree>
  </p:cSld>
  <p:clrMapOvr>
    <a:masterClrMapping/>
  </p:clrMapOvr>
  <mc:AlternateContent xmlns:mc="http://schemas.openxmlformats.org/markup-compatibility/2006" xmlns:p14="http://schemas.microsoft.com/office/powerpoint/2010/main">
    <mc:Choice Requires="p14">
      <p:transition spd="med" p14:dur="700" advTm="6473">
        <p:fade/>
      </p:transition>
    </mc:Choice>
    <mc:Fallback xmlns="">
      <p:transition spd="med" advTm="647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99"/>
                            </p:stCondLst>
                            <p:childTnLst>
                              <p:par>
                                <p:cTn id="13" presetID="34" presetClass="emph" presetSubtype="0" fill="hold" grpId="1" nodeType="afterEffect">
                                  <p:stCondLst>
                                    <p:cond delay="0"/>
                                  </p:stCondLst>
                                  <p:iterate type="lt">
                                    <p:tmPct val="10000"/>
                                  </p:iterate>
                                  <p:childTnLst>
                                    <p:animMotion origin="layout" path="M 2.52205E-6 4.64567E-6 L 2.52205E-6 -0.07213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1399"/>
                            </p:stCondLst>
                            <p:childTnLst>
                              <p:par>
                                <p:cTn id="20" presetID="10"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1899"/>
                            </p:stCondLst>
                            <p:childTnLst>
                              <p:par>
                                <p:cTn id="24" presetID="16" presetClass="entr" presetSubtype="21"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inVertical)">
                                      <p:cBhvr>
                                        <p:cTn id="26" dur="500"/>
                                        <p:tgtEl>
                                          <p:spTgt spid="12"/>
                                        </p:tgtEl>
                                      </p:cBhvr>
                                    </p:animEffect>
                                  </p:childTnLst>
                                </p:cTn>
                              </p:par>
                            </p:childTnLst>
                          </p:cTn>
                        </p:par>
                        <p:par>
                          <p:cTn id="27" fill="hold">
                            <p:stCondLst>
                              <p:cond delay="2399"/>
                            </p:stCondLst>
                            <p:childTnLst>
                              <p:par>
                                <p:cTn id="28" presetID="2" presetClass="exit" presetSubtype="4" fill="hold" grpId="2" nodeType="afterEffect">
                                  <p:stCondLst>
                                    <p:cond delay="0"/>
                                  </p:stCondLst>
                                  <p:iterate type="lt">
                                    <p:tmPct val="0"/>
                                  </p:iterate>
                                  <p:childTnLst>
                                    <p:anim calcmode="lin" valueType="num">
                                      <p:cBhvr additive="base">
                                        <p:cTn id="29" dur="500"/>
                                        <p:tgtEl>
                                          <p:spTgt spid="4"/>
                                        </p:tgtEl>
                                        <p:attrNameLst>
                                          <p:attrName>ppt_x</p:attrName>
                                        </p:attrNameLst>
                                      </p:cBhvr>
                                      <p:tavLst>
                                        <p:tav tm="0">
                                          <p:val>
                                            <p:strVal val="ppt_x"/>
                                          </p:val>
                                        </p:tav>
                                        <p:tav tm="100000">
                                          <p:val>
                                            <p:strVal val="ppt_x"/>
                                          </p:val>
                                        </p:tav>
                                      </p:tavLst>
                                    </p:anim>
                                    <p:anim calcmode="lin" valueType="num">
                                      <p:cBhvr additive="base">
                                        <p:cTn id="30" dur="500"/>
                                        <p:tgtEl>
                                          <p:spTgt spid="4"/>
                                        </p:tgtEl>
                                        <p:attrNameLst>
                                          <p:attrName>ppt_y</p:attrName>
                                        </p:attrNameLst>
                                      </p:cBhvr>
                                      <p:tavLst>
                                        <p:tav tm="0">
                                          <p:val>
                                            <p:strVal val="ppt_y"/>
                                          </p:val>
                                        </p:tav>
                                        <p:tav tm="100000">
                                          <p:val>
                                            <p:strVal val="1+ppt_h/2"/>
                                          </p:val>
                                        </p:tav>
                                      </p:tavLst>
                                    </p:anim>
                                    <p:set>
                                      <p:cBhvr>
                                        <p:cTn id="31" dur="1" fill="hold">
                                          <p:stCondLst>
                                            <p:cond delay="499"/>
                                          </p:stCondLst>
                                        </p:cTn>
                                        <p:tgtEl>
                                          <p:spTgt spid="4"/>
                                        </p:tgtEl>
                                        <p:attrNameLst>
                                          <p:attrName>style.visibility</p:attrName>
                                        </p:attrNameLst>
                                      </p:cBhvr>
                                      <p:to>
                                        <p:strVal val="hidden"/>
                                      </p:to>
                                    </p:set>
                                  </p:childTnLst>
                                </p:cTn>
                              </p:par>
                            </p:childTnLst>
                          </p:cTn>
                        </p:par>
                        <p:par>
                          <p:cTn id="32" fill="hold">
                            <p:stCondLst>
                              <p:cond delay="2900"/>
                            </p:stCondLst>
                            <p:childTnLst>
                              <p:par>
                                <p:cTn id="33" presetID="9" presetClass="exit" presetSubtype="0" fill="hold" grpId="1" nodeType="afterEffect">
                                  <p:stCondLst>
                                    <p:cond delay="0"/>
                                  </p:stCondLst>
                                  <p:childTnLst>
                                    <p:animEffect transition="out" filter="dissolve">
                                      <p:cBhvr>
                                        <p:cTn id="34" dur="500"/>
                                        <p:tgtEl>
                                          <p:spTgt spid="6"/>
                                        </p:tgtEl>
                                      </p:cBhvr>
                                    </p:animEffect>
                                    <p:set>
                                      <p:cBhvr>
                                        <p:cTn id="35" dur="1" fill="hold">
                                          <p:stCondLst>
                                            <p:cond delay="499"/>
                                          </p:stCondLst>
                                        </p:cTn>
                                        <p:tgtEl>
                                          <p:spTgt spid="6"/>
                                        </p:tgtEl>
                                        <p:attrNameLst>
                                          <p:attrName>style.visibility</p:attrName>
                                        </p:attrNameLst>
                                      </p:cBhvr>
                                      <p:to>
                                        <p:strVal val="hidden"/>
                                      </p:to>
                                    </p:set>
                                  </p:childTnLst>
                                </p:cTn>
                              </p:par>
                            </p:childTnLst>
                          </p:cTn>
                        </p:par>
                        <p:par>
                          <p:cTn id="36" fill="hold">
                            <p:stCondLst>
                              <p:cond delay="3400"/>
                            </p:stCondLst>
                            <p:childTnLst>
                              <p:par>
                                <p:cTn id="37" presetID="55" presetClass="exit" presetSubtype="0" fill="hold" nodeType="afterEffect">
                                  <p:stCondLst>
                                    <p:cond delay="0"/>
                                  </p:stCondLst>
                                  <p:childTnLst>
                                    <p:anim calcmode="lin" valueType="num">
                                      <p:cBhvr>
                                        <p:cTn id="38" dur="1000"/>
                                        <p:tgtEl>
                                          <p:spTgt spid="12"/>
                                        </p:tgtEl>
                                        <p:attrNameLst>
                                          <p:attrName>ppt_w</p:attrName>
                                        </p:attrNameLst>
                                      </p:cBhvr>
                                      <p:tavLst>
                                        <p:tav tm="0">
                                          <p:val>
                                            <p:strVal val="ppt_w"/>
                                          </p:val>
                                        </p:tav>
                                        <p:tav tm="100000">
                                          <p:val>
                                            <p:strVal val="ppt_w*0.70"/>
                                          </p:val>
                                        </p:tav>
                                      </p:tavLst>
                                    </p:anim>
                                    <p:anim calcmode="lin" valueType="num">
                                      <p:cBhvr>
                                        <p:cTn id="39" dur="1000"/>
                                        <p:tgtEl>
                                          <p:spTgt spid="12"/>
                                        </p:tgtEl>
                                        <p:attrNameLst>
                                          <p:attrName>ppt_h</p:attrName>
                                        </p:attrNameLst>
                                      </p:cBhvr>
                                      <p:tavLst>
                                        <p:tav tm="0">
                                          <p:val>
                                            <p:strVal val="ppt_h"/>
                                          </p:val>
                                        </p:tav>
                                        <p:tav tm="100000">
                                          <p:val>
                                            <p:strVal val="ppt_h"/>
                                          </p:val>
                                        </p:tav>
                                      </p:tavLst>
                                    </p:anim>
                                    <p:animEffect transition="out" filter="fade">
                                      <p:cBhvr>
                                        <p:cTn id="40" dur="1000"/>
                                        <p:tgtEl>
                                          <p:spTgt spid="12"/>
                                        </p:tgtEl>
                                      </p:cBhvr>
                                    </p:animEffect>
                                    <p:set>
                                      <p:cBhvr>
                                        <p:cTn id="41"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6" grpId="0" animBg="1"/>
      <p:bldP spid="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653348A-D639-BF64-D04D-A7E5D08BB408}"/>
              </a:ext>
            </a:extLst>
          </p:cNvPr>
          <p:cNvSpPr>
            <a:spLocks noGrp="1"/>
          </p:cNvSpPr>
          <p:nvPr>
            <p:ph type="title"/>
          </p:nvPr>
        </p:nvSpPr>
        <p:spPr/>
        <p:txBody>
          <a:bodyPr/>
          <a:lstStyle/>
          <a:p>
            <a:pPr algn="l"/>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四、切换目录</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endParaRPr lang="zh-CN" altLang="en-US"/>
          </a:p>
        </p:txBody>
      </p:sp>
      <p:sp>
        <p:nvSpPr>
          <p:cNvPr id="3" name="内容占位符 2">
            <a:extLst>
              <a:ext uri="{FF2B5EF4-FFF2-40B4-BE49-F238E27FC236}">
                <a16:creationId xmlns:a16="http://schemas.microsoft.com/office/drawing/2014/main" id="{50AA2340-DFD8-066E-1380-EF39E283723C}"/>
              </a:ext>
            </a:extLst>
          </p:cNvPr>
          <p:cNvSpPr>
            <a:spLocks noGrp="1"/>
          </p:cNvSpPr>
          <p:nvPr>
            <p:ph idx="1"/>
          </p:nvPr>
        </p:nvSpPr>
        <p:spPr>
          <a:xfrm>
            <a:off x="671529" y="1224012"/>
            <a:ext cx="7616793" cy="3032252"/>
          </a:xfrm>
        </p:spPr>
        <p:txBody>
          <a:bodyPr>
            <a:normAutofit fontScale="77500" lnSpcReduction="20000"/>
          </a:bodyPr>
          <a:lstStyle/>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）切换到目录</a:t>
            </a:r>
            <a:r>
              <a:rPr lang="en-US" altLang="zh-CN" sz="1800" kern="100">
                <a:solidFill>
                  <a:srgbClr val="000000"/>
                </a:solidFill>
                <a:effectLst/>
                <a:latin typeface="Times New Roman" panose="02020603050405020304" pitchFamily="18" charset="0"/>
                <a:ea typeface="宋体" panose="02010600030101010101" pitchFamily="2" charset="-122"/>
              </a:rPr>
              <a:t>tmp</a:t>
            </a:r>
            <a:r>
              <a:rPr lang="zh-CN" altLang="zh-CN" sz="1800" kern="100">
                <a:solidFill>
                  <a:srgbClr val="000000"/>
                </a:solidFill>
                <a:effectLst/>
                <a:latin typeface="Times New Roman" panose="02020603050405020304" pitchFamily="18" charset="0"/>
                <a:ea typeface="宋体" panose="02010600030101010101" pitchFamily="2" charset="-122"/>
              </a:rPr>
              <a:t>，命令如下：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cd /tmp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）返回刚离开的目录，命令如下：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cd ~~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该命令的功能与</a:t>
            </a:r>
            <a:r>
              <a:rPr lang="en-US" altLang="zh-CN" sz="1800" kern="100">
                <a:solidFill>
                  <a:srgbClr val="000000"/>
                </a:solidFill>
                <a:effectLst/>
                <a:latin typeface="Times New Roman" panose="02020603050405020304" pitchFamily="18" charset="0"/>
                <a:ea typeface="宋体" panose="02010600030101010101" pitchFamily="2" charset="-122"/>
              </a:rPr>
              <a:t>cd$SOLDPWD</a:t>
            </a:r>
            <a:r>
              <a:rPr lang="zh-CN" altLang="zh-CN" sz="1800" kern="100">
                <a:solidFill>
                  <a:srgbClr val="000000"/>
                </a:solidFill>
                <a:effectLst/>
                <a:latin typeface="Times New Roman" panose="02020603050405020304" pitchFamily="18" charset="0"/>
                <a:ea typeface="宋体" panose="02010600030101010101" pitchFamily="2" charset="-122"/>
              </a:rPr>
              <a:t>相同。</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）切换到上级目录，命令如下：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cd ..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4</a:t>
            </a:r>
            <a:r>
              <a:rPr lang="zh-CN" altLang="zh-CN" sz="1800" kern="100">
                <a:solidFill>
                  <a:srgbClr val="000000"/>
                </a:solidFill>
                <a:effectLst/>
                <a:latin typeface="Times New Roman" panose="02020603050405020304" pitchFamily="18" charset="0"/>
                <a:ea typeface="宋体" panose="02010600030101010101" pitchFamily="2" charset="-122"/>
              </a:rPr>
              <a:t>）切换到用户目录</a:t>
            </a:r>
            <a:r>
              <a:rPr lang="en-US" altLang="zh-CN" sz="1800" kern="100">
                <a:solidFill>
                  <a:srgbClr val="000000"/>
                </a:solidFill>
                <a:effectLst/>
                <a:latin typeface="Times New Roman" panose="02020603050405020304" pitchFamily="18" charset="0"/>
                <a:ea typeface="宋体" panose="02010600030101010101" pitchFamily="2" charset="-122"/>
              </a:rPr>
              <a:t>$HOME</a:t>
            </a:r>
            <a:r>
              <a:rPr lang="zh-CN" altLang="zh-CN" sz="1800" kern="100">
                <a:solidFill>
                  <a:srgbClr val="000000"/>
                </a:solidFill>
                <a:effectLst/>
                <a:latin typeface="Times New Roman" panose="02020603050405020304" pitchFamily="18" charset="0"/>
                <a:ea typeface="宋体" panose="02010600030101010101" pitchFamily="2" charset="-122"/>
              </a:rPr>
              <a:t>，命令如下：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cd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该命令的功能与</a:t>
            </a:r>
            <a:r>
              <a:rPr lang="en-US" altLang="zh-CN" sz="1800" kern="100">
                <a:solidFill>
                  <a:srgbClr val="000000"/>
                </a:solidFill>
                <a:effectLst/>
                <a:latin typeface="Times New Roman" panose="02020603050405020304" pitchFamily="18" charset="0"/>
                <a:ea typeface="宋体" panose="02010600030101010101" pitchFamily="2" charset="-122"/>
              </a:rPr>
              <a:t>cd $HOME</a:t>
            </a:r>
            <a:r>
              <a:rPr lang="zh-CN" altLang="zh-CN" sz="1800" kern="100">
                <a:solidFill>
                  <a:srgbClr val="000000"/>
                </a:solidFill>
                <a:effectLst/>
                <a:latin typeface="Times New Roman" panose="02020603050405020304" pitchFamily="18" charset="0"/>
                <a:ea typeface="宋体" panose="02010600030101010101" pitchFamily="2" charset="-122"/>
              </a:rPr>
              <a:t>相同。</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418213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88D556-857F-02E1-6D92-F381749D87D5}"/>
              </a:ext>
            </a:extLst>
          </p:cNvPr>
          <p:cNvSpPr>
            <a:spLocks noGrp="1"/>
          </p:cNvSpPr>
          <p:nvPr>
            <p:ph type="title"/>
          </p:nvPr>
        </p:nvSpPr>
        <p:spPr/>
        <p:txBody>
          <a:bodyPr/>
          <a:lstStyle/>
          <a:p>
            <a:pPr algn="l"/>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五、显示当前目录</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endParaRPr lang="zh-CN" altLang="en-US"/>
          </a:p>
        </p:txBody>
      </p:sp>
      <p:sp>
        <p:nvSpPr>
          <p:cNvPr id="3" name="内容占位符 2">
            <a:extLst>
              <a:ext uri="{FF2B5EF4-FFF2-40B4-BE49-F238E27FC236}">
                <a16:creationId xmlns:a16="http://schemas.microsoft.com/office/drawing/2014/main" id="{C5B821A0-86F2-FCF4-D7B3-4B3E2B8012DD}"/>
              </a:ext>
            </a:extLst>
          </p:cNvPr>
          <p:cNvSpPr>
            <a:spLocks noGrp="1"/>
          </p:cNvSpPr>
          <p:nvPr>
            <p:ph idx="1"/>
          </p:nvPr>
        </p:nvSpPr>
        <p:spPr>
          <a:xfrm>
            <a:off x="671529" y="1368028"/>
            <a:ext cx="7616793" cy="2888236"/>
          </a:xfrm>
        </p:spPr>
        <p:txBody>
          <a:bodyPr/>
          <a:lstStyle/>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）进入目录</a:t>
            </a:r>
            <a:r>
              <a:rPr lang="en-US" altLang="zh-CN" sz="1800" kern="100">
                <a:solidFill>
                  <a:srgbClr val="000000"/>
                </a:solidFill>
                <a:effectLst/>
                <a:latin typeface="Times New Roman" panose="02020603050405020304" pitchFamily="18" charset="0"/>
                <a:ea typeface="宋体" panose="02010600030101010101" pitchFamily="2" charset="-122"/>
              </a:rPr>
              <a:t>/dev</a:t>
            </a:r>
            <a:r>
              <a:rPr lang="zh-CN" altLang="zh-CN" sz="1800" kern="100">
                <a:solidFill>
                  <a:srgbClr val="000000"/>
                </a:solidFill>
                <a:effectLst/>
                <a:latin typeface="Times New Roman" panose="02020603050405020304" pitchFamily="18" charset="0"/>
                <a:ea typeface="宋体" panose="02010600030101010101" pitchFamily="2" charset="-122"/>
              </a:rPr>
              <a:t>，命令如下：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cd /dev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）显示逻辑位置：</a:t>
            </a:r>
            <a:r>
              <a:rPr lang="en-US" altLang="zh-CN" sz="1800" kern="100">
                <a:solidFill>
                  <a:srgbClr val="000000"/>
                </a:solidFill>
                <a:effectLst/>
                <a:latin typeface="Times New Roman" panose="02020603050405020304" pitchFamily="18" charset="0"/>
                <a:ea typeface="宋体" panose="02010600030101010101" pitchFamily="2" charset="-122"/>
              </a:rPr>
              <a:t>/dev</a:t>
            </a:r>
            <a:r>
              <a:rPr lang="zh-CN" altLang="zh-CN" sz="1800" kern="100">
                <a:solidFill>
                  <a:srgbClr val="000000"/>
                </a:solidFill>
                <a:effectLst/>
                <a:latin typeface="Times New Roman" panose="02020603050405020304" pitchFamily="18" charset="0"/>
                <a:ea typeface="宋体" panose="02010600030101010101" pitchFamily="2" charset="-122"/>
              </a:rPr>
              <a:t>，命令如下：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pwd -L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）显示物理位置：</a:t>
            </a:r>
            <a:r>
              <a:rPr lang="en-US" altLang="zh-CN" sz="1800" kern="100">
                <a:solidFill>
                  <a:srgbClr val="000000"/>
                </a:solidFill>
                <a:effectLst/>
                <a:latin typeface="Times New Roman" panose="02020603050405020304" pitchFamily="18" charset="0"/>
                <a:ea typeface="宋体" panose="02010600030101010101" pitchFamily="2" charset="-122"/>
              </a:rPr>
              <a:t>/dev</a:t>
            </a:r>
            <a:r>
              <a:rPr lang="zh-CN" altLang="zh-CN" sz="1800" kern="100">
                <a:solidFill>
                  <a:srgbClr val="000000"/>
                </a:solidFill>
                <a:effectLst/>
                <a:latin typeface="Times New Roman" panose="02020603050405020304" pitchFamily="18" charset="0"/>
                <a:ea typeface="宋体" panose="02010600030101010101" pitchFamily="2" charset="-122"/>
              </a:rPr>
              <a:t>，命令如下：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pwd -P						</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627984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316BCA-08D8-7038-261E-27F6FAA44EFC}"/>
              </a:ext>
            </a:extLst>
          </p:cNvPr>
          <p:cNvSpPr>
            <a:spLocks noGrp="1"/>
          </p:cNvSpPr>
          <p:nvPr>
            <p:ph type="title"/>
          </p:nvPr>
        </p:nvSpPr>
        <p:spPr/>
        <p:txBody>
          <a:bodyPr/>
          <a:lstStyle/>
          <a:p>
            <a:pPr algn="l"/>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&lt;</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任务练习</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&gt;</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目录操作命令的使用</a:t>
            </a:r>
            <a:endParaRPr lang="zh-CN" altLang="en-US"/>
          </a:p>
        </p:txBody>
      </p:sp>
      <p:graphicFrame>
        <p:nvGraphicFramePr>
          <p:cNvPr id="4" name="内容占位符 3">
            <a:extLst>
              <a:ext uri="{FF2B5EF4-FFF2-40B4-BE49-F238E27FC236}">
                <a16:creationId xmlns:a16="http://schemas.microsoft.com/office/drawing/2014/main" id="{EF6857B8-D45C-6D65-D8A0-8893FE73F336}"/>
              </a:ext>
            </a:extLst>
          </p:cNvPr>
          <p:cNvGraphicFramePr>
            <a:graphicFrameLocks noGrp="1"/>
          </p:cNvGraphicFramePr>
          <p:nvPr>
            <p:ph idx="1"/>
            <p:extLst>
              <p:ext uri="{D42A27DB-BD31-4B8C-83A1-F6EECF244321}">
                <p14:modId xmlns:p14="http://schemas.microsoft.com/office/powerpoint/2010/main" val="1605848429"/>
              </p:ext>
            </p:extLst>
          </p:nvPr>
        </p:nvGraphicFramePr>
        <p:xfrm>
          <a:off x="1167557" y="1872084"/>
          <a:ext cx="6018356" cy="1920240"/>
        </p:xfrm>
        <a:graphic>
          <a:graphicData uri="http://schemas.openxmlformats.org/drawingml/2006/table">
            <a:tbl>
              <a:tblPr firstRow="1" firstCol="1" bandRow="1">
                <a:tableStyleId>{5C22544A-7EE6-4342-B048-85BDC9FD1C3A}</a:tableStyleId>
              </a:tblPr>
              <a:tblGrid>
                <a:gridCol w="2880320">
                  <a:extLst>
                    <a:ext uri="{9D8B030D-6E8A-4147-A177-3AD203B41FA5}">
                      <a16:colId xmlns:a16="http://schemas.microsoft.com/office/drawing/2014/main" val="374012638"/>
                    </a:ext>
                  </a:extLst>
                </a:gridCol>
                <a:gridCol w="3138036">
                  <a:extLst>
                    <a:ext uri="{9D8B030D-6E8A-4147-A177-3AD203B41FA5}">
                      <a16:colId xmlns:a16="http://schemas.microsoft.com/office/drawing/2014/main" val="65202965"/>
                    </a:ext>
                  </a:extLst>
                </a:gridCol>
              </a:tblGrid>
              <a:tr h="0">
                <a:tc>
                  <a:txBody>
                    <a:bodyPr/>
                    <a:lstStyle/>
                    <a:p>
                      <a:pPr marL="266700" indent="266700" algn="ctr">
                        <a:spcAft>
                          <a:spcPts val="600"/>
                        </a:spcAft>
                      </a:pPr>
                      <a:r>
                        <a:rPr lang="zh-CN" sz="1800" kern="100">
                          <a:effectLst/>
                        </a:rPr>
                        <a:t>实现功能</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ctr">
                        <a:spcAft>
                          <a:spcPts val="600"/>
                        </a:spcAft>
                      </a:pPr>
                      <a:r>
                        <a:rPr lang="zh-CN" sz="1800" kern="100">
                          <a:effectLst/>
                        </a:rPr>
                        <a:t>语句</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995935294"/>
                  </a:ext>
                </a:extLst>
              </a:tr>
              <a:tr h="481709">
                <a:tc>
                  <a:txBody>
                    <a:bodyPr/>
                    <a:lstStyle/>
                    <a:p>
                      <a:pPr marL="266700" indent="266700" algn="l">
                        <a:spcAft>
                          <a:spcPts val="600"/>
                        </a:spcAft>
                      </a:pPr>
                      <a:r>
                        <a:rPr lang="zh-CN" sz="1800" kern="100">
                          <a:effectLst/>
                        </a:rPr>
                        <a:t>改变当前目录，切换到</a:t>
                      </a:r>
                      <a:r>
                        <a:rPr lang="en-US" sz="1800" kern="100">
                          <a:effectLst/>
                        </a:rPr>
                        <a:t>/home</a:t>
                      </a:r>
                      <a:r>
                        <a:rPr lang="zh-CN" sz="1800" kern="100">
                          <a:effectLst/>
                        </a:rPr>
                        <a:t>目录下</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800" kern="100">
                          <a:effectLst/>
                        </a:rPr>
                        <a:t> </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952377571"/>
                  </a:ext>
                </a:extLst>
              </a:tr>
              <a:tr h="481709">
                <a:tc>
                  <a:txBody>
                    <a:bodyPr/>
                    <a:lstStyle/>
                    <a:p>
                      <a:pPr marL="266700" indent="266700" algn="l">
                        <a:spcAft>
                          <a:spcPts val="600"/>
                        </a:spcAft>
                      </a:pPr>
                      <a:r>
                        <a:rPr lang="zh-CN" sz="1800" kern="100">
                          <a:effectLst/>
                        </a:rPr>
                        <a:t>在当前目录下，创建子目录</a:t>
                      </a:r>
                      <a:r>
                        <a:rPr lang="en-US" sz="1800" kern="100">
                          <a:effectLst/>
                        </a:rPr>
                        <a:t>temp</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800" kern="100">
                          <a:effectLst/>
                        </a:rPr>
                        <a:t> </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591695622"/>
                  </a:ext>
                </a:extLst>
              </a:tr>
              <a:tr h="481709">
                <a:tc>
                  <a:txBody>
                    <a:bodyPr/>
                    <a:lstStyle/>
                    <a:p>
                      <a:pPr marL="266700" indent="266700" algn="l">
                        <a:spcAft>
                          <a:spcPts val="600"/>
                        </a:spcAft>
                      </a:pPr>
                      <a:r>
                        <a:rPr lang="zh-CN" sz="1800" kern="100">
                          <a:effectLst/>
                        </a:rPr>
                        <a:t>列出当前目录下所有已</a:t>
                      </a:r>
                      <a:r>
                        <a:rPr lang="en-US" sz="1800" kern="100">
                          <a:effectLst/>
                        </a:rPr>
                        <a:t>a</a:t>
                      </a:r>
                      <a:r>
                        <a:rPr lang="zh-CN" sz="1800" kern="100">
                          <a:effectLst/>
                        </a:rPr>
                        <a:t>开头的文件</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800" kern="100">
                          <a:effectLst/>
                        </a:rPr>
                        <a:t> </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672899474"/>
                  </a:ext>
                </a:extLst>
              </a:tr>
            </a:tbl>
          </a:graphicData>
        </a:graphic>
      </p:graphicFrame>
    </p:spTree>
    <p:extLst>
      <p:ext uri="{BB962C8B-B14F-4D97-AF65-F5344CB8AC3E}">
        <p14:creationId xmlns:p14="http://schemas.microsoft.com/office/powerpoint/2010/main" val="240991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87637" y="1440036"/>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2</a:t>
            </a:r>
            <a:endParaRPr lang="zh-CN" altLang="en-US" sz="7200">
              <a:solidFill>
                <a:srgbClr val="3B3837"/>
              </a:solidFill>
            </a:endParaRPr>
          </a:p>
        </p:txBody>
      </p:sp>
      <p:sp>
        <p:nvSpPr>
          <p:cNvPr id="6" name="Rectangle 36"/>
          <p:cNvSpPr/>
          <p:nvPr/>
        </p:nvSpPr>
        <p:spPr>
          <a:xfrm>
            <a:off x="3819339" y="1800541"/>
            <a:ext cx="3252874" cy="1176046"/>
          </a:xfrm>
          <a:prstGeom prst="rect">
            <a:avLst/>
          </a:prstGeom>
          <a:noFill/>
        </p:spPr>
        <p:txBody>
          <a:bodyPr wrap="square" lIns="67391" tIns="33696" rIns="67391" bIns="33696">
            <a:spAutoFit/>
          </a:bodyPr>
          <a:lstStyle/>
          <a:p>
            <a:pPr algn="ctr">
              <a:defRPr/>
            </a:pPr>
            <a:r>
              <a:rPr lang="zh-CN" altLang="en-US" sz="36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任务二 文件操作</a:t>
            </a:r>
          </a:p>
        </p:txBody>
      </p:sp>
    </p:spTree>
    <p:extLst>
      <p:ext uri="{BB962C8B-B14F-4D97-AF65-F5344CB8AC3E}">
        <p14:creationId xmlns:p14="http://schemas.microsoft.com/office/powerpoint/2010/main" val="2426069122"/>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D12EF75-FDD7-BE6A-816E-F6DF91BD92A2}"/>
              </a:ext>
            </a:extLst>
          </p:cNvPr>
          <p:cNvSpPr>
            <a:spLocks noGrp="1"/>
          </p:cNvSpPr>
          <p:nvPr>
            <p:ph type="title"/>
          </p:nvPr>
        </p:nvSpPr>
        <p:spPr>
          <a:xfrm>
            <a:off x="671530" y="215900"/>
            <a:ext cx="3016307" cy="2520280"/>
          </a:xfrm>
        </p:spPr>
        <p:txBody>
          <a:bodyPr>
            <a:normAutofit/>
          </a:bodyPr>
          <a:lstStyle/>
          <a:p>
            <a:pPr algn="l"/>
            <a:r>
              <a:rPr lang="en-US" altLang="zh-CN" sz="20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2000" b="1" kern="100">
                <a:effectLst/>
                <a:latin typeface="Times New Roman" panose="02020603050405020304" pitchFamily="18" charset="0"/>
                <a:ea typeface="宋体" panose="02010600030101010101" pitchFamily="2" charset="-122"/>
                <a:cs typeface="Times New Roman" panose="02020603050405020304" pitchFamily="18" charset="0"/>
              </a:rPr>
              <a:t>任务描述</a:t>
            </a:r>
            <a:r>
              <a:rPr lang="en-US" altLang="zh-CN" sz="20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zh-CN" altLang="zh-CN" sz="20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2000" kern="100">
                <a:solidFill>
                  <a:srgbClr val="000000"/>
                </a:solidFill>
                <a:effectLst/>
                <a:latin typeface="Times New Roman" panose="02020603050405020304" pitchFamily="18" charset="0"/>
                <a:ea typeface="宋体" panose="02010600030101010101" pitchFamily="2" charset="-122"/>
              </a:rPr>
              <a:t>本任务中，小华要对文件进行查看、移动、复制、删除等基本操作，并对文件的属性、文本文件进行修改，对目录和文件进行比较</a:t>
            </a:r>
            <a:r>
              <a:rPr lang="zh-CN" altLang="zh-CN" sz="2000" i="1" kern="100">
                <a:solidFill>
                  <a:srgbClr val="000000"/>
                </a:solidFill>
                <a:effectLst/>
                <a:latin typeface="Times New Roman" panose="02020603050405020304" pitchFamily="18" charset="0"/>
                <a:ea typeface="宋体" panose="02010600030101010101" pitchFamily="2" charset="-122"/>
              </a:rPr>
              <a:t>。</a:t>
            </a:r>
            <a:br>
              <a:rPr lang="zh-CN" altLang="zh-CN" sz="2000" kern="100">
                <a:effectLst/>
                <a:latin typeface="Times New Roman" panose="02020603050405020304" pitchFamily="18" charset="0"/>
                <a:ea typeface="宋体" panose="02010600030101010101" pitchFamily="2" charset="-122"/>
              </a:rPr>
            </a:br>
            <a:r>
              <a:rPr lang="en-US" altLang="zh-CN" sz="20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2000" b="1" kern="100">
                <a:effectLst/>
                <a:latin typeface="Times New Roman" panose="02020603050405020304" pitchFamily="18" charset="0"/>
                <a:ea typeface="宋体" panose="02010600030101010101" pitchFamily="2" charset="-122"/>
                <a:cs typeface="Times New Roman" panose="02020603050405020304" pitchFamily="18" charset="0"/>
              </a:rPr>
              <a:t>任务分析</a:t>
            </a:r>
            <a:r>
              <a:rPr lang="en-US" altLang="zh-CN" sz="2000" b="1" kern="100">
                <a:effectLst/>
                <a:latin typeface="Times New Roman" panose="02020603050405020304" pitchFamily="18" charset="0"/>
                <a:ea typeface="宋体" panose="02010600030101010101" pitchFamily="2" charset="-122"/>
                <a:cs typeface="Times New Roman" panose="02020603050405020304" pitchFamily="18" charset="0"/>
              </a:rPr>
              <a:t>&gt;</a:t>
            </a:r>
            <a:endParaRPr lang="zh-CN" altLang="en-US" sz="2800"/>
          </a:p>
        </p:txBody>
      </p:sp>
      <p:pic>
        <p:nvPicPr>
          <p:cNvPr id="4" name="C9F754DE-2CAD-44b6-B708-469DEB6407EB-14" descr="C:/Users/17076/AppData/Local/Temp/wps.wgqGEywps">
            <a:extLst>
              <a:ext uri="{FF2B5EF4-FFF2-40B4-BE49-F238E27FC236}">
                <a16:creationId xmlns:a16="http://schemas.microsoft.com/office/drawing/2014/main" id="{0D324ED8-AD3D-6D87-A803-489F0695DD86}"/>
              </a:ext>
            </a:extLst>
          </p:cNvPr>
          <p:cNvPicPr>
            <a:picLocks noGrp="1" noChangeAspect="1"/>
          </p:cNvPicPr>
          <p:nvPr>
            <p:ph idx="1"/>
          </p:nvPr>
        </p:nvPicPr>
        <p:blipFill>
          <a:blip r:embed="rId2"/>
          <a:stretch>
            <a:fillRect/>
          </a:stretch>
        </p:blipFill>
        <p:spPr>
          <a:xfrm>
            <a:off x="3975869" y="467742"/>
            <a:ext cx="4176464" cy="4104828"/>
          </a:xfrm>
          <a:prstGeom prst="rect">
            <a:avLst/>
          </a:prstGeom>
        </p:spPr>
      </p:pic>
    </p:spTree>
    <p:extLst>
      <p:ext uri="{BB962C8B-B14F-4D97-AF65-F5344CB8AC3E}">
        <p14:creationId xmlns:p14="http://schemas.microsoft.com/office/powerpoint/2010/main" val="3474852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100ECA7-6627-4880-481E-673F09F25D03}"/>
              </a:ext>
            </a:extLst>
          </p:cNvPr>
          <p:cNvSpPr>
            <a:spLocks noGrp="1"/>
          </p:cNvSpPr>
          <p:nvPr>
            <p:ph type="title"/>
          </p:nvPr>
        </p:nvSpPr>
        <p:spPr/>
        <p:txBody>
          <a:bodyPr>
            <a:normAutofit/>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知识准备</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一、文件操作的基本命令</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kern="100">
                <a:solidFill>
                  <a:srgbClr val="000000"/>
                </a:solidFill>
                <a:effectLst/>
                <a:latin typeface="Times New Roman" panose="02020603050405020304" pitchFamily="18" charset="0"/>
                <a:ea typeface="宋体" panose="02010600030101010101" pitchFamily="2" charset="-122"/>
              </a:rPr>
              <a:t>文件操作的基本命令有</a:t>
            </a:r>
            <a:r>
              <a:rPr lang="en-US" altLang="zh-CN" sz="1800" kern="100">
                <a:solidFill>
                  <a:srgbClr val="000000"/>
                </a:solidFill>
                <a:effectLst/>
                <a:latin typeface="Times New Roman" panose="02020603050405020304" pitchFamily="18" charset="0"/>
                <a:ea typeface="宋体" panose="02010600030101010101" pitchFamily="2" charset="-122"/>
              </a:rPr>
              <a:t>cat</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more</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less</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wc</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head</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tail</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cp</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mv</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rm/unlink</a:t>
            </a:r>
            <a:r>
              <a:rPr lang="zh-CN" altLang="zh-CN" sz="1800" kern="100">
                <a:solidFill>
                  <a:srgbClr val="000000"/>
                </a:solidFill>
                <a:effectLst/>
                <a:latin typeface="Times New Roman" panose="02020603050405020304" pitchFamily="18" charset="0"/>
                <a:ea typeface="宋体" panose="02010600030101010101" pitchFamily="2" charset="-122"/>
              </a:rPr>
              <a:t>等。</a:t>
            </a:r>
            <a:endParaRPr lang="zh-CN" altLang="en-US"/>
          </a:p>
        </p:txBody>
      </p:sp>
      <p:sp>
        <p:nvSpPr>
          <p:cNvPr id="3" name="内容占位符 2">
            <a:extLst>
              <a:ext uri="{FF2B5EF4-FFF2-40B4-BE49-F238E27FC236}">
                <a16:creationId xmlns:a16="http://schemas.microsoft.com/office/drawing/2014/main" id="{4F1A9D5D-6BB8-D3D6-99A3-E73457935D99}"/>
              </a:ext>
            </a:extLst>
          </p:cNvPr>
          <p:cNvSpPr>
            <a:spLocks noGrp="1"/>
          </p:cNvSpPr>
          <p:nvPr>
            <p:ph idx="1"/>
          </p:nvPr>
        </p:nvSpPr>
        <p:spPr/>
        <p:txBody>
          <a:bodyPr/>
          <a:lstStyle/>
          <a:p>
            <a:pPr marL="0" lvl="0" indent="0" algn="just" hangingPunct="0">
              <a:spcBef>
                <a:spcPts val="780"/>
              </a:spcBef>
              <a:spcAft>
                <a:spcPts val="780"/>
              </a:spcAft>
              <a:buNone/>
              <a:tabLst>
                <a:tab pos="198120" algn="l"/>
              </a:tabLs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1</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cat</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l"/>
            <a:r>
              <a:rPr lang="en-US" altLang="zh-CN" sz="1800" kern="100">
                <a:solidFill>
                  <a:srgbClr val="000000"/>
                </a:solidFill>
                <a:effectLst/>
                <a:latin typeface="Times New Roman" panose="02020603050405020304" pitchFamily="18" charset="0"/>
                <a:ea typeface="宋体" panose="02010600030101010101" pitchFamily="2" charset="-122"/>
              </a:rPr>
              <a:t>cat</a:t>
            </a:r>
            <a:r>
              <a:rPr lang="zh-CN" altLang="zh-CN" sz="1800" kern="100">
                <a:solidFill>
                  <a:srgbClr val="000000"/>
                </a:solidFill>
                <a:effectLst/>
                <a:latin typeface="Times New Roman" panose="02020603050405020304" pitchFamily="18" charset="0"/>
                <a:ea typeface="宋体" panose="02010600030101010101" pitchFamily="2" charset="-122"/>
              </a:rPr>
              <a:t>命令用来显示文件的内容或合并文件，其命令格式如下：</a:t>
            </a:r>
            <a:endParaRPr lang="zh-CN" altLang="zh-CN" sz="1800" kern="100">
              <a:effectLst/>
              <a:latin typeface="Times New Roman" panose="02020603050405020304" pitchFamily="18" charset="0"/>
              <a:ea typeface="宋体" panose="02010600030101010101" pitchFamily="2" charset="-122"/>
            </a:endParaRPr>
          </a:p>
          <a:p>
            <a:pPr indent="228600" algn="l"/>
            <a:r>
              <a:rPr lang="en-US" altLang="zh-CN" sz="1800" kern="100">
                <a:solidFill>
                  <a:srgbClr val="FF0000"/>
                </a:solidFill>
                <a:effectLst/>
                <a:latin typeface="Times New Roman" panose="02020603050405020304" pitchFamily="18" charset="0"/>
                <a:ea typeface="宋体" panose="02010600030101010101" pitchFamily="2" charset="-122"/>
              </a:rPr>
              <a:t>cat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文件名</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cat</a:t>
            </a:r>
            <a:r>
              <a:rPr lang="zh-CN" altLang="zh-CN" sz="1800" kern="100">
                <a:solidFill>
                  <a:srgbClr val="000000"/>
                </a:solidFill>
                <a:effectLst/>
                <a:latin typeface="Times New Roman" panose="02020603050405020304" pitchFamily="18" charset="0"/>
                <a:ea typeface="宋体" panose="02010600030101010101" pitchFamily="2" charset="-122"/>
              </a:rPr>
              <a:t>命令的部分选项如表</a:t>
            </a:r>
            <a:r>
              <a:rPr lang="en-US" altLang="zh-CN" sz="1800" kern="100">
                <a:solidFill>
                  <a:srgbClr val="000000"/>
                </a:solidFill>
                <a:effectLst/>
                <a:latin typeface="Times New Roman" panose="02020603050405020304" pitchFamily="18" charset="0"/>
                <a:ea typeface="宋体" panose="02010600030101010101" pitchFamily="2" charset="-122"/>
              </a:rPr>
              <a:t>2.3</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428ED3F5-B886-596A-FB76-43C4D4312F4A}"/>
              </a:ext>
            </a:extLst>
          </p:cNvPr>
          <p:cNvPicPr>
            <a:picLocks noChangeAspect="1"/>
          </p:cNvPicPr>
          <p:nvPr/>
        </p:nvPicPr>
        <p:blipFill>
          <a:blip r:embed="rId2"/>
          <a:stretch>
            <a:fillRect/>
          </a:stretch>
        </p:blipFill>
        <p:spPr>
          <a:xfrm>
            <a:off x="1167557" y="3574825"/>
            <a:ext cx="6244789" cy="985455"/>
          </a:xfrm>
          <a:prstGeom prst="rect">
            <a:avLst/>
          </a:prstGeom>
        </p:spPr>
      </p:pic>
    </p:spTree>
    <p:extLst>
      <p:ext uri="{BB962C8B-B14F-4D97-AF65-F5344CB8AC3E}">
        <p14:creationId xmlns:p14="http://schemas.microsoft.com/office/powerpoint/2010/main" val="1033665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B611B69-0022-3C5B-4F33-B1DA8C402ED0}"/>
              </a:ext>
            </a:extLst>
          </p:cNvPr>
          <p:cNvSpPr>
            <a:spLocks noGrp="1"/>
          </p:cNvSpPr>
          <p:nvPr>
            <p:ph idx="1"/>
          </p:nvPr>
        </p:nvSpPr>
        <p:spPr>
          <a:xfrm>
            <a:off x="591493" y="215900"/>
            <a:ext cx="7616793" cy="2516560"/>
          </a:xfrm>
        </p:spPr>
        <p:txBody>
          <a:bodyPr/>
          <a:lstStyle/>
          <a:p>
            <a:pPr marL="0" lvl="0" indent="0" algn="just" hangingPunct="0">
              <a:spcBef>
                <a:spcPts val="780"/>
              </a:spcBef>
              <a:spcAft>
                <a:spcPts val="780"/>
              </a:spcAft>
              <a:buNone/>
              <a:tabLst>
                <a:tab pos="198120" algn="l"/>
              </a:tabLs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2</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more</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more</a:t>
            </a:r>
            <a:r>
              <a:rPr lang="zh-CN" altLang="zh-CN" sz="1800" kern="100">
                <a:solidFill>
                  <a:srgbClr val="000000"/>
                </a:solidFill>
                <a:effectLst/>
                <a:latin typeface="Times New Roman" panose="02020603050405020304" pitchFamily="18" charset="0"/>
                <a:ea typeface="宋体" panose="02010600030101010101" pitchFamily="2" charset="-122"/>
              </a:rPr>
              <a:t>命令用</a:t>
            </a:r>
            <a:r>
              <a:rPr lang="zh-CN" altLang="zh-CN" sz="1800" kern="100">
                <a:solidFill>
                  <a:srgbClr val="FF0000"/>
                </a:solidFill>
                <a:effectLst/>
                <a:latin typeface="Times New Roman" panose="02020603050405020304" pitchFamily="18" charset="0"/>
                <a:ea typeface="宋体" panose="02010600030101010101" pitchFamily="2" charset="-122"/>
              </a:rPr>
              <a:t>来分页显示文件内容</a:t>
            </a:r>
            <a:r>
              <a:rPr lang="zh-CN" altLang="zh-CN" sz="1800" kern="100">
                <a:solidFill>
                  <a:srgbClr val="000000"/>
                </a:solidFill>
                <a:effectLst/>
                <a:latin typeface="Times New Roman" panose="02020603050405020304" pitchFamily="18" charset="0"/>
                <a:ea typeface="宋体" panose="02010600030101010101" pitchFamily="2" charset="-122"/>
              </a:rPr>
              <a:t>，能让用户一次只能分一行文件内容或一屏文件内容，在阅读文件内容比较多的文件比较有用。其命令格式如下：</a:t>
            </a:r>
            <a:endParaRPr lang="zh-CN" altLang="zh-CN" sz="1800" kern="100">
              <a:effectLst/>
              <a:latin typeface="Times New Roman" panose="02020603050405020304" pitchFamily="18" charset="0"/>
              <a:ea typeface="宋体" panose="02010600030101010101" pitchFamily="2" charset="-122"/>
            </a:endParaRPr>
          </a:p>
          <a:p>
            <a:pPr indent="228600" algn="just"/>
            <a:r>
              <a:rPr lang="en-US" altLang="zh-CN" sz="1800" kern="100">
                <a:solidFill>
                  <a:srgbClr val="FF0000"/>
                </a:solidFill>
                <a:effectLst/>
                <a:latin typeface="Times New Roman" panose="02020603050405020304" pitchFamily="18" charset="0"/>
                <a:ea typeface="宋体" panose="02010600030101010101" pitchFamily="2" charset="-122"/>
              </a:rPr>
              <a:t>more [</a:t>
            </a:r>
            <a:r>
              <a:rPr lang="zh-CN" altLang="zh-CN" sz="1800" kern="100">
                <a:solidFill>
                  <a:srgbClr val="FF0000"/>
                </a:solidFill>
                <a:effectLst/>
                <a:latin typeface="Times New Roman" panose="02020603050405020304" pitchFamily="18" charset="0"/>
                <a:ea typeface="宋体" panose="02010600030101010101" pitchFamily="2" charset="-122"/>
              </a:rPr>
              <a:t>文件名</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more</a:t>
            </a:r>
            <a:r>
              <a:rPr lang="zh-CN" altLang="zh-CN" sz="1800" kern="100">
                <a:solidFill>
                  <a:srgbClr val="FF0000"/>
                </a:solidFill>
                <a:effectLst/>
                <a:latin typeface="Times New Roman" panose="02020603050405020304" pitchFamily="18" charset="0"/>
                <a:ea typeface="宋体" panose="02010600030101010101" pitchFamily="2" charset="-122"/>
              </a:rPr>
              <a:t>的命令常用快捷键如表</a:t>
            </a:r>
            <a:r>
              <a:rPr lang="en-US" altLang="zh-CN" sz="1800" kern="100">
                <a:solidFill>
                  <a:srgbClr val="FF0000"/>
                </a:solidFill>
                <a:effectLst/>
                <a:latin typeface="Times New Roman" panose="02020603050405020304" pitchFamily="18" charset="0"/>
                <a:ea typeface="宋体" panose="02010600030101010101" pitchFamily="2" charset="-122"/>
              </a:rPr>
              <a:t>2.4</a:t>
            </a:r>
            <a:r>
              <a:rPr lang="zh-CN" altLang="zh-CN" sz="1800" kern="100">
                <a:solidFill>
                  <a:srgbClr val="FF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2106999A-BBE1-3390-7F9E-3F6B6CDF97AA}"/>
              </a:ext>
            </a:extLst>
          </p:cNvPr>
          <p:cNvPicPr>
            <a:picLocks noChangeAspect="1"/>
          </p:cNvPicPr>
          <p:nvPr/>
        </p:nvPicPr>
        <p:blipFill>
          <a:blip r:embed="rId2"/>
          <a:stretch>
            <a:fillRect/>
          </a:stretch>
        </p:blipFill>
        <p:spPr>
          <a:xfrm>
            <a:off x="1887637" y="2772054"/>
            <a:ext cx="4466667" cy="1714286"/>
          </a:xfrm>
          <a:prstGeom prst="rect">
            <a:avLst/>
          </a:prstGeom>
        </p:spPr>
      </p:pic>
    </p:spTree>
    <p:extLst>
      <p:ext uri="{BB962C8B-B14F-4D97-AF65-F5344CB8AC3E}">
        <p14:creationId xmlns:p14="http://schemas.microsoft.com/office/powerpoint/2010/main" val="1977320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70487" y="1449145"/>
            <a:ext cx="3085305" cy="0"/>
          </a:xfrm>
          <a:prstGeom prst="line">
            <a:avLst/>
          </a:prstGeom>
          <a:ln w="19050">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Rectangle 36"/>
          <p:cNvSpPr/>
          <p:nvPr/>
        </p:nvSpPr>
        <p:spPr>
          <a:xfrm>
            <a:off x="1023541" y="1017100"/>
            <a:ext cx="1264612" cy="745159"/>
          </a:xfrm>
          <a:prstGeom prst="rect">
            <a:avLst/>
          </a:prstGeom>
          <a:solidFill>
            <a:srgbClr val="F6F5F5"/>
          </a:solidFill>
        </p:spPr>
        <p:txBody>
          <a:bodyPr wrap="none" lIns="67391" tIns="33696" rIns="67391" bIns="33696">
            <a:spAutoFit/>
          </a:bodyPr>
          <a:lstStyle/>
          <a:p>
            <a:pPr algn="ctr">
              <a:defRPr/>
            </a:pPr>
            <a:r>
              <a:rPr lang="zh-CN" altLang="en-US" sz="44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目录</a:t>
            </a:r>
          </a:p>
        </p:txBody>
      </p:sp>
      <p:sp>
        <p:nvSpPr>
          <p:cNvPr id="8" name="Rectangle 36"/>
          <p:cNvSpPr/>
          <p:nvPr/>
        </p:nvSpPr>
        <p:spPr>
          <a:xfrm>
            <a:off x="807517" y="2106349"/>
            <a:ext cx="2160240" cy="806714"/>
          </a:xfrm>
          <a:prstGeom prst="rect">
            <a:avLst/>
          </a:prstGeom>
          <a:noFill/>
        </p:spPr>
        <p:txBody>
          <a:bodyPr wrap="square" lIns="67391" tIns="33696" rIns="67391" bIns="33696">
            <a:spAutoFit/>
          </a:bodyPr>
          <a:lstStyle/>
          <a:p>
            <a:pPr algn="ctr">
              <a:defRPr/>
            </a:pPr>
            <a:r>
              <a:rPr lang="en-US" altLang="zh-CN"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1-</a:t>
            </a:r>
            <a:r>
              <a:rPr lang="zh-CN" altLang="en-US" sz="2000" b="1"/>
              <a:t>项目场景</a:t>
            </a:r>
          </a:p>
          <a:p>
            <a:pPr algn="ctr">
              <a:defRPr/>
            </a:pPr>
            <a:endParaRPr lang="zh-CN" altLang="en-US"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9" name="Rectangle 36"/>
          <p:cNvSpPr/>
          <p:nvPr/>
        </p:nvSpPr>
        <p:spPr>
          <a:xfrm>
            <a:off x="5521911" y="2070347"/>
            <a:ext cx="2160240" cy="806714"/>
          </a:xfrm>
          <a:prstGeom prst="rect">
            <a:avLst/>
          </a:prstGeom>
          <a:noFill/>
        </p:spPr>
        <p:txBody>
          <a:bodyPr wrap="square" lIns="67391" tIns="33696" rIns="67391" bIns="33696">
            <a:spAutoFit/>
          </a:bodyPr>
          <a:lstStyle/>
          <a:p>
            <a:pPr algn="ctr">
              <a:defRPr/>
            </a:pPr>
            <a:r>
              <a:rPr lang="en-US" altLang="zh-CN"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3-</a:t>
            </a:r>
            <a:r>
              <a:rPr lang="zh-CN" altLang="en-US" sz="2000" b="1"/>
              <a:t>项目目标</a:t>
            </a:r>
          </a:p>
          <a:p>
            <a:pPr algn="ctr">
              <a:defRPr/>
            </a:pPr>
            <a:endParaRPr lang="zh-CN" altLang="en-US"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10" name="Rectangle 36"/>
          <p:cNvSpPr/>
          <p:nvPr/>
        </p:nvSpPr>
        <p:spPr>
          <a:xfrm>
            <a:off x="3368273" y="2075514"/>
            <a:ext cx="2160240" cy="806714"/>
          </a:xfrm>
          <a:prstGeom prst="rect">
            <a:avLst/>
          </a:prstGeom>
          <a:noFill/>
        </p:spPr>
        <p:txBody>
          <a:bodyPr wrap="square" lIns="67391" tIns="33696" rIns="67391" bIns="33696">
            <a:spAutoFit/>
          </a:bodyPr>
          <a:lstStyle/>
          <a:p>
            <a:pPr algn="ctr">
              <a:defRPr/>
            </a:pPr>
            <a:r>
              <a:rPr lang="en-US" altLang="zh-CN"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2-</a:t>
            </a:r>
            <a:r>
              <a:rPr lang="zh-CN" altLang="en-US" sz="2000" b="1"/>
              <a:t>项目分析</a:t>
            </a:r>
          </a:p>
          <a:p>
            <a:pPr algn="ctr">
              <a:defRPr/>
            </a:pPr>
            <a:endParaRPr lang="zh-CN" altLang="en-US"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11" name="Rectangle 36"/>
          <p:cNvSpPr/>
          <p:nvPr/>
        </p:nvSpPr>
        <p:spPr>
          <a:xfrm>
            <a:off x="1089839" y="2821260"/>
            <a:ext cx="2160240" cy="1114490"/>
          </a:xfrm>
          <a:prstGeom prst="rect">
            <a:avLst/>
          </a:prstGeom>
          <a:noFill/>
        </p:spPr>
        <p:txBody>
          <a:bodyPr wrap="square" lIns="67391" tIns="33696" rIns="67391" bIns="33696">
            <a:spAutoFit/>
          </a:bodyPr>
          <a:lstStyle/>
          <a:p>
            <a:pPr algn="ctr">
              <a:defRPr/>
            </a:pPr>
            <a:r>
              <a:rPr lang="en-US" altLang="zh-CN"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4-</a:t>
            </a:r>
            <a:r>
              <a:rPr lang="zh-CN" altLang="en-US" sz="2000" b="1"/>
              <a:t>任务一 统信操作系统的安装</a:t>
            </a:r>
          </a:p>
          <a:p>
            <a:pPr algn="ctr">
              <a:defRPr/>
            </a:pPr>
            <a:endParaRPr lang="zh-CN" altLang="en-US"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12" name="Rectangle 36"/>
          <p:cNvSpPr/>
          <p:nvPr/>
        </p:nvSpPr>
        <p:spPr>
          <a:xfrm>
            <a:off x="3543821" y="2821260"/>
            <a:ext cx="2160240" cy="1114490"/>
          </a:xfrm>
          <a:prstGeom prst="rect">
            <a:avLst/>
          </a:prstGeom>
          <a:noFill/>
        </p:spPr>
        <p:txBody>
          <a:bodyPr wrap="square" lIns="67391" tIns="33696" rIns="67391" bIns="33696">
            <a:spAutoFit/>
          </a:bodyPr>
          <a:lstStyle/>
          <a:p>
            <a:pPr algn="ctr">
              <a:defRPr/>
            </a:pPr>
            <a:r>
              <a:rPr lang="en-US" altLang="zh-CN"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5-</a:t>
            </a:r>
            <a:r>
              <a:rPr lang="zh-CN" altLang="en-US" sz="2000" b="1"/>
              <a:t>任务二  统信</a:t>
            </a:r>
            <a:r>
              <a:rPr lang="en-US" altLang="zh-CN" sz="2000" b="1"/>
              <a:t>UOS</a:t>
            </a:r>
            <a:r>
              <a:rPr lang="zh-CN" altLang="en-US" sz="2000" b="1"/>
              <a:t>的基本操作</a:t>
            </a:r>
          </a:p>
          <a:p>
            <a:pPr algn="ctr">
              <a:defRPr/>
            </a:pPr>
            <a:endParaRPr lang="zh-CN" altLang="en-US"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2" name="Rectangle 36">
            <a:extLst>
              <a:ext uri="{FF2B5EF4-FFF2-40B4-BE49-F238E27FC236}">
                <a16:creationId xmlns:a16="http://schemas.microsoft.com/office/drawing/2014/main" id="{99201234-2C64-1108-D809-67C2D6535EAB}"/>
              </a:ext>
            </a:extLst>
          </p:cNvPr>
          <p:cNvSpPr/>
          <p:nvPr/>
        </p:nvSpPr>
        <p:spPr>
          <a:xfrm>
            <a:off x="5521911" y="2867784"/>
            <a:ext cx="2160240" cy="1114490"/>
          </a:xfrm>
          <a:prstGeom prst="rect">
            <a:avLst/>
          </a:prstGeom>
          <a:noFill/>
        </p:spPr>
        <p:txBody>
          <a:bodyPr wrap="square" lIns="67391" tIns="33696" rIns="67391" bIns="33696">
            <a:spAutoFit/>
          </a:bodyPr>
          <a:lstStyle/>
          <a:p>
            <a:pPr algn="ctr">
              <a:defRPr/>
            </a:pPr>
            <a:r>
              <a:rPr lang="en-US" altLang="zh-CN"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6-</a:t>
            </a:r>
            <a:r>
              <a:rPr lang="zh-CN" altLang="en-US" sz="2000" b="1"/>
              <a:t>项目总结</a:t>
            </a:r>
          </a:p>
          <a:p>
            <a:pPr algn="ctr">
              <a:defRPr/>
            </a:pPr>
            <a:endParaRPr lang="zh-CN" altLang="en-US" sz="2000" b="1"/>
          </a:p>
          <a:p>
            <a:pPr algn="ctr">
              <a:defRPr/>
            </a:pPr>
            <a:endParaRPr lang="zh-CN" altLang="en-US"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
        <p:nvSpPr>
          <p:cNvPr id="3" name="Rectangle 36">
            <a:extLst>
              <a:ext uri="{FF2B5EF4-FFF2-40B4-BE49-F238E27FC236}">
                <a16:creationId xmlns:a16="http://schemas.microsoft.com/office/drawing/2014/main" id="{BE7B57F3-5235-FC09-AEB4-AE956510C1FD}"/>
              </a:ext>
            </a:extLst>
          </p:cNvPr>
          <p:cNvSpPr/>
          <p:nvPr/>
        </p:nvSpPr>
        <p:spPr>
          <a:xfrm>
            <a:off x="807517" y="3802712"/>
            <a:ext cx="2160240" cy="1299156"/>
          </a:xfrm>
          <a:prstGeom prst="rect">
            <a:avLst/>
          </a:prstGeom>
          <a:noFill/>
        </p:spPr>
        <p:txBody>
          <a:bodyPr wrap="square" lIns="67391" tIns="33696" rIns="67391" bIns="33696">
            <a:spAutoFit/>
          </a:bodyPr>
          <a:lstStyle/>
          <a:p>
            <a:pPr algn="ctr">
              <a:defRPr/>
            </a:pPr>
            <a:r>
              <a:rPr lang="en-US" altLang="zh-CN" sz="2400" b="1"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7</a:t>
            </a:r>
            <a:r>
              <a:rPr lang="en-US" altLang="zh-CN" sz="2000" b="1" kern="0">
                <a:solidFill>
                  <a:srgbClr val="3B3837"/>
                </a:solidFill>
                <a:latin typeface="+mn-ea"/>
                <a:cs typeface="Open Sans Condensed Light" panose="020B0306030504020204" pitchFamily="34" charset="0"/>
                <a:sym typeface="Arial" panose="020B0604020202020204" pitchFamily="34" charset="0"/>
              </a:rPr>
              <a:t>-</a:t>
            </a:r>
            <a:r>
              <a:rPr lang="zh-CN" altLang="en-US" sz="2000" b="1">
                <a:latin typeface="+mn-ea"/>
              </a:rPr>
              <a:t>项目评价</a:t>
            </a:r>
          </a:p>
          <a:p>
            <a:pPr algn="ctr">
              <a:defRPr/>
            </a:pPr>
            <a:endParaRPr lang="zh-CN" altLang="en-US"/>
          </a:p>
          <a:p>
            <a:pPr algn="ctr">
              <a:defRPr/>
            </a:pPr>
            <a:endParaRPr lang="zh-CN" altLang="en-US"/>
          </a:p>
          <a:p>
            <a:pPr algn="ctr">
              <a:defRPr/>
            </a:pPr>
            <a:endParaRPr lang="zh-CN" altLang="en-US" sz="20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Tm="7431">
        <p:fade/>
      </p:transition>
    </mc:Choice>
    <mc:Fallback xmlns="">
      <p:transition spd="med" advTm="743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childTnLst>
                          </p:cTn>
                        </p:par>
                        <p:par>
                          <p:cTn id="33" fill="hold">
                            <p:stCondLst>
                              <p:cond delay="3500"/>
                            </p:stCondLst>
                            <p:childTnLst>
                              <p:par>
                                <p:cTn id="34" presetID="9" presetClass="exit" presetSubtype="0" fill="hold" grpId="1" nodeType="afterEffect">
                                  <p:stCondLst>
                                    <p:cond delay="0"/>
                                  </p:stCondLst>
                                  <p:childTnLst>
                                    <p:animEffect transition="out" filter="dissolve">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childTnLst>
                          </p:cTn>
                        </p:par>
                        <p:par>
                          <p:cTn id="37" fill="hold">
                            <p:stCondLst>
                              <p:cond delay="4000"/>
                            </p:stCondLst>
                            <p:childTnLst>
                              <p:par>
                                <p:cTn id="38" presetID="9" presetClass="exit" presetSubtype="0" fill="hold" nodeType="afterEffect">
                                  <p:stCondLst>
                                    <p:cond delay="0"/>
                                  </p:stCondLst>
                                  <p:childTnLst>
                                    <p:animEffect transition="out" filter="dissolve">
                                      <p:cBhvr>
                                        <p:cTn id="39" dur="500"/>
                                        <p:tgtEl>
                                          <p:spTgt spid="5"/>
                                        </p:tgtEl>
                                      </p:cBhvr>
                                    </p:animEffect>
                                    <p:set>
                                      <p:cBhvr>
                                        <p:cTn id="40" dur="1" fill="hold">
                                          <p:stCondLst>
                                            <p:cond delay="499"/>
                                          </p:stCondLst>
                                        </p:cTn>
                                        <p:tgtEl>
                                          <p:spTgt spid="5"/>
                                        </p:tgtEl>
                                        <p:attrNameLst>
                                          <p:attrName>style.visibility</p:attrName>
                                        </p:attrNameLst>
                                      </p:cBhvr>
                                      <p:to>
                                        <p:strVal val="hidden"/>
                                      </p:to>
                                    </p:set>
                                  </p:childTnLst>
                                </p:cTn>
                              </p:par>
                            </p:childTnLst>
                          </p:cTn>
                        </p:par>
                        <p:par>
                          <p:cTn id="41" fill="hold">
                            <p:stCondLst>
                              <p:cond delay="4500"/>
                            </p:stCondLst>
                            <p:childTnLst>
                              <p:par>
                                <p:cTn id="42" presetID="9" presetClass="exit" presetSubtype="0" fill="hold" grpId="1" nodeType="afterEffect">
                                  <p:stCondLst>
                                    <p:cond delay="0"/>
                                  </p:stCondLst>
                                  <p:childTnLst>
                                    <p:animEffect transition="out" filter="dissolve">
                                      <p:cBhvr>
                                        <p:cTn id="43" dur="500"/>
                                        <p:tgtEl>
                                          <p:spTgt spid="8"/>
                                        </p:tgtEl>
                                      </p:cBhvr>
                                    </p:animEffect>
                                    <p:set>
                                      <p:cBhvr>
                                        <p:cTn id="44" dur="1" fill="hold">
                                          <p:stCondLst>
                                            <p:cond delay="499"/>
                                          </p:stCondLst>
                                        </p:cTn>
                                        <p:tgtEl>
                                          <p:spTgt spid="8"/>
                                        </p:tgtEl>
                                        <p:attrNameLst>
                                          <p:attrName>style.visibility</p:attrName>
                                        </p:attrNameLst>
                                      </p:cBhvr>
                                      <p:to>
                                        <p:strVal val="hidden"/>
                                      </p:to>
                                    </p:set>
                                  </p:childTnLst>
                                </p:cTn>
                              </p:par>
                            </p:childTnLst>
                          </p:cTn>
                        </p:par>
                        <p:par>
                          <p:cTn id="45" fill="hold">
                            <p:stCondLst>
                              <p:cond delay="5000"/>
                            </p:stCondLst>
                            <p:childTnLst>
                              <p:par>
                                <p:cTn id="46" presetID="9" presetClass="exit" presetSubtype="0" fill="hold" grpId="1" nodeType="afterEffect">
                                  <p:stCondLst>
                                    <p:cond delay="0"/>
                                  </p:stCondLst>
                                  <p:childTnLst>
                                    <p:animEffect transition="out" filter="dissolve">
                                      <p:cBhvr>
                                        <p:cTn id="47" dur="500"/>
                                        <p:tgtEl>
                                          <p:spTgt spid="10"/>
                                        </p:tgtEl>
                                      </p:cBhvr>
                                    </p:animEffect>
                                    <p:set>
                                      <p:cBhvr>
                                        <p:cTn id="48" dur="1" fill="hold">
                                          <p:stCondLst>
                                            <p:cond delay="499"/>
                                          </p:stCondLst>
                                        </p:cTn>
                                        <p:tgtEl>
                                          <p:spTgt spid="10"/>
                                        </p:tgtEl>
                                        <p:attrNameLst>
                                          <p:attrName>style.visibility</p:attrName>
                                        </p:attrNameLst>
                                      </p:cBhvr>
                                      <p:to>
                                        <p:strVal val="hidden"/>
                                      </p:to>
                                    </p:set>
                                  </p:childTnLst>
                                </p:cTn>
                              </p:par>
                            </p:childTnLst>
                          </p:cTn>
                        </p:par>
                        <p:par>
                          <p:cTn id="49" fill="hold">
                            <p:stCondLst>
                              <p:cond delay="5500"/>
                            </p:stCondLst>
                            <p:childTnLst>
                              <p:par>
                                <p:cTn id="50" presetID="9" presetClass="exit" presetSubtype="0" fill="hold" grpId="1" nodeType="afterEffect">
                                  <p:stCondLst>
                                    <p:cond delay="0"/>
                                  </p:stCondLst>
                                  <p:childTnLst>
                                    <p:animEffect transition="out" filter="dissolve">
                                      <p:cBhvr>
                                        <p:cTn id="51" dur="500"/>
                                        <p:tgtEl>
                                          <p:spTgt spid="9"/>
                                        </p:tgtEl>
                                      </p:cBhvr>
                                    </p:animEffect>
                                    <p:set>
                                      <p:cBhvr>
                                        <p:cTn id="52" dur="1" fill="hold">
                                          <p:stCondLst>
                                            <p:cond delay="499"/>
                                          </p:stCondLst>
                                        </p:cTn>
                                        <p:tgtEl>
                                          <p:spTgt spid="9"/>
                                        </p:tgtEl>
                                        <p:attrNameLst>
                                          <p:attrName>style.visibility</p:attrName>
                                        </p:attrNameLst>
                                      </p:cBhvr>
                                      <p:to>
                                        <p:strVal val="hidden"/>
                                      </p:to>
                                    </p:set>
                                  </p:childTnLst>
                                </p:cTn>
                              </p:par>
                            </p:childTnLst>
                          </p:cTn>
                        </p:par>
                        <p:par>
                          <p:cTn id="53" fill="hold">
                            <p:stCondLst>
                              <p:cond delay="6000"/>
                            </p:stCondLst>
                            <p:childTnLst>
                              <p:par>
                                <p:cTn id="54" presetID="9" presetClass="exit" presetSubtype="0" fill="hold" grpId="1" nodeType="afterEffect">
                                  <p:stCondLst>
                                    <p:cond delay="0"/>
                                  </p:stCondLst>
                                  <p:childTnLst>
                                    <p:animEffect transition="out" filter="dissolve">
                                      <p:cBhvr>
                                        <p:cTn id="55" dur="500"/>
                                        <p:tgtEl>
                                          <p:spTgt spid="11"/>
                                        </p:tgtEl>
                                      </p:cBhvr>
                                    </p:animEffect>
                                    <p:set>
                                      <p:cBhvr>
                                        <p:cTn id="56" dur="1" fill="hold">
                                          <p:stCondLst>
                                            <p:cond delay="499"/>
                                          </p:stCondLst>
                                        </p:cTn>
                                        <p:tgtEl>
                                          <p:spTgt spid="11"/>
                                        </p:tgtEl>
                                        <p:attrNameLst>
                                          <p:attrName>style.visibility</p:attrName>
                                        </p:attrNameLst>
                                      </p:cBhvr>
                                      <p:to>
                                        <p:strVal val="hidden"/>
                                      </p:to>
                                    </p:set>
                                  </p:childTnLst>
                                </p:cTn>
                              </p:par>
                            </p:childTnLst>
                          </p:cTn>
                        </p:par>
                        <p:par>
                          <p:cTn id="57" fill="hold">
                            <p:stCondLst>
                              <p:cond delay="6500"/>
                            </p:stCondLst>
                            <p:childTnLst>
                              <p:par>
                                <p:cTn id="58" presetID="9" presetClass="exit" presetSubtype="0" fill="hold" grpId="1" nodeType="afterEffect">
                                  <p:stCondLst>
                                    <p:cond delay="0"/>
                                  </p:stCondLst>
                                  <p:childTnLst>
                                    <p:animEffect transition="out" filter="dissolve">
                                      <p:cBhvr>
                                        <p:cTn id="59" dur="500"/>
                                        <p:tgtEl>
                                          <p:spTgt spid="12"/>
                                        </p:tgtEl>
                                      </p:cBhvr>
                                    </p:animEffect>
                                    <p:set>
                                      <p:cBhvr>
                                        <p:cTn id="60" dur="1" fill="hold">
                                          <p:stCondLst>
                                            <p:cond delay="499"/>
                                          </p:stCondLst>
                                        </p:cTn>
                                        <p:tgtEl>
                                          <p:spTgt spid="12"/>
                                        </p:tgtEl>
                                        <p:attrNameLst>
                                          <p:attrName>style.visibility</p:attrName>
                                        </p:attrNameLst>
                                      </p:cBhvr>
                                      <p:to>
                                        <p:strVal val="hidden"/>
                                      </p:to>
                                    </p:se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wipe(left)">
                                      <p:cBhvr>
                                        <p:cTn id="64" dur="500"/>
                                        <p:tgtEl>
                                          <p:spTgt spid="2"/>
                                        </p:tgtEl>
                                      </p:cBhvr>
                                    </p:animEffect>
                                  </p:childTnLst>
                                </p:cTn>
                              </p:par>
                            </p:childTnLst>
                          </p:cTn>
                        </p:par>
                        <p:par>
                          <p:cTn id="65" fill="hold">
                            <p:stCondLst>
                              <p:cond delay="7500"/>
                            </p:stCondLst>
                            <p:childTnLst>
                              <p:par>
                                <p:cTn id="66" presetID="9" presetClass="exit" presetSubtype="0" fill="hold" grpId="1" nodeType="afterEffect">
                                  <p:stCondLst>
                                    <p:cond delay="0"/>
                                  </p:stCondLst>
                                  <p:childTnLst>
                                    <p:animEffect transition="out" filter="dissolve">
                                      <p:cBhvr>
                                        <p:cTn id="67" dur="500"/>
                                        <p:tgtEl>
                                          <p:spTgt spid="2"/>
                                        </p:tgtEl>
                                      </p:cBhvr>
                                    </p:animEffect>
                                    <p:set>
                                      <p:cBhvr>
                                        <p:cTn id="68" dur="1" fill="hold">
                                          <p:stCondLst>
                                            <p:cond delay="499"/>
                                          </p:stCondLst>
                                        </p:cTn>
                                        <p:tgtEl>
                                          <p:spTgt spid="2"/>
                                        </p:tgtEl>
                                        <p:attrNameLst>
                                          <p:attrName>style.visibility</p:attrName>
                                        </p:attrNameLst>
                                      </p:cBhvr>
                                      <p:to>
                                        <p:strVal val="hidden"/>
                                      </p:to>
                                    </p:se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500"/>
                                        <p:tgtEl>
                                          <p:spTgt spid="3"/>
                                        </p:tgtEl>
                                      </p:cBhvr>
                                    </p:animEffect>
                                  </p:childTnLst>
                                </p:cTn>
                              </p:par>
                            </p:childTnLst>
                          </p:cTn>
                        </p:par>
                        <p:par>
                          <p:cTn id="73" fill="hold">
                            <p:stCondLst>
                              <p:cond delay="8500"/>
                            </p:stCondLst>
                            <p:childTnLst>
                              <p:par>
                                <p:cTn id="74" presetID="9" presetClass="exit" presetSubtype="0" fill="hold" grpId="1" nodeType="afterEffect">
                                  <p:stCondLst>
                                    <p:cond delay="0"/>
                                  </p:stCondLst>
                                  <p:childTnLst>
                                    <p:animEffect transition="out" filter="dissolve">
                                      <p:cBhvr>
                                        <p:cTn id="75" dur="500"/>
                                        <p:tgtEl>
                                          <p:spTgt spid="3"/>
                                        </p:tgtEl>
                                      </p:cBhvr>
                                    </p:animEffect>
                                    <p:set>
                                      <p:cBhvr>
                                        <p:cTn id="76"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p:bldP spid="8" grpId="1"/>
      <p:bldP spid="9" grpId="0"/>
      <p:bldP spid="9" grpId="1"/>
      <p:bldP spid="10" grpId="0"/>
      <p:bldP spid="10" grpId="1"/>
      <p:bldP spid="11" grpId="0"/>
      <p:bldP spid="11" grpId="1"/>
      <p:bldP spid="12" grpId="0"/>
      <p:bldP spid="12" grpId="1"/>
      <p:bldP spid="2" grpId="0"/>
      <p:bldP spid="2" grpId="1"/>
      <p:bldP spid="3" grpId="0"/>
      <p:bldP spid="3"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280413A-F2F1-B3F8-3655-F33071E11EB6}"/>
              </a:ext>
            </a:extLst>
          </p:cNvPr>
          <p:cNvSpPr>
            <a:spLocks noGrp="1"/>
          </p:cNvSpPr>
          <p:nvPr>
            <p:ph idx="1"/>
          </p:nvPr>
        </p:nvSpPr>
        <p:spPr>
          <a:xfrm>
            <a:off x="671529" y="1152004"/>
            <a:ext cx="7616793" cy="3104260"/>
          </a:xfrm>
        </p:spPr>
        <p:txBody>
          <a:bodyPr/>
          <a:lstStyle/>
          <a:p>
            <a:pPr marL="0" lvl="0" indent="0" algn="just" hangingPunct="0">
              <a:spcBef>
                <a:spcPts val="780"/>
              </a:spcBef>
              <a:spcAft>
                <a:spcPts val="780"/>
              </a:spcAft>
              <a:buNone/>
              <a:tabLst>
                <a:tab pos="198120" algn="l"/>
              </a:tabLst>
            </a:pPr>
            <a:r>
              <a:rPr lang="en-US" altLang="zh-CN" sz="1800" b="1" kern="100">
                <a:solidFill>
                  <a:srgbClr val="0000FF"/>
                </a:solidFill>
                <a:latin typeface="Times New Roman" panose="02020603050405020304" pitchFamily="18" charset="0"/>
                <a:ea typeface="楷体" panose="02010609060101010101" pitchFamily="49" charset="-122"/>
                <a:cs typeface="Times New Roman" panose="02020603050405020304" pitchFamily="18" charset="0"/>
              </a:rPr>
              <a:t>3</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less</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less</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命令用来浏览文件内容，其命令格式如下：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28600" algn="l"/>
            <a:r>
              <a:rPr lang="en-US" altLang="zh-CN" sz="1800" kern="100">
                <a:solidFill>
                  <a:srgbClr val="FF0000"/>
                </a:solidFill>
                <a:effectLst/>
                <a:latin typeface="Times New Roman" panose="02020603050405020304" pitchFamily="18" charset="0"/>
                <a:ea typeface="宋体" panose="02010600030101010101" pitchFamily="2" charset="-122"/>
              </a:rPr>
              <a:t>less[</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文件名</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l"/>
            <a:r>
              <a:rPr lang="zh-CN"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使用</a:t>
            </a:r>
            <a:r>
              <a:rPr lang="en-US"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more </a:t>
            </a:r>
            <a:r>
              <a:rPr lang="zh-CN"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命令浏览文件内容时，只能不断向后翻看，而使用</a:t>
            </a:r>
            <a:r>
              <a:rPr lang="en-US"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less </a:t>
            </a:r>
            <a:r>
              <a:rPr lang="zh-CN"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命令浏览，既可以向后翻看，也可以向前翻看。</a:t>
            </a:r>
            <a:r>
              <a:rPr lang="en-US"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less </a:t>
            </a:r>
            <a:r>
              <a:rPr lang="zh-CN"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是许多文件首选的命令，用户可通过</a:t>
            </a:r>
            <a:r>
              <a:rPr lang="en-US"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less</a:t>
            </a:r>
            <a:r>
              <a:rPr lang="zh-CN"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命令浏览常见压缩文件。</a:t>
            </a:r>
            <a:endPar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Tree>
    <p:extLst>
      <p:ext uri="{BB962C8B-B14F-4D97-AF65-F5344CB8AC3E}">
        <p14:creationId xmlns:p14="http://schemas.microsoft.com/office/powerpoint/2010/main" val="1644783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2E45332-E2B8-C9AB-8025-4A28718AAA1F}"/>
              </a:ext>
            </a:extLst>
          </p:cNvPr>
          <p:cNvSpPr>
            <a:spLocks noGrp="1"/>
          </p:cNvSpPr>
          <p:nvPr>
            <p:ph idx="1"/>
          </p:nvPr>
        </p:nvSpPr>
        <p:spPr>
          <a:xfrm>
            <a:off x="671529" y="575940"/>
            <a:ext cx="7616793" cy="3680324"/>
          </a:xfrm>
        </p:spPr>
        <p:txBody>
          <a:bodyPr>
            <a:normAutofit fontScale="85000" lnSpcReduction="10000"/>
          </a:bodyPr>
          <a:lstStyle/>
          <a:p>
            <a:pPr marL="0" lvl="0" indent="0" algn="just" hangingPunct="0">
              <a:spcBef>
                <a:spcPts val="780"/>
              </a:spcBef>
              <a:spcAft>
                <a:spcPts val="780"/>
              </a:spcAft>
              <a:buNone/>
              <a:tabLst>
                <a:tab pos="198120" algn="l"/>
              </a:tabLs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4</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wc</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wc</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命令用来统计指定文件中的字节数、字数、行数，输出统计结果，其命令格式如下：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266700" indent="266700" algn="just">
              <a:spcAft>
                <a:spcPts val="600"/>
              </a:spcAft>
            </a:pP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wc[-c][-m][-w][-l][-L][</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文件名</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600"/>
              </a:spcAft>
              <a:buFont typeface="+mj-lt"/>
              <a:buAutoNum type="arabicPeriod"/>
            </a:pP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[-c][-m]</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：统计字节数；</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600"/>
              </a:spcAft>
              <a:buFont typeface="+mj-lt"/>
              <a:buAutoNum type="arabicPeriod"/>
            </a:pP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[-l]</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：统计行数；</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600"/>
              </a:spcAft>
              <a:buFont typeface="+mj-lt"/>
              <a:buAutoNum type="arabicPeriod"/>
            </a:pP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：统计单词字数；一个字被理解为由空白、跳格或换行字符分割的字符串</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600"/>
              </a:spcAft>
              <a:buFont typeface="+mj-lt"/>
              <a:buAutoNum type="arabicPeriod"/>
            </a:pP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[-L]</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：统计最长行的字节；</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spcAft>
                <a:spcPts val="600"/>
              </a:spcAft>
              <a:buFont typeface="+mj-lt"/>
              <a:buAutoNum type="arabicPeriod"/>
            </a:pP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[files]</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a:p>
        </p:txBody>
      </p:sp>
    </p:spTree>
    <p:extLst>
      <p:ext uri="{BB962C8B-B14F-4D97-AF65-F5344CB8AC3E}">
        <p14:creationId xmlns:p14="http://schemas.microsoft.com/office/powerpoint/2010/main" val="3342563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1EF563A-B521-466B-4192-AAE9941B220F}"/>
              </a:ext>
            </a:extLst>
          </p:cNvPr>
          <p:cNvSpPr>
            <a:spLocks noGrp="1"/>
          </p:cNvSpPr>
          <p:nvPr>
            <p:ph idx="1"/>
          </p:nvPr>
        </p:nvSpPr>
        <p:spPr>
          <a:xfrm>
            <a:off x="671529" y="359916"/>
            <a:ext cx="7616793" cy="3896348"/>
          </a:xfrm>
        </p:spPr>
        <p:txBody>
          <a:bodyPr>
            <a:normAutofit fontScale="85000" lnSpcReduction="20000"/>
          </a:bodyPr>
          <a:lstStyle/>
          <a:p>
            <a:pPr marL="0" lvl="0" indent="0" algn="just" hangingPunct="0">
              <a:spcBef>
                <a:spcPts val="780"/>
              </a:spcBef>
              <a:spcAft>
                <a:spcPts val="780"/>
              </a:spcAft>
              <a:buNone/>
              <a:tabLst>
                <a:tab pos="198120" algn="l"/>
              </a:tabLs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5</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head</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head</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命令用来查看文件内容的前</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行，其命令格式如下：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266700" indent="266700" algn="just">
              <a:spcAft>
                <a:spcPts val="600"/>
              </a:spcAft>
            </a:pP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head [n][</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文件名</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0" lvl="0" indent="0" algn="just" hangingPunct="0">
              <a:spcBef>
                <a:spcPts val="780"/>
              </a:spcBef>
              <a:spcAft>
                <a:spcPts val="780"/>
              </a:spcAft>
              <a:buNone/>
              <a:tabLst>
                <a:tab pos="198120" algn="l"/>
              </a:tabLs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6</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tail</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tail</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命令与</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head</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命令相反，用来查看文件的后</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行内容，其命令格式如下：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266700" indent="266700" algn="just">
              <a:spcAft>
                <a:spcPts val="600"/>
              </a:spcAft>
            </a:pPr>
            <a:r>
              <a:rPr lang="en-US"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tail</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文件名</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0" lvl="0" indent="0" algn="just" hangingPunct="0">
              <a:spcBef>
                <a:spcPts val="780"/>
              </a:spcBef>
              <a:spcAft>
                <a:spcPts val="780"/>
              </a:spcAft>
              <a:buNone/>
              <a:tabLst>
                <a:tab pos="198120" algn="l"/>
              </a:tabLs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7</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cp</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cp</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命令将源文件或源目录复制到指定的文件或目录中，其命令格式如下：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266700" indent="266700" algn="just">
              <a:spcAft>
                <a:spcPts val="600"/>
              </a:spcAft>
            </a:pP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cp[</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源文件或目录</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目的文件或目录</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cp</a:t>
            </a:r>
            <a:r>
              <a:rPr lang="zh-CN" altLang="zh-CN" sz="1800" kern="100">
                <a:solidFill>
                  <a:srgbClr val="FF0000"/>
                </a:solidFill>
                <a:effectLst/>
                <a:latin typeface="Times New Roman" panose="02020603050405020304" pitchFamily="18" charset="0"/>
                <a:ea typeface="宋体" panose="02010600030101010101" pitchFamily="2" charset="-122"/>
              </a:rPr>
              <a:t>命令的部分选项如表</a:t>
            </a:r>
            <a:r>
              <a:rPr lang="en-US" altLang="zh-CN" sz="1800" kern="100">
                <a:solidFill>
                  <a:srgbClr val="FF0000"/>
                </a:solidFill>
                <a:effectLst/>
                <a:latin typeface="Times New Roman" panose="02020603050405020304" pitchFamily="18" charset="0"/>
                <a:ea typeface="宋体" panose="02010600030101010101" pitchFamily="2" charset="-122"/>
              </a:rPr>
              <a:t>2.7</a:t>
            </a:r>
            <a:r>
              <a:rPr lang="zh-CN" altLang="zh-CN" sz="1800" kern="100">
                <a:solidFill>
                  <a:srgbClr val="FF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934962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C933904-5AD0-B9B1-B5B6-7C7885B2F390}"/>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394E6BA9-EB8F-76C7-9DEE-3507E9A84953}"/>
              </a:ext>
            </a:extLst>
          </p:cNvPr>
          <p:cNvSpPr>
            <a:spLocks noGrp="1"/>
          </p:cNvSpPr>
          <p:nvPr>
            <p:ph idx="1"/>
          </p:nvPr>
        </p:nvSpPr>
        <p:spPr/>
        <p:txBody>
          <a:bodyPr/>
          <a:lstStyle/>
          <a:p>
            <a:endParaRPr lang="zh-CN" altLang="en-US"/>
          </a:p>
        </p:txBody>
      </p:sp>
      <p:pic>
        <p:nvPicPr>
          <p:cNvPr id="5" name="图片 4">
            <a:extLst>
              <a:ext uri="{FF2B5EF4-FFF2-40B4-BE49-F238E27FC236}">
                <a16:creationId xmlns:a16="http://schemas.microsoft.com/office/drawing/2014/main" id="{C6B72863-5989-6636-2D50-9C2FF52348FA}"/>
              </a:ext>
            </a:extLst>
          </p:cNvPr>
          <p:cNvPicPr>
            <a:picLocks noChangeAspect="1"/>
          </p:cNvPicPr>
          <p:nvPr/>
        </p:nvPicPr>
        <p:blipFill>
          <a:blip r:embed="rId2"/>
          <a:stretch>
            <a:fillRect/>
          </a:stretch>
        </p:blipFill>
        <p:spPr>
          <a:xfrm>
            <a:off x="899626" y="71769"/>
            <a:ext cx="6172587" cy="4680635"/>
          </a:xfrm>
          <a:prstGeom prst="rect">
            <a:avLst/>
          </a:prstGeom>
        </p:spPr>
      </p:pic>
    </p:spTree>
    <p:extLst>
      <p:ext uri="{BB962C8B-B14F-4D97-AF65-F5344CB8AC3E}">
        <p14:creationId xmlns:p14="http://schemas.microsoft.com/office/powerpoint/2010/main" val="1442092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7C3832FF-9BF5-1566-D48D-FE5701423052}"/>
              </a:ext>
            </a:extLst>
          </p:cNvPr>
          <p:cNvSpPr>
            <a:spLocks noGrp="1"/>
          </p:cNvSpPr>
          <p:nvPr>
            <p:ph idx="1"/>
          </p:nvPr>
        </p:nvSpPr>
        <p:spPr>
          <a:xfrm>
            <a:off x="671529" y="359916"/>
            <a:ext cx="7616793" cy="2520280"/>
          </a:xfrm>
        </p:spPr>
        <p:txBody>
          <a:bodyPr>
            <a:normAutofit fontScale="70000" lnSpcReduction="20000"/>
          </a:bodyPr>
          <a:lstStyle/>
          <a:p>
            <a:pPr marL="0" lvl="0" indent="0" algn="just" hangingPunct="0">
              <a:spcBef>
                <a:spcPts val="780"/>
              </a:spcBef>
              <a:spcAft>
                <a:spcPts val="780"/>
              </a:spcAft>
              <a:buNone/>
              <a:tabLst>
                <a:tab pos="198120" algn="l"/>
              </a:tabLs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8</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mv</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mv</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是</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move</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的缩写，用来移动文件或将文件更名，或将文件由一个目录移入另一个目录，其命令格式如下：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mv</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源文件或目录</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目的文件或目录</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marL="0" lvl="0" indent="0" algn="just" hangingPunct="0">
              <a:spcBef>
                <a:spcPts val="780"/>
              </a:spcBef>
              <a:spcAft>
                <a:spcPts val="780"/>
              </a:spcAft>
              <a:buNone/>
              <a:tabLst>
                <a:tab pos="198120" algn="l"/>
              </a:tabLs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9</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rm</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304165" algn="just"/>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rm</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命令用来删除目录中的一个或多个文件</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，其命令格式如下：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rm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文件或目录</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rm</a:t>
            </a:r>
            <a:r>
              <a:rPr lang="zh-CN" altLang="zh-CN" sz="1800" kern="100">
                <a:solidFill>
                  <a:srgbClr val="FF0000"/>
                </a:solidFill>
                <a:effectLst/>
                <a:latin typeface="Times New Roman" panose="02020603050405020304" pitchFamily="18" charset="0"/>
                <a:ea typeface="宋体" panose="02010600030101010101" pitchFamily="2" charset="-122"/>
              </a:rPr>
              <a:t>命令的部分选项如表</a:t>
            </a:r>
            <a:r>
              <a:rPr lang="en-US" altLang="zh-CN" sz="1800" kern="100">
                <a:solidFill>
                  <a:srgbClr val="FF0000"/>
                </a:solidFill>
                <a:effectLst/>
                <a:latin typeface="Times New Roman" panose="02020603050405020304" pitchFamily="18" charset="0"/>
                <a:ea typeface="宋体" panose="02010600030101010101" pitchFamily="2" charset="-122"/>
              </a:rPr>
              <a:t>2.8</a:t>
            </a:r>
            <a:r>
              <a:rPr lang="zh-CN" altLang="zh-CN" sz="1800" kern="100">
                <a:solidFill>
                  <a:srgbClr val="FF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7863AE09-C426-32D8-2D46-608F30806095}"/>
              </a:ext>
            </a:extLst>
          </p:cNvPr>
          <p:cNvPicPr>
            <a:picLocks noChangeAspect="1"/>
          </p:cNvPicPr>
          <p:nvPr/>
        </p:nvPicPr>
        <p:blipFill>
          <a:blip r:embed="rId2"/>
          <a:stretch>
            <a:fillRect/>
          </a:stretch>
        </p:blipFill>
        <p:spPr>
          <a:xfrm>
            <a:off x="1239565" y="2880196"/>
            <a:ext cx="5791502" cy="1656184"/>
          </a:xfrm>
          <a:prstGeom prst="rect">
            <a:avLst/>
          </a:prstGeom>
        </p:spPr>
      </p:pic>
    </p:spTree>
    <p:extLst>
      <p:ext uri="{BB962C8B-B14F-4D97-AF65-F5344CB8AC3E}">
        <p14:creationId xmlns:p14="http://schemas.microsoft.com/office/powerpoint/2010/main" val="2161298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5545D-764A-34AC-06B3-C1A976D75C40}"/>
              </a:ext>
            </a:extLst>
          </p:cNvPr>
          <p:cNvSpPr>
            <a:spLocks noGrp="1"/>
          </p:cNvSpPr>
          <p:nvPr>
            <p:ph type="title"/>
          </p:nvPr>
        </p:nvSpPr>
        <p:spPr>
          <a:xfrm>
            <a:off x="682878" y="143892"/>
            <a:ext cx="7616792" cy="1173116"/>
          </a:xfrm>
        </p:spPr>
        <p:txBody>
          <a:bodyPr/>
          <a:lstStyle/>
          <a:p>
            <a:pPr marL="342900" lvl="0" indent="-342900" algn="l"/>
            <a:r>
              <a:rPr lang="zh-CN" altLang="en-US" sz="1800" b="1" kern="100">
                <a:effectLst/>
                <a:latin typeface="Times New Roman" panose="02020603050405020304" pitchFamily="18" charset="0"/>
                <a:ea typeface="宋体" panose="02010600030101010101" pitchFamily="2" charset="-122"/>
                <a:cs typeface="Times New Roman" panose="02020603050405020304" pitchFamily="18" charset="0"/>
              </a:rPr>
              <a:t>二、</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文件属性操作的基本命令</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文件属性操作的基本命令有</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file</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start</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touch</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
        <p:nvSpPr>
          <p:cNvPr id="3" name="内容占位符 2">
            <a:extLst>
              <a:ext uri="{FF2B5EF4-FFF2-40B4-BE49-F238E27FC236}">
                <a16:creationId xmlns:a16="http://schemas.microsoft.com/office/drawing/2014/main" id="{F17F5700-EACD-6E88-40EF-AEB8B8644E4B}"/>
              </a:ext>
            </a:extLst>
          </p:cNvPr>
          <p:cNvSpPr>
            <a:spLocks noGrp="1"/>
          </p:cNvSpPr>
          <p:nvPr>
            <p:ph idx="1"/>
          </p:nvPr>
        </p:nvSpPr>
        <p:spPr>
          <a:xfrm>
            <a:off x="682878" y="1007988"/>
            <a:ext cx="7616793" cy="2516560"/>
          </a:xfrm>
        </p:spPr>
        <p:txBody>
          <a:bodyPr/>
          <a:lstStyle/>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1.file</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file</a:t>
            </a:r>
            <a:r>
              <a:rPr lang="zh-CN" altLang="zh-CN" sz="1800" kern="100">
                <a:solidFill>
                  <a:srgbClr val="000000"/>
                </a:solidFill>
                <a:effectLst/>
                <a:latin typeface="Times New Roman" panose="02020603050405020304" pitchFamily="18" charset="0"/>
                <a:ea typeface="宋体" panose="02010600030101010101" pitchFamily="2" charset="-122"/>
              </a:rPr>
              <a:t>命令是用来识别文件的类型，通过检查文件的头部信息来得到文件的类型，同时，它也能用来识别部分文件的编码格式。</a:t>
            </a:r>
            <a:r>
              <a:rPr lang="en-US" altLang="zh-CN" sz="1800" kern="100">
                <a:solidFill>
                  <a:srgbClr val="000000"/>
                </a:solidFill>
                <a:effectLst/>
                <a:latin typeface="Times New Roman" panose="02020603050405020304" pitchFamily="18" charset="0"/>
                <a:ea typeface="宋体" panose="02010600030101010101" pitchFamily="2" charset="-122"/>
              </a:rPr>
              <a:t>file</a:t>
            </a:r>
            <a:r>
              <a:rPr lang="zh-CN" altLang="zh-CN" sz="1800" kern="100">
                <a:solidFill>
                  <a:srgbClr val="000000"/>
                </a:solidFill>
                <a:effectLst/>
                <a:latin typeface="Times New Roman" panose="02020603050405020304" pitchFamily="18" charset="0"/>
                <a:ea typeface="宋体" panose="02010600030101010101" pitchFamily="2" charset="-122"/>
              </a:rPr>
              <a:t>命令使用如下</a:t>
            </a:r>
            <a:r>
              <a:rPr lang="en-US" altLang="zh-CN" sz="1800" kern="100">
                <a:solidFill>
                  <a:srgbClr val="00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file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文件</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file</a:t>
            </a:r>
            <a:r>
              <a:rPr lang="zh-CN" altLang="zh-CN" sz="1800" kern="100">
                <a:solidFill>
                  <a:srgbClr val="000000"/>
                </a:solidFill>
                <a:effectLst/>
                <a:latin typeface="Times New Roman" panose="02020603050405020304" pitchFamily="18" charset="0"/>
                <a:ea typeface="宋体" panose="02010600030101010101" pitchFamily="2" charset="-122"/>
              </a:rPr>
              <a:t>命令部分选项如表</a:t>
            </a:r>
            <a:r>
              <a:rPr lang="en-US" altLang="zh-CN" sz="1800" kern="100">
                <a:solidFill>
                  <a:srgbClr val="000000"/>
                </a:solidFill>
                <a:effectLst/>
                <a:latin typeface="Times New Roman" panose="02020603050405020304" pitchFamily="18" charset="0"/>
                <a:ea typeface="宋体" panose="02010600030101010101" pitchFamily="2" charset="-122"/>
              </a:rPr>
              <a:t>2.9</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66EBF453-E8A9-2E98-423E-897A73381103}"/>
              </a:ext>
            </a:extLst>
          </p:cNvPr>
          <p:cNvPicPr>
            <a:picLocks noChangeAspect="1"/>
          </p:cNvPicPr>
          <p:nvPr/>
        </p:nvPicPr>
        <p:blipFill>
          <a:blip r:embed="rId2"/>
          <a:stretch>
            <a:fillRect/>
          </a:stretch>
        </p:blipFill>
        <p:spPr>
          <a:xfrm>
            <a:off x="1743621" y="3096220"/>
            <a:ext cx="5979651" cy="1427401"/>
          </a:xfrm>
          <a:prstGeom prst="rect">
            <a:avLst/>
          </a:prstGeom>
        </p:spPr>
      </p:pic>
    </p:spTree>
    <p:extLst>
      <p:ext uri="{BB962C8B-B14F-4D97-AF65-F5344CB8AC3E}">
        <p14:creationId xmlns:p14="http://schemas.microsoft.com/office/powerpoint/2010/main" val="2660023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77187C3C-BE87-CEFD-ADB9-86CB05C6B163}"/>
              </a:ext>
            </a:extLst>
          </p:cNvPr>
          <p:cNvSpPr>
            <a:spLocks noGrp="1"/>
          </p:cNvSpPr>
          <p:nvPr>
            <p:ph idx="1"/>
          </p:nvPr>
        </p:nvSpPr>
        <p:spPr>
          <a:xfrm>
            <a:off x="735509" y="503932"/>
            <a:ext cx="7616793" cy="2516560"/>
          </a:xfrm>
        </p:spPr>
        <p:txBody>
          <a:bodyPr/>
          <a:lstStyle/>
          <a:p>
            <a:pPr marL="0" indent="0" algn="just" hangingPunct="0">
              <a:spcBef>
                <a:spcPts val="780"/>
              </a:spcBef>
              <a:spcAft>
                <a:spcPts val="780"/>
              </a:spcAft>
              <a:buNone/>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2</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stat</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stat</a:t>
            </a:r>
            <a:r>
              <a:rPr lang="zh-CN" altLang="zh-CN" sz="1800" kern="100">
                <a:solidFill>
                  <a:srgbClr val="000000"/>
                </a:solidFill>
                <a:effectLst/>
                <a:latin typeface="Times New Roman" panose="02020603050405020304" pitchFamily="18" charset="0"/>
                <a:ea typeface="宋体" panose="02010600030101010101" pitchFamily="2" charset="-122"/>
              </a:rPr>
              <a:t>命令用来显示文件的信息状态或文件系统的详细信息，其命令格式如下</a:t>
            </a:r>
            <a:r>
              <a:rPr lang="en-US" altLang="zh-CN" sz="1800" kern="100">
                <a:solidFill>
                  <a:srgbClr val="00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stat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文件名</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stat</a:t>
            </a:r>
            <a:r>
              <a:rPr lang="zh-CN" altLang="zh-CN" sz="1800" kern="100">
                <a:solidFill>
                  <a:srgbClr val="000000"/>
                </a:solidFill>
                <a:effectLst/>
                <a:latin typeface="Times New Roman" panose="02020603050405020304" pitchFamily="18" charset="0"/>
                <a:ea typeface="宋体" panose="02010600030101010101" pitchFamily="2" charset="-122"/>
              </a:rPr>
              <a:t>命令的部分选项如表</a:t>
            </a:r>
            <a:r>
              <a:rPr lang="en-US" altLang="zh-CN" sz="1800" kern="100">
                <a:solidFill>
                  <a:srgbClr val="000000"/>
                </a:solidFill>
                <a:effectLst/>
                <a:latin typeface="Times New Roman" panose="02020603050405020304" pitchFamily="18" charset="0"/>
                <a:ea typeface="宋体" panose="02010600030101010101" pitchFamily="2" charset="-122"/>
              </a:rPr>
              <a:t>2.10</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500B2BB2-7DF4-8810-D922-43F47E45F793}"/>
              </a:ext>
            </a:extLst>
          </p:cNvPr>
          <p:cNvPicPr>
            <a:picLocks noChangeAspect="1"/>
          </p:cNvPicPr>
          <p:nvPr/>
        </p:nvPicPr>
        <p:blipFill>
          <a:blip r:embed="rId2"/>
          <a:stretch>
            <a:fillRect/>
          </a:stretch>
        </p:blipFill>
        <p:spPr>
          <a:xfrm>
            <a:off x="1065555" y="2808188"/>
            <a:ext cx="7158786" cy="1541127"/>
          </a:xfrm>
          <a:prstGeom prst="rect">
            <a:avLst/>
          </a:prstGeom>
        </p:spPr>
      </p:pic>
    </p:spTree>
    <p:extLst>
      <p:ext uri="{BB962C8B-B14F-4D97-AF65-F5344CB8AC3E}">
        <p14:creationId xmlns:p14="http://schemas.microsoft.com/office/powerpoint/2010/main" val="460882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DBB4531-1388-F53B-7810-3E1B0AB87F72}"/>
              </a:ext>
            </a:extLst>
          </p:cNvPr>
          <p:cNvSpPr>
            <a:spLocks noGrp="1"/>
          </p:cNvSpPr>
          <p:nvPr>
            <p:ph idx="1"/>
          </p:nvPr>
        </p:nvSpPr>
        <p:spPr>
          <a:xfrm>
            <a:off x="671528" y="359916"/>
            <a:ext cx="7616793" cy="2516560"/>
          </a:xfrm>
        </p:spPr>
        <p:txBody>
          <a:bodyPr>
            <a:normAutofit fontScale="92500" lnSpcReduction="10000"/>
          </a:bodyPr>
          <a:lstStyle/>
          <a:p>
            <a:pPr marL="0" indent="0" algn="just" hangingPunct="0">
              <a:spcBef>
                <a:spcPts val="780"/>
              </a:spcBef>
              <a:spcAft>
                <a:spcPts val="780"/>
              </a:spcAft>
              <a:buNone/>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3</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touch</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touch</a:t>
            </a:r>
            <a:r>
              <a:rPr lang="zh-CN" altLang="zh-CN" sz="1800" kern="100">
                <a:solidFill>
                  <a:srgbClr val="000000"/>
                </a:solidFill>
                <a:effectLst/>
                <a:latin typeface="Times New Roman" panose="02020603050405020304" pitchFamily="18" charset="0"/>
                <a:ea typeface="宋体" panose="02010600030101010101" pitchFamily="2" charset="-122"/>
              </a:rPr>
              <a:t>命令有两个功能：第一个是可以创建一个空文件，第二个是可以对文件的存取时间进行更新。在默认的情况下文件属性的</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个时间都默认修改为当前系统的时间，如果要修改的文件不存在，则会创建一个空文件。</a:t>
            </a:r>
            <a:r>
              <a:rPr lang="en-US" altLang="zh-CN" sz="1800" kern="100">
                <a:solidFill>
                  <a:srgbClr val="000000"/>
                </a:solidFill>
                <a:effectLst/>
                <a:latin typeface="Times New Roman" panose="02020603050405020304" pitchFamily="18" charset="0"/>
                <a:ea typeface="宋体" panose="02010600030101010101" pitchFamily="2" charset="-122"/>
              </a:rPr>
              <a:t>touch</a:t>
            </a:r>
            <a:r>
              <a:rPr lang="zh-CN" altLang="zh-CN" sz="1800" kern="100">
                <a:solidFill>
                  <a:srgbClr val="000000"/>
                </a:solidFill>
                <a:effectLst/>
                <a:latin typeface="Times New Roman" panose="02020603050405020304" pitchFamily="18" charset="0"/>
                <a:ea typeface="宋体" panose="02010600030101010101" pitchFamily="2" charset="-122"/>
              </a:rPr>
              <a:t>命令使用如下</a:t>
            </a:r>
            <a:r>
              <a:rPr lang="en-US" altLang="zh-CN" sz="1800" kern="100">
                <a:solidFill>
                  <a:srgbClr val="00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touch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文件名</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目录</a:t>
            </a:r>
            <a:r>
              <a:rPr lang="en-US" altLang="zh-CN" sz="1800" kern="100">
                <a:solidFill>
                  <a:srgbClr val="FF0000"/>
                </a:solidFill>
                <a:effectLst/>
                <a:latin typeface="Times New Roman" panose="02020603050405020304" pitchFamily="18" charset="0"/>
                <a:ea typeface="宋体" panose="02010600030101010101" pitchFamily="2" charset="-122"/>
              </a:rPr>
              <a:t>]	</a:t>
            </a:r>
            <a:r>
              <a:rPr lang="en-US" altLang="zh-CN" sz="1800" kern="100">
                <a:solidFill>
                  <a:srgbClr val="000000"/>
                </a:solidFill>
                <a:effectLst/>
                <a:latin typeface="Times New Roman" panose="02020603050405020304" pitchFamily="18" charset="0"/>
                <a:ea typeface="宋体" panose="02010600030101010101" pitchFamily="2" charset="-122"/>
              </a:rPr>
              <a:t>					</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touch</a:t>
            </a:r>
            <a:r>
              <a:rPr lang="zh-CN" altLang="zh-CN" sz="1800" kern="100">
                <a:solidFill>
                  <a:srgbClr val="000000"/>
                </a:solidFill>
                <a:effectLst/>
                <a:latin typeface="Times New Roman" panose="02020603050405020304" pitchFamily="18" charset="0"/>
                <a:ea typeface="宋体" panose="02010600030101010101" pitchFamily="2" charset="-122"/>
              </a:rPr>
              <a:t>命令的部分选项如表</a:t>
            </a:r>
            <a:r>
              <a:rPr lang="en-US" altLang="zh-CN" sz="1800" kern="100">
                <a:solidFill>
                  <a:srgbClr val="000000"/>
                </a:solidFill>
                <a:effectLst/>
                <a:latin typeface="Times New Roman" panose="02020603050405020304" pitchFamily="18" charset="0"/>
                <a:ea typeface="宋体" panose="02010600030101010101" pitchFamily="2" charset="-122"/>
              </a:rPr>
              <a:t>2.11</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C0A0F020-F9DF-3300-4399-005170AC292D}"/>
              </a:ext>
            </a:extLst>
          </p:cNvPr>
          <p:cNvPicPr>
            <a:picLocks noChangeAspect="1"/>
          </p:cNvPicPr>
          <p:nvPr/>
        </p:nvPicPr>
        <p:blipFill>
          <a:blip r:embed="rId2"/>
          <a:stretch>
            <a:fillRect/>
          </a:stretch>
        </p:blipFill>
        <p:spPr>
          <a:xfrm>
            <a:off x="1167557" y="2952204"/>
            <a:ext cx="6444853" cy="1519415"/>
          </a:xfrm>
          <a:prstGeom prst="rect">
            <a:avLst/>
          </a:prstGeom>
        </p:spPr>
      </p:pic>
    </p:spTree>
    <p:extLst>
      <p:ext uri="{BB962C8B-B14F-4D97-AF65-F5344CB8AC3E}">
        <p14:creationId xmlns:p14="http://schemas.microsoft.com/office/powerpoint/2010/main" val="1474209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0D68A9B-0CEA-55A0-CDBD-BB7A01389947}"/>
              </a:ext>
            </a:extLst>
          </p:cNvPr>
          <p:cNvSpPr>
            <a:spLocks noGrp="1"/>
          </p:cNvSpPr>
          <p:nvPr>
            <p:ph type="title"/>
          </p:nvPr>
        </p:nvSpPr>
        <p:spPr/>
        <p:txBody>
          <a:bodyPr/>
          <a:lstStyle/>
          <a:p>
            <a:pPr algn="l"/>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三、文本文件编辑与操作的基本命令</a:t>
            </a:r>
            <a:endParaRPr lang="zh-CN" altLang="en-US"/>
          </a:p>
        </p:txBody>
      </p:sp>
      <p:sp>
        <p:nvSpPr>
          <p:cNvPr id="3" name="内容占位符 2">
            <a:extLst>
              <a:ext uri="{FF2B5EF4-FFF2-40B4-BE49-F238E27FC236}">
                <a16:creationId xmlns:a16="http://schemas.microsoft.com/office/drawing/2014/main" id="{886423D1-19B1-9DE7-1D01-7FE17324C17B}"/>
              </a:ext>
            </a:extLst>
          </p:cNvPr>
          <p:cNvSpPr>
            <a:spLocks noGrp="1"/>
          </p:cNvSpPr>
          <p:nvPr>
            <p:ph idx="1"/>
          </p:nvPr>
        </p:nvSpPr>
        <p:spPr>
          <a:xfrm>
            <a:off x="671529" y="1627698"/>
            <a:ext cx="7616793" cy="2628566"/>
          </a:xfrm>
        </p:spPr>
        <p:txBody>
          <a:bodyPr>
            <a:normAutofit fontScale="92500" lnSpcReduction="20000"/>
          </a:bodyPr>
          <a:lstStyle/>
          <a:p>
            <a:pPr marL="0" indent="0" algn="just" hangingPunct="0">
              <a:spcBef>
                <a:spcPts val="780"/>
              </a:spcBef>
              <a:spcAft>
                <a:spcPts val="780"/>
              </a:spcAft>
              <a:buNone/>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1</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grep</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grep</a:t>
            </a:r>
            <a:r>
              <a:rPr lang="zh-CN" altLang="zh-CN" sz="1800" kern="100">
                <a:solidFill>
                  <a:srgbClr val="000000"/>
                </a:solidFill>
                <a:effectLst/>
                <a:latin typeface="Times New Roman" panose="02020603050405020304" pitchFamily="18" charset="0"/>
                <a:ea typeface="宋体" panose="02010600030101010101" pitchFamily="2" charset="-122"/>
              </a:rPr>
              <a:t>命令的全称是</a:t>
            </a:r>
            <a:r>
              <a:rPr lang="en-US" altLang="zh-CN" sz="1800" kern="100">
                <a:solidFill>
                  <a:srgbClr val="000000"/>
                </a:solidFill>
                <a:effectLst/>
                <a:latin typeface="Times New Roman" panose="02020603050405020304" pitchFamily="18" charset="0"/>
                <a:ea typeface="宋体" panose="02010600030101010101" pitchFamily="2" charset="-122"/>
              </a:rPr>
              <a:t>Global Regular Expression Print</a:t>
            </a:r>
            <a:r>
              <a:rPr lang="zh-CN" altLang="zh-CN" sz="1800" kern="100">
                <a:solidFill>
                  <a:srgbClr val="000000"/>
                </a:solidFill>
                <a:effectLst/>
                <a:latin typeface="Times New Roman" panose="02020603050405020304" pitchFamily="18" charset="0"/>
                <a:ea typeface="宋体" panose="02010600030101010101" pitchFamily="2" charset="-122"/>
              </a:rPr>
              <a:t>，表示全局正则表达式输出，</a:t>
            </a:r>
            <a:r>
              <a:rPr lang="en-US" altLang="zh-CN" sz="1800" kern="100">
                <a:solidFill>
                  <a:srgbClr val="000000"/>
                </a:solidFill>
                <a:effectLst/>
                <a:latin typeface="Times New Roman" panose="02020603050405020304" pitchFamily="18" charset="0"/>
                <a:ea typeface="宋体" panose="02010600030101010101" pitchFamily="2" charset="-122"/>
              </a:rPr>
              <a:t>grep</a:t>
            </a:r>
            <a:r>
              <a:rPr lang="zh-CN" altLang="zh-CN" sz="1800" kern="100">
                <a:solidFill>
                  <a:srgbClr val="000000"/>
                </a:solidFill>
                <a:effectLst/>
                <a:latin typeface="Times New Roman" panose="02020603050405020304" pitchFamily="18" charset="0"/>
                <a:ea typeface="宋体" panose="02010600030101010101" pitchFamily="2" charset="-122"/>
              </a:rPr>
              <a:t>命令是一种强大的文本搜索工具，能够使用正则表达式搜索文本，在一个或多个文件中搜索并打印与给定内容匹配的行。</a:t>
            </a:r>
            <a:r>
              <a:rPr lang="en-US" altLang="zh-CN" sz="1800" kern="100">
                <a:solidFill>
                  <a:srgbClr val="000000"/>
                </a:solidFill>
                <a:effectLst/>
                <a:latin typeface="Times New Roman" panose="02020603050405020304" pitchFamily="18" charset="0"/>
                <a:ea typeface="宋体" panose="02010600030101010101" pitchFamily="2" charset="-122"/>
              </a:rPr>
              <a:t>grep</a:t>
            </a:r>
            <a:r>
              <a:rPr lang="zh-CN" altLang="zh-CN" sz="1800" kern="100">
                <a:solidFill>
                  <a:srgbClr val="000000"/>
                </a:solidFill>
                <a:effectLst/>
                <a:latin typeface="Times New Roman" panose="02020603050405020304" pitchFamily="18" charset="0"/>
                <a:ea typeface="宋体" panose="02010600030101010101" pitchFamily="2" charset="-122"/>
              </a:rPr>
              <a:t>命令的使用方法如下：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grep[</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指定字符</a:t>
            </a:r>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源文件</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如果不指定要搜索的文件，则会按默认的标准输入。</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grep</a:t>
            </a:r>
            <a:r>
              <a:rPr lang="zh-CN" altLang="zh-CN" sz="1800" kern="100">
                <a:solidFill>
                  <a:srgbClr val="000000"/>
                </a:solidFill>
                <a:effectLst/>
                <a:latin typeface="Times New Roman" panose="02020603050405020304" pitchFamily="18" charset="0"/>
                <a:ea typeface="宋体" panose="02010600030101010101" pitchFamily="2" charset="-122"/>
              </a:rPr>
              <a:t>命令的部分选项如</a:t>
            </a:r>
            <a:r>
              <a:rPr lang="zh-CN" altLang="en-US" sz="1800" kern="100">
                <a:solidFill>
                  <a:srgbClr val="000000"/>
                </a:solidFill>
                <a:effectLst/>
                <a:latin typeface="Times New Roman" panose="02020603050405020304" pitchFamily="18" charset="0"/>
                <a:ea typeface="宋体" panose="02010600030101010101" pitchFamily="2" charset="-122"/>
              </a:rPr>
              <a:t>教材</a:t>
            </a:r>
            <a:r>
              <a:rPr lang="zh-CN" altLang="zh-CN" sz="1800" kern="100">
                <a:solidFill>
                  <a:srgbClr val="000000"/>
                </a:solidFill>
                <a:effectLst/>
                <a:latin typeface="Times New Roman" panose="02020603050405020304" pitchFamily="18" charset="0"/>
                <a:ea typeface="宋体" panose="02010600030101010101" pitchFamily="2" charset="-122"/>
              </a:rPr>
              <a:t>表</a:t>
            </a:r>
            <a:r>
              <a:rPr lang="en-US" altLang="zh-CN" sz="1800" kern="100">
                <a:solidFill>
                  <a:srgbClr val="000000"/>
                </a:solidFill>
                <a:effectLst/>
                <a:latin typeface="Times New Roman" panose="02020603050405020304" pitchFamily="18" charset="0"/>
                <a:ea typeface="宋体" panose="02010600030101010101" pitchFamily="2" charset="-122"/>
              </a:rPr>
              <a:t>2.12</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961589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78CA956-DAB7-A7C4-3BC1-B375B1D8ABF9}"/>
              </a:ext>
            </a:extLst>
          </p:cNvPr>
          <p:cNvSpPr>
            <a:spLocks noGrp="1"/>
          </p:cNvSpPr>
          <p:nvPr>
            <p:ph idx="1"/>
          </p:nvPr>
        </p:nvSpPr>
        <p:spPr>
          <a:xfrm>
            <a:off x="671528" y="503932"/>
            <a:ext cx="7616793" cy="2516560"/>
          </a:xfrm>
        </p:spPr>
        <p:txBody>
          <a:bodyPr>
            <a:normAutofit fontScale="85000" lnSpcReduction="10000"/>
          </a:bodyPr>
          <a:lstStyle/>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2.vi</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编辑器的命令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是</a:t>
            </a:r>
            <a:r>
              <a:rPr lang="en-US" altLang="zh-CN" sz="1800" kern="100">
                <a:solidFill>
                  <a:srgbClr val="FF0000"/>
                </a:solidFill>
                <a:effectLst/>
                <a:latin typeface="Times New Roman" panose="02020603050405020304" pitchFamily="18" charset="0"/>
                <a:ea typeface="宋体" panose="02010600030101010101" pitchFamily="2" charset="-122"/>
              </a:rPr>
              <a:t>Linux</a:t>
            </a:r>
            <a:r>
              <a:rPr lang="zh-CN" altLang="zh-CN" sz="1800" kern="100">
                <a:solidFill>
                  <a:srgbClr val="FF0000"/>
                </a:solidFill>
                <a:effectLst/>
                <a:latin typeface="Times New Roman" panose="02020603050405020304" pitchFamily="18" charset="0"/>
                <a:ea typeface="宋体" panose="02010600030101010101" pitchFamily="2" charset="-122"/>
              </a:rPr>
              <a:t>中最常用的文本编辑器，</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中没有菜单，只有命令，且命令非常多</a:t>
            </a:r>
            <a:r>
              <a:rPr lang="zh-CN" altLang="zh-CN" sz="1800" kern="100">
                <a:solidFill>
                  <a:srgbClr val="000000"/>
                </a:solidFill>
                <a:effectLst/>
                <a:latin typeface="Times New Roman" panose="02020603050405020304" pitchFamily="18" charset="0"/>
                <a:ea typeface="宋体" panose="02010600030101010101" pitchFamily="2" charset="-122"/>
              </a:rPr>
              <a:t>。代码补完、编译及错误跳转等方便编程的功能特别丰富。</a:t>
            </a:r>
            <a:r>
              <a:rPr lang="zh-CN" altLang="zh-CN" sz="1800" kern="100">
                <a:solidFill>
                  <a:srgbClr val="FF0000"/>
                </a:solidFill>
                <a:effectLst/>
                <a:latin typeface="Times New Roman" panose="02020603050405020304" pitchFamily="18" charset="0"/>
                <a:ea typeface="宋体" panose="02010600030101010101" pitchFamily="2" charset="-122"/>
              </a:rPr>
              <a:t>在命令提示符状态下，输入</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文件名</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即可启动</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编辑器。若不指定文件名，则新建一个未命名的文本文件。</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FF0000"/>
                </a:solidFill>
                <a:effectLst/>
                <a:latin typeface="Times New Roman" panose="02020603050405020304" pitchFamily="18" charset="0"/>
                <a:ea typeface="宋体" panose="02010600030101010101" pitchFamily="2" charset="-122"/>
              </a:rPr>
              <a:t>启动</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编辑器命令的使用方法如下：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vi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文件名</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FF0000"/>
                </a:solidFill>
                <a:effectLst/>
                <a:latin typeface="Times New Roman" panose="02020603050405020304" pitchFamily="18" charset="0"/>
                <a:ea typeface="宋体" panose="02010600030101010101" pitchFamily="2" charset="-122"/>
              </a:rPr>
              <a:t>启动</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编辑器的部门命令如表</a:t>
            </a:r>
            <a:r>
              <a:rPr lang="en-US" altLang="zh-CN" sz="1800" kern="100">
                <a:solidFill>
                  <a:srgbClr val="FF0000"/>
                </a:solidFill>
                <a:effectLst/>
                <a:latin typeface="Times New Roman" panose="02020603050405020304" pitchFamily="18" charset="0"/>
                <a:ea typeface="宋体" panose="02010600030101010101" pitchFamily="2" charset="-122"/>
              </a:rPr>
              <a:t>2.13</a:t>
            </a:r>
            <a:r>
              <a:rPr lang="zh-CN" altLang="zh-CN" sz="1800" kern="100">
                <a:solidFill>
                  <a:srgbClr val="FF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06BB73A2-E220-191D-BCBF-6233770AA8E0}"/>
              </a:ext>
            </a:extLst>
          </p:cNvPr>
          <p:cNvPicPr>
            <a:picLocks noChangeAspect="1"/>
          </p:cNvPicPr>
          <p:nvPr/>
        </p:nvPicPr>
        <p:blipFill>
          <a:blip r:embed="rId2"/>
          <a:stretch>
            <a:fillRect/>
          </a:stretch>
        </p:blipFill>
        <p:spPr>
          <a:xfrm>
            <a:off x="1527597" y="2952204"/>
            <a:ext cx="5380952" cy="1438095"/>
          </a:xfrm>
          <a:prstGeom prst="rect">
            <a:avLst/>
          </a:prstGeom>
        </p:spPr>
      </p:pic>
    </p:spTree>
    <p:extLst>
      <p:ext uri="{BB962C8B-B14F-4D97-AF65-F5344CB8AC3E}">
        <p14:creationId xmlns:p14="http://schemas.microsoft.com/office/powerpoint/2010/main" val="988173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AF90145-A05E-3417-E7FE-4A53B11BF793}"/>
              </a:ext>
            </a:extLst>
          </p:cNvPr>
          <p:cNvSpPr>
            <a:spLocks noGrp="1"/>
          </p:cNvSpPr>
          <p:nvPr>
            <p:ph type="title"/>
          </p:nvPr>
        </p:nvSpPr>
        <p:spPr/>
        <p:txBody>
          <a:bodyPr/>
          <a:lstStyle/>
          <a:p>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项目二</a:t>
            </a:r>
            <a:r>
              <a:rPr lang="zh-CN" altLang="zh-CN" sz="1800" kern="100">
                <a:effectLst/>
                <a:ea typeface="Calibri" panose="020F0502020204030204" pitchFamily="34" charset="0"/>
                <a:cs typeface="Times New Roman" panose="02020603050405020304" pitchFamily="18" charset="0"/>
              </a:rPr>
              <a:t> </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统信操作系统的基本命令与管理</a:t>
            </a:r>
            <a:endParaRPr lang="zh-CN" altLang="en-US"/>
          </a:p>
        </p:txBody>
      </p:sp>
      <p:sp>
        <p:nvSpPr>
          <p:cNvPr id="3" name="内容占位符 2">
            <a:extLst>
              <a:ext uri="{FF2B5EF4-FFF2-40B4-BE49-F238E27FC236}">
                <a16:creationId xmlns:a16="http://schemas.microsoft.com/office/drawing/2014/main" id="{A475DFA1-6CBA-18E1-1D01-65D9C2D53A24}"/>
              </a:ext>
            </a:extLst>
          </p:cNvPr>
          <p:cNvSpPr>
            <a:spLocks noGrp="1"/>
          </p:cNvSpPr>
          <p:nvPr>
            <p:ph sz="quarter" idx="13"/>
          </p:nvPr>
        </p:nvSpPr>
        <p:spPr/>
        <p:txBody>
          <a:bodyPr/>
          <a:lstStyle/>
          <a:p>
            <a:r>
              <a:rPr lang="zh-CN" altLang="zh-CN" sz="1800" b="1" kern="100">
                <a:effectLst/>
                <a:latin typeface="Times New Roman" panose="02020603050405020304" pitchFamily="18" charset="0"/>
                <a:ea typeface="宋体" panose="02010600030101010101" pitchFamily="2" charset="-122"/>
              </a:rPr>
              <a:t>【项目场景】</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小华新进入一家公司，公司所使用的电脑是统信</a:t>
            </a:r>
            <a:r>
              <a:rPr lang="en-US" altLang="zh-CN" sz="1800" kern="100">
                <a:solidFill>
                  <a:srgbClr val="000000"/>
                </a:solidFill>
                <a:effectLst/>
                <a:latin typeface="Times New Roman" panose="02020603050405020304" pitchFamily="18" charset="0"/>
                <a:ea typeface="宋体" panose="02010600030101010101" pitchFamily="2" charset="-122"/>
              </a:rPr>
              <a:t>UOS</a:t>
            </a:r>
            <a:r>
              <a:rPr lang="zh-CN" altLang="zh-CN" sz="1800" kern="100">
                <a:solidFill>
                  <a:srgbClr val="000000"/>
                </a:solidFill>
                <a:effectLst/>
                <a:latin typeface="Times New Roman" panose="02020603050405020304" pitchFamily="18" charset="0"/>
                <a:ea typeface="宋体" panose="02010600030101010101" pitchFamily="2" charset="-122"/>
              </a:rPr>
              <a:t>，需要小华掌握统信系统的基本操作和管理操作，需要会对具体目录进行操作与管理，对文件的属性和位置进行修改，掌握当前系统的基本使用，管理当前系统上的服务器、环境和网络，软件包安装管理，进程管理和防火墙配置等。</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676347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5C65864-AB3D-7962-D74F-B90E9CAF7937}"/>
              </a:ext>
            </a:extLst>
          </p:cNvPr>
          <p:cNvSpPr>
            <a:spLocks noGrp="1"/>
          </p:cNvSpPr>
          <p:nvPr>
            <p:ph type="title"/>
          </p:nvPr>
        </p:nvSpPr>
        <p:spPr>
          <a:xfrm>
            <a:off x="700536" y="0"/>
            <a:ext cx="7616792" cy="1173116"/>
          </a:xfrm>
        </p:spPr>
        <p:txBody>
          <a:bodyPr/>
          <a:lstStyle/>
          <a:p>
            <a:pPr algn="l"/>
            <a:r>
              <a:rPr lang="zh-CN" altLang="zh-CN" sz="1800" kern="100">
                <a:solidFill>
                  <a:srgbClr val="FF0000"/>
                </a:solidFill>
                <a:effectLst/>
                <a:latin typeface="Times New Roman" panose="02020603050405020304" pitchFamily="18" charset="0"/>
                <a:ea typeface="宋体" panose="02010600030101010101" pitchFamily="2" charset="-122"/>
              </a:rPr>
              <a:t>启动</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编辑器后，进入</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工作模式，</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有</a:t>
            </a:r>
            <a:r>
              <a:rPr lang="en-US" altLang="zh-CN" sz="1800" kern="100">
                <a:solidFill>
                  <a:srgbClr val="FF0000"/>
                </a:solidFill>
                <a:effectLst/>
                <a:latin typeface="Times New Roman" panose="02020603050405020304" pitchFamily="18" charset="0"/>
                <a:ea typeface="宋体" panose="02010600030101010101" pitchFamily="2" charset="-122"/>
              </a:rPr>
              <a:t>3</a:t>
            </a:r>
            <a:r>
              <a:rPr lang="zh-CN" altLang="zh-CN" sz="1800" kern="100">
                <a:solidFill>
                  <a:srgbClr val="FF0000"/>
                </a:solidFill>
                <a:effectLst/>
                <a:latin typeface="Times New Roman" panose="02020603050405020304" pitchFamily="18" charset="0"/>
                <a:ea typeface="宋体" panose="02010600030101010101" pitchFamily="2" charset="-122"/>
              </a:rPr>
              <a:t>种基本工作模式：命令行模式、输入模式和末行模式。</a:t>
            </a:r>
            <a:endParaRPr lang="zh-CN" altLang="en-US"/>
          </a:p>
        </p:txBody>
      </p:sp>
      <p:sp>
        <p:nvSpPr>
          <p:cNvPr id="3" name="内容占位符 2">
            <a:extLst>
              <a:ext uri="{FF2B5EF4-FFF2-40B4-BE49-F238E27FC236}">
                <a16:creationId xmlns:a16="http://schemas.microsoft.com/office/drawing/2014/main" id="{0C2D1056-4839-71B9-AF4E-D9DBCA8CC348}"/>
              </a:ext>
            </a:extLst>
          </p:cNvPr>
          <p:cNvSpPr>
            <a:spLocks noGrp="1"/>
          </p:cNvSpPr>
          <p:nvPr>
            <p:ph idx="1"/>
          </p:nvPr>
        </p:nvSpPr>
        <p:spPr>
          <a:xfrm>
            <a:off x="671528" y="935980"/>
            <a:ext cx="7616793" cy="3744416"/>
          </a:xfrm>
        </p:spPr>
        <p:txBody>
          <a:bodyPr>
            <a:normAutofit fontScale="92500" lnSpcReduction="10000"/>
          </a:bodyPr>
          <a:lstStyle/>
          <a:p>
            <a:pPr indent="255270"/>
            <a:r>
              <a:rPr lang="en-US" altLang="zh-CN" sz="1800" b="1" kern="100">
                <a:solidFill>
                  <a:srgbClr val="0000FF"/>
                </a:solidFill>
                <a:effectLst/>
                <a:latin typeface="Times New Roman" panose="02020603050405020304" pitchFamily="18" charset="0"/>
                <a:ea typeface="宋体" panose="02010600030101010101" pitchFamily="2" charset="-122"/>
              </a:rPr>
              <a:t>1</a:t>
            </a:r>
            <a:r>
              <a:rPr lang="zh-CN" altLang="zh-CN" sz="1800" b="1" kern="100">
                <a:solidFill>
                  <a:srgbClr val="0000FF"/>
                </a:solidFill>
                <a:effectLst/>
                <a:latin typeface="Times New Roman" panose="02020603050405020304" pitchFamily="18" charset="0"/>
                <a:ea typeface="宋体" panose="02010600030101010101" pitchFamily="2" charset="-122"/>
              </a:rPr>
              <a:t>）命令行模式</a:t>
            </a:r>
          </a:p>
          <a:p>
            <a:pPr indent="266700" algn="l"/>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使用</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编辑器打开文件后，默认进入命令行模式。在这个模式中，用户可以通过输入</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命令来管理自己的文档。此时从键盘上输入的任何字符都将被作为编辑命令，若输入的是合法的</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命令，</a:t>
            </a: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编辑器则完成相应的动作，如文档内容的删除、复制、粘贴等。</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FF0000"/>
                </a:solidFill>
                <a:effectLst/>
                <a:latin typeface="Times New Roman" panose="02020603050405020304" pitchFamily="18" charset="0"/>
                <a:ea typeface="宋体" panose="02010600030101010101" pitchFamily="2" charset="-122"/>
              </a:rPr>
              <a:t>（</a:t>
            </a:r>
            <a:r>
              <a:rPr lang="en-US" altLang="zh-CN" sz="1800" kern="100">
                <a:solidFill>
                  <a:srgbClr val="FF0000"/>
                </a:solidFill>
                <a:effectLst/>
                <a:latin typeface="Times New Roman" panose="02020603050405020304" pitchFamily="18" charset="0"/>
                <a:ea typeface="宋体" panose="02010600030101010101" pitchFamily="2" charset="-122"/>
              </a:rPr>
              <a:t>1</a:t>
            </a:r>
            <a:r>
              <a:rPr lang="zh-CN" altLang="zh-CN" sz="1800" kern="100">
                <a:solidFill>
                  <a:srgbClr val="FF0000"/>
                </a:solidFill>
                <a:effectLst/>
                <a:latin typeface="Times New Roman" panose="02020603050405020304" pitchFamily="18" charset="0"/>
                <a:ea typeface="宋体" panose="02010600030101010101" pitchFamily="2" charset="-122"/>
              </a:rPr>
              <a:t>）删除：在命令模式下，用户可以通过如</a:t>
            </a:r>
            <a:r>
              <a:rPr lang="zh-CN" altLang="en-US" sz="1800" kern="100">
                <a:solidFill>
                  <a:srgbClr val="FF0000"/>
                </a:solidFill>
                <a:effectLst/>
                <a:latin typeface="Times New Roman" panose="02020603050405020304" pitchFamily="18" charset="0"/>
                <a:ea typeface="宋体" panose="02010600030101010101" pitchFamily="2" charset="-122"/>
              </a:rPr>
              <a:t>教材</a:t>
            </a:r>
            <a:r>
              <a:rPr lang="zh-CN" altLang="zh-CN" sz="1800" kern="100">
                <a:solidFill>
                  <a:srgbClr val="FF0000"/>
                </a:solidFill>
                <a:effectLst/>
                <a:latin typeface="Times New Roman" panose="02020603050405020304" pitchFamily="18" charset="0"/>
                <a:ea typeface="宋体" panose="02010600030101010101" pitchFamily="2" charset="-122"/>
              </a:rPr>
              <a:t>表</a:t>
            </a:r>
            <a:r>
              <a:rPr lang="en-US" altLang="zh-CN" sz="1800" kern="100">
                <a:solidFill>
                  <a:srgbClr val="FF0000"/>
                </a:solidFill>
                <a:effectLst/>
                <a:latin typeface="Times New Roman" panose="02020603050405020304" pitchFamily="18" charset="0"/>
                <a:ea typeface="宋体" panose="02010600030101010101" pitchFamily="2" charset="-122"/>
              </a:rPr>
              <a:t>2.14</a:t>
            </a:r>
            <a:r>
              <a:rPr lang="zh-CN" altLang="zh-CN" sz="1800" kern="100">
                <a:solidFill>
                  <a:srgbClr val="FF0000"/>
                </a:solidFill>
                <a:effectLst/>
                <a:latin typeface="Times New Roman" panose="02020603050405020304" pitchFamily="18" charset="0"/>
                <a:ea typeface="宋体" panose="02010600030101010101" pitchFamily="2" charset="-122"/>
              </a:rPr>
              <a:t>所示的命令来删除不需要的字符。</a:t>
            </a:r>
            <a:endParaRPr lang="en-US" altLang="zh-CN" sz="1800" kern="100">
              <a:solidFill>
                <a:srgbClr val="FF0000"/>
              </a:solidFill>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）修改和替换：在命令模式下，用户可以通过如</a:t>
            </a:r>
            <a:r>
              <a:rPr lang="zh-CN" altLang="en-US" sz="1800" kern="100">
                <a:solidFill>
                  <a:srgbClr val="000000"/>
                </a:solidFill>
                <a:effectLst/>
                <a:latin typeface="Times New Roman" panose="02020603050405020304" pitchFamily="18" charset="0"/>
                <a:ea typeface="宋体" panose="02010600030101010101" pitchFamily="2" charset="-122"/>
              </a:rPr>
              <a:t>教材</a:t>
            </a:r>
            <a:r>
              <a:rPr lang="zh-CN" altLang="zh-CN" sz="1800" kern="100">
                <a:solidFill>
                  <a:srgbClr val="000000"/>
                </a:solidFill>
                <a:effectLst/>
                <a:latin typeface="Times New Roman" panose="02020603050405020304" pitchFamily="18" charset="0"/>
                <a:ea typeface="宋体" panose="02010600030101010101" pitchFamily="2" charset="-122"/>
              </a:rPr>
              <a:t>表</a:t>
            </a:r>
            <a:r>
              <a:rPr lang="en-US" altLang="zh-CN" sz="1800" kern="100">
                <a:solidFill>
                  <a:srgbClr val="000000"/>
                </a:solidFill>
                <a:effectLst/>
                <a:latin typeface="Times New Roman" panose="02020603050405020304" pitchFamily="18" charset="0"/>
                <a:ea typeface="宋体" panose="02010600030101010101" pitchFamily="2" charset="-122"/>
              </a:rPr>
              <a:t>2.15</a:t>
            </a:r>
            <a:r>
              <a:rPr lang="zh-CN" altLang="zh-CN" sz="1800" kern="100">
                <a:solidFill>
                  <a:srgbClr val="000000"/>
                </a:solidFill>
                <a:effectLst/>
                <a:latin typeface="Times New Roman" panose="02020603050405020304" pitchFamily="18" charset="0"/>
                <a:ea typeface="宋体" panose="02010600030101010101" pitchFamily="2" charset="-122"/>
              </a:rPr>
              <a:t>所示的命令可以对字符进行修改或替换。</a:t>
            </a:r>
            <a:endParaRPr lang="en-US" altLang="zh-CN" sz="1800" kern="100">
              <a:solidFill>
                <a:srgbClr val="000000"/>
              </a:solidFill>
              <a:effectLst/>
              <a:latin typeface="Times New Roman" panose="02020603050405020304" pitchFamily="18" charset="0"/>
              <a:ea typeface="宋体" panose="02010600030101010101" pitchFamily="2" charset="-122"/>
            </a:endParaRPr>
          </a:p>
          <a:p>
            <a:pPr indent="266700" algn="just"/>
            <a:r>
              <a:rPr lang="zh-CN" altLang="zh-CN" sz="1800" kern="100">
                <a:solidFill>
                  <a:srgbClr val="FF0000"/>
                </a:solidFill>
                <a:effectLst/>
                <a:latin typeface="Times New Roman" panose="02020603050405020304" pitchFamily="18" charset="0"/>
                <a:ea typeface="宋体" panose="02010600030101010101" pitchFamily="2" charset="-122"/>
              </a:rPr>
              <a:t>（</a:t>
            </a:r>
            <a:r>
              <a:rPr lang="en-US" altLang="zh-CN" sz="1800" kern="100">
                <a:solidFill>
                  <a:srgbClr val="FF0000"/>
                </a:solidFill>
                <a:effectLst/>
                <a:latin typeface="Times New Roman" panose="02020603050405020304" pitchFamily="18" charset="0"/>
                <a:ea typeface="宋体" panose="02010600030101010101" pitchFamily="2" charset="-122"/>
              </a:rPr>
              <a:t>3</a:t>
            </a:r>
            <a:r>
              <a:rPr lang="zh-CN" altLang="zh-CN" sz="1800" kern="100">
                <a:solidFill>
                  <a:srgbClr val="FF0000"/>
                </a:solidFill>
                <a:effectLst/>
                <a:latin typeface="Times New Roman" panose="02020603050405020304" pitchFamily="18" charset="0"/>
                <a:ea typeface="宋体" panose="02010600030101010101" pitchFamily="2" charset="-122"/>
              </a:rPr>
              <a:t>）复制和粘贴：在命令模式下，用户可以通过如</a:t>
            </a:r>
            <a:r>
              <a:rPr lang="zh-CN" altLang="en-US" sz="1800" kern="100">
                <a:solidFill>
                  <a:srgbClr val="FF0000"/>
                </a:solidFill>
                <a:effectLst/>
                <a:latin typeface="Times New Roman" panose="02020603050405020304" pitchFamily="18" charset="0"/>
                <a:ea typeface="宋体" panose="02010600030101010101" pitchFamily="2" charset="-122"/>
              </a:rPr>
              <a:t>教材</a:t>
            </a:r>
            <a:r>
              <a:rPr lang="zh-CN" altLang="zh-CN" sz="1800" kern="100">
                <a:solidFill>
                  <a:srgbClr val="FF0000"/>
                </a:solidFill>
                <a:effectLst/>
                <a:latin typeface="Times New Roman" panose="02020603050405020304" pitchFamily="18" charset="0"/>
                <a:ea typeface="宋体" panose="02010600030101010101" pitchFamily="2" charset="-122"/>
              </a:rPr>
              <a:t>表</a:t>
            </a:r>
            <a:r>
              <a:rPr lang="en-US" altLang="zh-CN" sz="1800" kern="100">
                <a:solidFill>
                  <a:srgbClr val="FF0000"/>
                </a:solidFill>
                <a:effectLst/>
                <a:latin typeface="Times New Roman" panose="02020603050405020304" pitchFamily="18" charset="0"/>
                <a:ea typeface="宋体" panose="02010600030101010101" pitchFamily="2" charset="-122"/>
              </a:rPr>
              <a:t>2.16 </a:t>
            </a:r>
            <a:r>
              <a:rPr lang="zh-CN" altLang="zh-CN" sz="1800" kern="100">
                <a:solidFill>
                  <a:srgbClr val="FF0000"/>
                </a:solidFill>
                <a:effectLst/>
                <a:latin typeface="Times New Roman" panose="02020603050405020304" pitchFamily="18" charset="0"/>
                <a:ea typeface="宋体" panose="02010600030101010101" pitchFamily="2" charset="-122"/>
              </a:rPr>
              <a:t>所示的命令来实现对文档内容复制、粘贴操作。</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753545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AA5D95C9-8CDB-290C-1B04-31D8BEC46EAE}"/>
              </a:ext>
            </a:extLst>
          </p:cNvPr>
          <p:cNvSpPr>
            <a:spLocks noGrp="1"/>
          </p:cNvSpPr>
          <p:nvPr>
            <p:ph idx="1"/>
          </p:nvPr>
        </p:nvSpPr>
        <p:spPr>
          <a:xfrm>
            <a:off x="671528" y="397780"/>
            <a:ext cx="7616793" cy="2516560"/>
          </a:xfrm>
        </p:spPr>
        <p:txBody>
          <a:bodyPr/>
          <a:lstStyle/>
          <a:p>
            <a:r>
              <a:rPr lang="en-US" altLang="zh-CN" sz="1800" b="1" kern="100">
                <a:solidFill>
                  <a:srgbClr val="0000FF"/>
                </a:solidFill>
                <a:effectLst/>
                <a:latin typeface="Times New Roman" panose="02020603050405020304" pitchFamily="18" charset="0"/>
                <a:ea typeface="宋体" panose="02010600030101010101" pitchFamily="2" charset="-122"/>
              </a:rPr>
              <a:t>2</a:t>
            </a:r>
            <a:r>
              <a:rPr lang="zh-CN" altLang="zh-CN" sz="1800" b="1" kern="100">
                <a:solidFill>
                  <a:srgbClr val="0000FF"/>
                </a:solidFill>
                <a:effectLst/>
                <a:latin typeface="Times New Roman" panose="02020603050405020304" pitchFamily="18" charset="0"/>
                <a:ea typeface="宋体" panose="02010600030101010101" pitchFamily="2" charset="-122"/>
              </a:rPr>
              <a:t>）输入模式</a:t>
            </a:r>
            <a:endParaRPr lang="en-US" altLang="zh-CN" sz="1800" b="1" kern="100">
              <a:solidFill>
                <a:srgbClr val="0000FF"/>
              </a:solidFill>
              <a:effectLst/>
              <a:latin typeface="Times New Roman" panose="02020603050405020304" pitchFamily="18" charset="0"/>
              <a:ea typeface="宋体" panose="02010600030101010101" pitchFamily="2" charset="-122"/>
            </a:endParaRPr>
          </a:p>
          <a:p>
            <a:r>
              <a:rPr lang="zh-CN" altLang="zh-CN" sz="1800" kern="100">
                <a:solidFill>
                  <a:srgbClr val="FF0000"/>
                </a:solidFill>
                <a:effectLst/>
                <a:latin typeface="Times New Roman" panose="02020603050405020304" pitchFamily="18" charset="0"/>
                <a:ea typeface="宋体" panose="02010600030101010101" pitchFamily="2" charset="-122"/>
              </a:rPr>
              <a:t>命令行模式可以实现文档的删除、复制、粘贴等，但无法完成文档内容的编辑，若需编辑文档内容，必须进入输入模式。在命令行模式下，可按下键盘上</a:t>
            </a:r>
            <a:r>
              <a:rPr lang="en-US" altLang="zh-CN" sz="1800" kern="100">
                <a:solidFill>
                  <a:srgbClr val="FF0000"/>
                </a:solidFill>
                <a:effectLst/>
                <a:latin typeface="Times New Roman" panose="02020603050405020304" pitchFamily="18" charset="0"/>
                <a:ea typeface="宋体" panose="02010600030101010101" pitchFamily="2" charset="-122"/>
              </a:rPr>
              <a:t>a</a:t>
            </a:r>
            <a:r>
              <a:rPr lang="zh-CN" altLang="zh-CN" sz="1800" kern="100">
                <a:solidFill>
                  <a:srgbClr val="FF0000"/>
                </a:solidFill>
                <a:effectLst/>
                <a:latin typeface="Times New Roman" panose="02020603050405020304" pitchFamily="18" charset="0"/>
                <a:ea typeface="宋体" panose="02010600030101010101" pitchFamily="2" charset="-122"/>
              </a:rPr>
              <a:t>，</a:t>
            </a:r>
            <a:r>
              <a:rPr lang="en-US" altLang="zh-CN" sz="1800" kern="100">
                <a:solidFill>
                  <a:srgbClr val="FF0000"/>
                </a:solidFill>
                <a:effectLst/>
                <a:latin typeface="Times New Roman" panose="02020603050405020304" pitchFamily="18" charset="0"/>
                <a:ea typeface="宋体" panose="02010600030101010101" pitchFamily="2" charset="-122"/>
              </a:rPr>
              <a:t>A</a:t>
            </a:r>
            <a:r>
              <a:rPr lang="zh-CN" altLang="zh-CN" sz="1800" kern="100">
                <a:solidFill>
                  <a:srgbClr val="FF0000"/>
                </a:solidFill>
                <a:effectLst/>
                <a:latin typeface="Times New Roman" panose="02020603050405020304" pitchFamily="18" charset="0"/>
                <a:ea typeface="宋体" panose="02010600030101010101" pitchFamily="2" charset="-122"/>
              </a:rPr>
              <a:t>，</a:t>
            </a:r>
            <a:r>
              <a:rPr lang="en-US" altLang="zh-CN" sz="1800" kern="100">
                <a:solidFill>
                  <a:srgbClr val="FF0000"/>
                </a:solidFill>
                <a:effectLst/>
                <a:latin typeface="Times New Roman" panose="02020603050405020304" pitchFamily="18" charset="0"/>
                <a:ea typeface="宋体" panose="02010600030101010101" pitchFamily="2" charset="-122"/>
              </a:rPr>
              <a:t>r</a:t>
            </a:r>
            <a:r>
              <a:rPr lang="zh-CN" altLang="zh-CN" sz="1800" kern="100">
                <a:solidFill>
                  <a:srgbClr val="FF0000"/>
                </a:solidFill>
                <a:effectLst/>
                <a:latin typeface="Times New Roman" panose="02020603050405020304" pitchFamily="18" charset="0"/>
                <a:ea typeface="宋体" panose="02010600030101010101" pitchFamily="2" charset="-122"/>
              </a:rPr>
              <a:t>，</a:t>
            </a:r>
            <a:r>
              <a:rPr lang="en-US" altLang="zh-CN" sz="1800" kern="100">
                <a:solidFill>
                  <a:srgbClr val="FF0000"/>
                </a:solidFill>
                <a:effectLst/>
                <a:latin typeface="Times New Roman" panose="02020603050405020304" pitchFamily="18" charset="0"/>
                <a:ea typeface="宋体" panose="02010600030101010101" pitchFamily="2" charset="-122"/>
              </a:rPr>
              <a:t>R</a:t>
            </a:r>
            <a:r>
              <a:rPr lang="zh-CN" altLang="zh-CN" sz="1800" kern="100">
                <a:solidFill>
                  <a:srgbClr val="FF0000"/>
                </a:solidFill>
                <a:effectLst/>
                <a:latin typeface="Times New Roman" panose="02020603050405020304" pitchFamily="18" charset="0"/>
                <a:ea typeface="宋体" panose="02010600030101010101" pitchFamily="2" charset="-122"/>
              </a:rPr>
              <a:t>，</a:t>
            </a:r>
            <a:r>
              <a:rPr lang="en-US" altLang="zh-CN" sz="1800" kern="100">
                <a:solidFill>
                  <a:srgbClr val="FF0000"/>
                </a:solidFill>
                <a:effectLst/>
                <a:latin typeface="Times New Roman" panose="02020603050405020304" pitchFamily="18" charset="0"/>
                <a:ea typeface="宋体" panose="02010600030101010101" pitchFamily="2" charset="-122"/>
              </a:rPr>
              <a:t>i</a:t>
            </a:r>
            <a:r>
              <a:rPr lang="zh-CN" altLang="zh-CN" sz="1800" kern="100">
                <a:solidFill>
                  <a:srgbClr val="FF0000"/>
                </a:solidFill>
                <a:effectLst/>
                <a:latin typeface="Times New Roman" panose="02020603050405020304" pitchFamily="18" charset="0"/>
                <a:ea typeface="宋体" panose="02010600030101010101" pitchFamily="2" charset="-122"/>
              </a:rPr>
              <a:t>，</a:t>
            </a:r>
            <a:r>
              <a:rPr lang="en-US" altLang="zh-CN" sz="1800" kern="100">
                <a:solidFill>
                  <a:srgbClr val="FF0000"/>
                </a:solidFill>
                <a:effectLst/>
                <a:latin typeface="Times New Roman" panose="02020603050405020304" pitchFamily="18" charset="0"/>
                <a:ea typeface="宋体" panose="02010600030101010101" pitchFamily="2" charset="-122"/>
              </a:rPr>
              <a:t>I</a:t>
            </a:r>
            <a:r>
              <a:rPr lang="zh-CN" altLang="zh-CN" sz="1800" kern="100">
                <a:solidFill>
                  <a:srgbClr val="FF0000"/>
                </a:solidFill>
                <a:effectLst/>
                <a:latin typeface="Times New Roman" panose="02020603050405020304" pitchFamily="18" charset="0"/>
                <a:ea typeface="宋体" panose="02010600030101010101" pitchFamily="2" charset="-122"/>
              </a:rPr>
              <a:t>，</a:t>
            </a:r>
            <a:r>
              <a:rPr lang="en-US" altLang="zh-CN" sz="1800" kern="100">
                <a:solidFill>
                  <a:srgbClr val="FF0000"/>
                </a:solidFill>
                <a:effectLst/>
                <a:latin typeface="Times New Roman" panose="02020603050405020304" pitchFamily="18" charset="0"/>
                <a:ea typeface="宋体" panose="02010600030101010101" pitchFamily="2" charset="-122"/>
              </a:rPr>
              <a:t>o</a:t>
            </a:r>
            <a:r>
              <a:rPr lang="zh-CN" altLang="zh-CN" sz="1800" kern="100">
                <a:solidFill>
                  <a:srgbClr val="FF0000"/>
                </a:solidFill>
                <a:effectLst/>
                <a:latin typeface="Times New Roman" panose="02020603050405020304" pitchFamily="18" charset="0"/>
                <a:ea typeface="宋体" panose="02010600030101010101" pitchFamily="2" charset="-122"/>
              </a:rPr>
              <a:t>，</a:t>
            </a:r>
            <a:r>
              <a:rPr lang="en-US" altLang="zh-CN" sz="1800" kern="100">
                <a:solidFill>
                  <a:srgbClr val="FF0000"/>
                </a:solidFill>
                <a:effectLst/>
                <a:latin typeface="Times New Roman" panose="02020603050405020304" pitchFamily="18" charset="0"/>
                <a:ea typeface="宋体" panose="02010600030101010101" pitchFamily="2" charset="-122"/>
              </a:rPr>
              <a:t>O</a:t>
            </a:r>
            <a:r>
              <a:rPr lang="zh-CN" altLang="zh-CN" sz="1800" kern="100">
                <a:solidFill>
                  <a:srgbClr val="FF0000"/>
                </a:solidFill>
                <a:effectLst/>
                <a:latin typeface="Times New Roman" panose="02020603050405020304" pitchFamily="18" charset="0"/>
                <a:ea typeface="宋体" panose="02010600030101010101" pitchFamily="2" charset="-122"/>
              </a:rPr>
              <a:t>中的任意一个字符键，此时界面会出现</a:t>
            </a:r>
            <a:r>
              <a:rPr lang="en-US" altLang="zh-CN" sz="1800" kern="100">
                <a:solidFill>
                  <a:srgbClr val="FF0000"/>
                </a:solidFill>
                <a:effectLst/>
                <a:latin typeface="Times New Roman" panose="02020603050405020304" pitchFamily="18" charset="0"/>
                <a:ea typeface="宋体" panose="02010600030101010101" pitchFamily="2" charset="-122"/>
              </a:rPr>
              <a:t>INSERT</a:t>
            </a:r>
            <a:r>
              <a:rPr lang="zh-CN" altLang="zh-CN" sz="1800" kern="100">
                <a:solidFill>
                  <a:srgbClr val="FF0000"/>
                </a:solidFill>
                <a:effectLst/>
                <a:latin typeface="Times New Roman" panose="02020603050405020304" pitchFamily="18" charset="0"/>
                <a:ea typeface="宋体" panose="02010600030101010101" pitchFamily="2" charset="-122"/>
              </a:rPr>
              <a:t>或</a:t>
            </a:r>
            <a:r>
              <a:rPr lang="en-US" altLang="zh-CN" sz="1800" kern="100">
                <a:solidFill>
                  <a:srgbClr val="FF0000"/>
                </a:solidFill>
                <a:effectLst/>
                <a:latin typeface="Times New Roman" panose="02020603050405020304" pitchFamily="18" charset="0"/>
                <a:ea typeface="宋体" panose="02010600030101010101" pitchFamily="2" charset="-122"/>
              </a:rPr>
              <a:t>REPLACE</a:t>
            </a:r>
            <a:r>
              <a:rPr lang="zh-CN" altLang="zh-CN" sz="1800" kern="100">
                <a:solidFill>
                  <a:srgbClr val="FF0000"/>
                </a:solidFill>
                <a:effectLst/>
                <a:latin typeface="Times New Roman" panose="02020603050405020304" pitchFamily="18" charset="0"/>
                <a:ea typeface="宋体" panose="02010600030101010101" pitchFamily="2" charset="-122"/>
              </a:rPr>
              <a:t>的字样，表示已进入输入模式，可进行文档编辑。若要从输入模式返回命令行模式，必须按下</a:t>
            </a:r>
            <a:r>
              <a:rPr lang="en-US" altLang="zh-CN" sz="1800" kern="100">
                <a:solidFill>
                  <a:srgbClr val="FF0000"/>
                </a:solidFill>
                <a:effectLst/>
                <a:latin typeface="Times New Roman" panose="02020603050405020304" pitchFamily="18" charset="0"/>
                <a:ea typeface="宋体" panose="02010600030101010101" pitchFamily="2" charset="-122"/>
              </a:rPr>
              <a:t>Esc</a:t>
            </a:r>
            <a:r>
              <a:rPr lang="zh-CN" altLang="zh-CN" sz="1800" kern="100">
                <a:solidFill>
                  <a:srgbClr val="FF0000"/>
                </a:solidFill>
                <a:effectLst/>
                <a:latin typeface="Times New Roman" panose="02020603050405020304" pitchFamily="18" charset="0"/>
                <a:ea typeface="宋体" panose="02010600030101010101" pitchFamily="2" charset="-122"/>
              </a:rPr>
              <a:t>键退出输入模式。下表</a:t>
            </a:r>
            <a:r>
              <a:rPr lang="en-US" altLang="zh-CN" sz="1800" kern="100">
                <a:solidFill>
                  <a:srgbClr val="FF0000"/>
                </a:solidFill>
                <a:effectLst/>
                <a:latin typeface="Times New Roman" panose="02020603050405020304" pitchFamily="18" charset="0"/>
                <a:ea typeface="宋体" panose="02010600030101010101" pitchFamily="2" charset="-122"/>
              </a:rPr>
              <a:t>2.17</a:t>
            </a:r>
            <a:r>
              <a:rPr lang="zh-CN" altLang="zh-CN" sz="1800" kern="100">
                <a:solidFill>
                  <a:srgbClr val="FF0000"/>
                </a:solidFill>
                <a:effectLst/>
                <a:latin typeface="Times New Roman" panose="02020603050405020304" pitchFamily="18" charset="0"/>
                <a:ea typeface="宋体" panose="02010600030101010101" pitchFamily="2" charset="-122"/>
              </a:rPr>
              <a:t>为从命令行模式进入输入模式的部分命令符的含义。</a:t>
            </a:r>
            <a:endParaRPr lang="zh-CN" altLang="zh-CN" sz="1800" kern="100">
              <a:effectLst/>
              <a:latin typeface="Times New Roman" panose="02020603050405020304" pitchFamily="18" charset="0"/>
              <a:ea typeface="宋体" panose="02010600030101010101" pitchFamily="2" charset="-122"/>
            </a:endParaRPr>
          </a:p>
          <a:p>
            <a:endParaRPr lang="zh-CN" altLang="zh-CN" sz="1800" b="1" kern="100">
              <a:solidFill>
                <a:srgbClr val="0000FF"/>
              </a:solidFill>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2D80443A-6B24-97B4-47EE-1AA95AF41B17}"/>
              </a:ext>
            </a:extLst>
          </p:cNvPr>
          <p:cNvPicPr>
            <a:picLocks noChangeAspect="1"/>
          </p:cNvPicPr>
          <p:nvPr/>
        </p:nvPicPr>
        <p:blipFill>
          <a:blip r:embed="rId2"/>
          <a:stretch>
            <a:fillRect/>
          </a:stretch>
        </p:blipFill>
        <p:spPr>
          <a:xfrm>
            <a:off x="1742207" y="2914340"/>
            <a:ext cx="5475436" cy="1550032"/>
          </a:xfrm>
          <a:prstGeom prst="rect">
            <a:avLst/>
          </a:prstGeom>
        </p:spPr>
      </p:pic>
    </p:spTree>
    <p:extLst>
      <p:ext uri="{BB962C8B-B14F-4D97-AF65-F5344CB8AC3E}">
        <p14:creationId xmlns:p14="http://schemas.microsoft.com/office/powerpoint/2010/main" val="2418546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C2A2BF5-B59E-D94B-D2B3-F9AC06411313}"/>
              </a:ext>
            </a:extLst>
          </p:cNvPr>
          <p:cNvSpPr>
            <a:spLocks noGrp="1"/>
          </p:cNvSpPr>
          <p:nvPr>
            <p:ph idx="1"/>
          </p:nvPr>
        </p:nvSpPr>
        <p:spPr>
          <a:xfrm>
            <a:off x="591493" y="431924"/>
            <a:ext cx="7616793" cy="2516560"/>
          </a:xfrm>
        </p:spPr>
        <p:txBody>
          <a:bodyPr/>
          <a:lstStyle/>
          <a:p>
            <a:pPr indent="255270"/>
            <a:r>
              <a:rPr lang="en-US" altLang="zh-CN" sz="1800" b="1" kern="100">
                <a:solidFill>
                  <a:srgbClr val="0000FF"/>
                </a:solidFill>
                <a:effectLst/>
                <a:latin typeface="Times New Roman" panose="02020603050405020304" pitchFamily="18" charset="0"/>
                <a:ea typeface="宋体" panose="02010600030101010101" pitchFamily="2" charset="-122"/>
              </a:rPr>
              <a:t>3</a:t>
            </a:r>
            <a:r>
              <a:rPr lang="zh-CN" altLang="zh-CN" sz="1800" b="1" kern="100">
                <a:solidFill>
                  <a:srgbClr val="0000FF"/>
                </a:solidFill>
                <a:effectLst/>
                <a:latin typeface="Times New Roman" panose="02020603050405020304" pitchFamily="18" charset="0"/>
                <a:ea typeface="宋体" panose="02010600030101010101" pitchFamily="2" charset="-122"/>
              </a:rPr>
              <a:t>）末行模式</a:t>
            </a:r>
            <a:r>
              <a:rPr lang="en-US" altLang="zh-CN" sz="1800" b="1" kern="100">
                <a:solidFill>
                  <a:srgbClr val="0000FF"/>
                </a:solidFill>
                <a:effectLst/>
                <a:latin typeface="Times New Roman" panose="02020603050405020304" pitchFamily="18" charset="0"/>
                <a:ea typeface="宋体" panose="02010600030101010101" pitchFamily="2" charset="-122"/>
              </a:rPr>
              <a:t>	</a:t>
            </a:r>
            <a:endParaRPr lang="zh-CN" altLang="zh-CN" sz="1800" b="1" kern="100">
              <a:solidFill>
                <a:srgbClr val="0000FF"/>
              </a:solidFill>
              <a:effectLst/>
              <a:latin typeface="Times New Roman" panose="02020603050405020304" pitchFamily="18" charset="0"/>
              <a:ea typeface="宋体" panose="02010600030101010101" pitchFamily="2" charset="-122"/>
            </a:endParaRPr>
          </a:p>
          <a:p>
            <a:pPr indent="266700" algn="just"/>
            <a:r>
              <a:rPr lang="zh-CN" altLang="zh-CN" sz="1800" kern="100">
                <a:solidFill>
                  <a:srgbClr val="FF0000"/>
                </a:solidFill>
                <a:effectLst/>
                <a:latin typeface="Times New Roman" panose="02020603050405020304" pitchFamily="18" charset="0"/>
                <a:ea typeface="宋体" panose="02010600030101010101" pitchFamily="2" charset="-122"/>
              </a:rPr>
              <a:t>在命令行模式下，可通过按下“：”进入末行模式。末行模式可以对文档进行查找、保存、退出等操作。末行模式的可用命令如下表</a:t>
            </a:r>
            <a:r>
              <a:rPr lang="en-US" altLang="zh-CN" sz="1800" kern="100">
                <a:solidFill>
                  <a:srgbClr val="FF0000"/>
                </a:solidFill>
                <a:effectLst/>
                <a:latin typeface="Times New Roman" panose="02020603050405020304" pitchFamily="18" charset="0"/>
                <a:ea typeface="宋体" panose="02010600030101010101" pitchFamily="2" charset="-122"/>
              </a:rPr>
              <a:t>2.18</a:t>
            </a:r>
            <a:r>
              <a:rPr lang="zh-CN" altLang="zh-CN" sz="1800" kern="100">
                <a:solidFill>
                  <a:srgbClr val="FF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919C7569-9C85-2B14-E980-EC3D2BC8E7BE}"/>
              </a:ext>
            </a:extLst>
          </p:cNvPr>
          <p:cNvPicPr>
            <a:picLocks noChangeAspect="1"/>
          </p:cNvPicPr>
          <p:nvPr/>
        </p:nvPicPr>
        <p:blipFill>
          <a:blip r:embed="rId2"/>
          <a:stretch>
            <a:fillRect/>
          </a:stretch>
        </p:blipFill>
        <p:spPr>
          <a:xfrm>
            <a:off x="1671613" y="1815150"/>
            <a:ext cx="5953038" cy="2516560"/>
          </a:xfrm>
          <a:prstGeom prst="rect">
            <a:avLst/>
          </a:prstGeom>
        </p:spPr>
      </p:pic>
    </p:spTree>
    <p:extLst>
      <p:ext uri="{BB962C8B-B14F-4D97-AF65-F5344CB8AC3E}">
        <p14:creationId xmlns:p14="http://schemas.microsoft.com/office/powerpoint/2010/main" val="2032340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398F400-9E20-A5D5-5483-879BA2363DA9}"/>
              </a:ext>
            </a:extLst>
          </p:cNvPr>
          <p:cNvSpPr>
            <a:spLocks noGrp="1"/>
          </p:cNvSpPr>
          <p:nvPr>
            <p:ph type="title"/>
          </p:nvPr>
        </p:nvSpPr>
        <p:spPr/>
        <p:txBody>
          <a:bodyPr/>
          <a:lstStyle/>
          <a:p>
            <a:pPr indent="255270" algn="l"/>
            <a:r>
              <a:rPr lang="en-US" altLang="zh-CN" sz="1800" b="1" kern="100">
                <a:solidFill>
                  <a:srgbClr val="0000FF"/>
                </a:solidFill>
                <a:effectLst/>
                <a:latin typeface="Times New Roman" panose="02020603050405020304" pitchFamily="18" charset="0"/>
                <a:ea typeface="宋体" panose="02010600030101010101" pitchFamily="2" charset="-122"/>
              </a:rPr>
              <a:t>4</a:t>
            </a:r>
            <a:r>
              <a:rPr lang="zh-CN" altLang="zh-CN" sz="1800" b="1" kern="100">
                <a:solidFill>
                  <a:srgbClr val="0000FF"/>
                </a:solidFill>
                <a:effectLst/>
                <a:latin typeface="Times New Roman" panose="02020603050405020304" pitchFamily="18" charset="0"/>
                <a:ea typeface="宋体" panose="02010600030101010101" pitchFamily="2" charset="-122"/>
              </a:rPr>
              <a:t>）三种模式转换</a:t>
            </a:r>
            <a:br>
              <a:rPr lang="zh-CN" altLang="zh-CN" sz="1800" b="1" kern="100">
                <a:solidFill>
                  <a:srgbClr val="0000FF"/>
                </a:solidFill>
                <a:effectLst/>
                <a:latin typeface="Times New Roman" panose="02020603050405020304" pitchFamily="18" charset="0"/>
                <a:ea typeface="宋体" panose="02010600030101010101" pitchFamily="2" charset="-122"/>
              </a:rPr>
            </a:br>
            <a:r>
              <a:rPr lang="en-US" altLang="zh-CN" sz="1800" kern="100">
                <a:solidFill>
                  <a:srgbClr val="FF0000"/>
                </a:solidFill>
                <a:effectLst/>
                <a:latin typeface="Times New Roman" panose="02020603050405020304" pitchFamily="18" charset="0"/>
                <a:ea typeface="宋体" panose="02010600030101010101" pitchFamily="2" charset="-122"/>
              </a:rPr>
              <a:t>vi</a:t>
            </a:r>
            <a:r>
              <a:rPr lang="zh-CN" altLang="zh-CN" sz="1800" kern="100">
                <a:solidFill>
                  <a:srgbClr val="FF0000"/>
                </a:solidFill>
                <a:effectLst/>
                <a:latin typeface="Times New Roman" panose="02020603050405020304" pitchFamily="18" charset="0"/>
                <a:ea typeface="宋体" panose="02010600030101010101" pitchFamily="2" charset="-122"/>
              </a:rPr>
              <a:t>编辑器的三种模式可以进行转换，转换方法如图</a:t>
            </a:r>
            <a:r>
              <a:rPr lang="en-US" altLang="zh-CN" sz="1800" kern="100">
                <a:solidFill>
                  <a:srgbClr val="FF0000"/>
                </a:solidFill>
                <a:effectLst/>
                <a:latin typeface="Times New Roman" panose="02020603050405020304" pitchFamily="18" charset="0"/>
                <a:ea typeface="宋体" panose="02010600030101010101" pitchFamily="2" charset="-122"/>
              </a:rPr>
              <a:t>2.1</a:t>
            </a:r>
            <a:r>
              <a:rPr lang="zh-CN" altLang="zh-CN" sz="1800" kern="100">
                <a:solidFill>
                  <a:srgbClr val="FF0000"/>
                </a:solidFill>
                <a:effectLst/>
                <a:latin typeface="Times New Roman" panose="02020603050405020304" pitchFamily="18" charset="0"/>
                <a:ea typeface="宋体" panose="02010600030101010101" pitchFamily="2" charset="-122"/>
              </a:rPr>
              <a:t>所示。</a:t>
            </a:r>
            <a:br>
              <a:rPr lang="zh-CN" altLang="zh-CN" sz="1800" kern="100">
                <a:effectLst/>
                <a:latin typeface="Times New Roman" panose="02020603050405020304" pitchFamily="18" charset="0"/>
                <a:ea typeface="宋体" panose="02010600030101010101" pitchFamily="2" charset="-122"/>
              </a:rPr>
            </a:br>
            <a:endParaRPr lang="zh-CN" altLang="en-US"/>
          </a:p>
        </p:txBody>
      </p:sp>
      <p:pic>
        <p:nvPicPr>
          <p:cNvPr id="4" name="内容占位符 3" descr="图示&#10;&#10;描述已自动生成">
            <a:extLst>
              <a:ext uri="{FF2B5EF4-FFF2-40B4-BE49-F238E27FC236}">
                <a16:creationId xmlns:a16="http://schemas.microsoft.com/office/drawing/2014/main" id="{69879E1A-97C8-4F88-23C7-3F32B2815F42}"/>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455589" y="1499619"/>
            <a:ext cx="4720966" cy="2566558"/>
          </a:xfrm>
          <a:prstGeom prst="rect">
            <a:avLst/>
          </a:prstGeom>
          <a:noFill/>
          <a:ln>
            <a:noFill/>
          </a:ln>
        </p:spPr>
      </p:pic>
    </p:spTree>
    <p:extLst>
      <p:ext uri="{BB962C8B-B14F-4D97-AF65-F5344CB8AC3E}">
        <p14:creationId xmlns:p14="http://schemas.microsoft.com/office/powerpoint/2010/main" val="1933834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0A8FE89-D889-080B-F222-ECFB69C2CF4C}"/>
              </a:ext>
            </a:extLst>
          </p:cNvPr>
          <p:cNvSpPr>
            <a:spLocks noGrp="1"/>
          </p:cNvSpPr>
          <p:nvPr>
            <p:ph idx="1"/>
          </p:nvPr>
        </p:nvSpPr>
        <p:spPr>
          <a:xfrm>
            <a:off x="671528" y="71884"/>
            <a:ext cx="7616793" cy="4320480"/>
          </a:xfrm>
        </p:spPr>
        <p:txBody>
          <a:bodyPr>
            <a:normAutofit lnSpcReduction="1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3.sort</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命令</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sort</a:t>
            </a:r>
            <a:r>
              <a:rPr lang="zh-CN" altLang="zh-CN" sz="1800" kern="100">
                <a:solidFill>
                  <a:srgbClr val="000000"/>
                </a:solidFill>
                <a:effectLst/>
                <a:latin typeface="Times New Roman" panose="02020603050405020304" pitchFamily="18" charset="0"/>
                <a:ea typeface="宋体" panose="02010600030101010101" pitchFamily="2" charset="-122"/>
              </a:rPr>
              <a:t>命令对文本文件的内容，以行为单位进行排序。将文件的每一行作为一个单位，从首字符向后，依次按</a:t>
            </a:r>
            <a:r>
              <a:rPr lang="en-US" altLang="zh-CN" sz="1800" kern="100">
                <a:solidFill>
                  <a:srgbClr val="000000"/>
                </a:solidFill>
                <a:effectLst/>
                <a:latin typeface="Times New Roman" panose="02020603050405020304" pitchFamily="18" charset="0"/>
                <a:ea typeface="宋体" panose="02010600030101010101" pitchFamily="2" charset="-122"/>
              </a:rPr>
              <a:t>ASCII</a:t>
            </a:r>
            <a:r>
              <a:rPr lang="zh-CN" altLang="zh-CN" sz="1800" kern="100">
                <a:solidFill>
                  <a:srgbClr val="000000"/>
                </a:solidFill>
                <a:effectLst/>
                <a:latin typeface="Times New Roman" panose="02020603050405020304" pitchFamily="18" charset="0"/>
                <a:ea typeface="宋体" panose="02010600030101010101" pitchFamily="2" charset="-122"/>
              </a:rPr>
              <a:t>值进行比较，最后将它们按照默认升序的方式输出。</a:t>
            </a:r>
            <a:r>
              <a:rPr lang="en-US" altLang="zh-CN" sz="1800" kern="100">
                <a:solidFill>
                  <a:srgbClr val="000000"/>
                </a:solidFill>
                <a:effectLst/>
                <a:latin typeface="Times New Roman" panose="02020603050405020304" pitchFamily="18" charset="0"/>
                <a:ea typeface="宋体" panose="02010600030101010101" pitchFamily="2" charset="-122"/>
              </a:rPr>
              <a:t>sort</a:t>
            </a:r>
            <a:r>
              <a:rPr lang="zh-CN" altLang="zh-CN" sz="1800" kern="100">
                <a:solidFill>
                  <a:srgbClr val="000000"/>
                </a:solidFill>
                <a:effectLst/>
                <a:latin typeface="Times New Roman" panose="02020603050405020304" pitchFamily="18" charset="0"/>
                <a:ea typeface="宋体" panose="02010600030101010101" pitchFamily="2" charset="-122"/>
              </a:rPr>
              <a:t>命令的使用方法如下</a:t>
            </a:r>
            <a:r>
              <a:rPr lang="en-US" altLang="zh-CN" sz="1800" kern="100">
                <a:solidFill>
                  <a:srgbClr val="00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sort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文件名</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sort</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命令的部分选项如</a:t>
            </a:r>
            <a:r>
              <a:rPr lang="zh-CN" altLang="en-US" sz="1800" kern="100">
                <a:effectLst/>
                <a:latin typeface="Calibri" panose="020F0502020204030204" pitchFamily="34" charset="0"/>
                <a:ea typeface="宋体" panose="02010600030101010101" pitchFamily="2" charset="-122"/>
                <a:cs typeface="Times New Roman" panose="02020603050405020304" pitchFamily="18" charset="0"/>
              </a:rPr>
              <a:t>教材</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表</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2.19</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所示。</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 </a:t>
            </a:r>
            <a:r>
              <a:rPr lang="en-US" altLang="zh-CN" sz="1800" kern="100">
                <a:solidFill>
                  <a:srgbClr val="000000"/>
                </a:solidFill>
                <a:effectLst/>
                <a:latin typeface="Times New Roman" panose="02020603050405020304" pitchFamily="18" charset="0"/>
                <a:ea typeface="楷体" panose="02010609060101010101" pitchFamily="49" charset="-122"/>
              </a:rPr>
              <a:t>sort</a:t>
            </a:r>
            <a:r>
              <a:rPr lang="zh-CN" altLang="zh-CN" sz="1800" kern="100">
                <a:solidFill>
                  <a:srgbClr val="000000"/>
                </a:solidFill>
                <a:effectLst/>
                <a:latin typeface="Times New Roman" panose="02020603050405020304" pitchFamily="18" charset="0"/>
                <a:ea typeface="楷体" panose="02010609060101010101" pitchFamily="49" charset="-122"/>
              </a:rPr>
              <a:t>的排序结果受本地环境变量设置的影响。</a:t>
            </a:r>
            <a:endParaRPr lang="en-US" altLang="zh-CN" sz="1800" kern="100">
              <a:solidFill>
                <a:srgbClr val="000000"/>
              </a:solidFill>
              <a:effectLst/>
              <a:latin typeface="Times New Roman" panose="02020603050405020304" pitchFamily="18" charset="0"/>
              <a:ea typeface="楷体" panose="02010609060101010101" pitchFamily="49" charset="-122"/>
            </a:endParaRPr>
          </a:p>
          <a:p>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4.uniq</a:t>
            </a:r>
            <a:b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br>
            <a:r>
              <a:rPr lang="en-US" altLang="zh-CN" sz="1800" kern="100">
                <a:solidFill>
                  <a:srgbClr val="000000"/>
                </a:solidFill>
                <a:effectLst/>
                <a:latin typeface="Times New Roman" panose="02020603050405020304" pitchFamily="18" charset="0"/>
                <a:ea typeface="宋体" panose="02010600030101010101" pitchFamily="2" charset="-122"/>
              </a:rPr>
              <a:t>uniq</a:t>
            </a:r>
            <a:r>
              <a:rPr lang="zh-CN" altLang="zh-CN" sz="1800" kern="100">
                <a:solidFill>
                  <a:srgbClr val="000000"/>
                </a:solidFill>
                <a:effectLst/>
                <a:latin typeface="Times New Roman" panose="02020603050405020304" pitchFamily="18" charset="0"/>
                <a:ea typeface="宋体" panose="02010600030101010101" pitchFamily="2" charset="-122"/>
              </a:rPr>
              <a:t>命令用来处理重复文件里的重复行，显示唯一的行，即连续重复的行只显示一次，其命令格式如下：</a:t>
            </a:r>
            <a:br>
              <a:rPr lang="zh-CN" altLang="zh-CN" sz="1800" kern="100">
                <a:effectLst/>
                <a:latin typeface="Times New Roman" panose="02020603050405020304" pitchFamily="18" charset="0"/>
                <a:ea typeface="宋体" panose="02010600030101010101" pitchFamily="2" charset="-122"/>
              </a:rPr>
            </a:br>
            <a:r>
              <a:rPr lang="en-US" altLang="zh-CN" sz="1800" kern="100">
                <a:solidFill>
                  <a:srgbClr val="FF0000"/>
                </a:solidFill>
                <a:effectLst/>
                <a:latin typeface="Times New Roman" panose="02020603050405020304" pitchFamily="18" charset="0"/>
                <a:ea typeface="宋体" panose="02010600030101010101" pitchFamily="2" charset="-122"/>
              </a:rPr>
              <a:t>uniq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文件</a:t>
            </a:r>
            <a:r>
              <a:rPr lang="en-US" altLang="zh-CN" sz="1800" kern="100">
                <a:solidFill>
                  <a:srgbClr val="FF0000"/>
                </a:solidFill>
                <a:effectLst/>
                <a:latin typeface="Times New Roman" panose="02020603050405020304" pitchFamily="18" charset="0"/>
                <a:ea typeface="宋体" panose="02010600030101010101" pitchFamily="2" charset="-122"/>
              </a:rPr>
              <a:t>]</a:t>
            </a:r>
            <a:br>
              <a:rPr lang="zh-CN" altLang="zh-CN" sz="1800" kern="100">
                <a:effectLst/>
                <a:latin typeface="Times New Roman" panose="02020603050405020304" pitchFamily="18" charset="0"/>
                <a:ea typeface="宋体" panose="02010600030101010101" pitchFamily="2" charset="-122"/>
              </a:rPr>
            </a:br>
            <a:r>
              <a:rPr lang="en-US" altLang="zh-CN" sz="1800" kern="100">
                <a:solidFill>
                  <a:srgbClr val="FF0000"/>
                </a:solidFill>
                <a:effectLst/>
                <a:latin typeface="Times New Roman" panose="02020603050405020304" pitchFamily="18" charset="0"/>
                <a:ea typeface="宋体" panose="02010600030101010101" pitchFamily="2" charset="-122"/>
              </a:rPr>
              <a:t>uniq</a:t>
            </a:r>
            <a:r>
              <a:rPr lang="zh-CN" altLang="zh-CN" sz="1800" kern="100">
                <a:solidFill>
                  <a:srgbClr val="FF0000"/>
                </a:solidFill>
                <a:effectLst/>
                <a:latin typeface="Times New Roman" panose="02020603050405020304" pitchFamily="18" charset="0"/>
                <a:ea typeface="宋体" panose="02010600030101010101" pitchFamily="2" charset="-122"/>
              </a:rPr>
              <a:t>命令的部分选项如</a:t>
            </a:r>
            <a:r>
              <a:rPr lang="zh-CN" altLang="en-US" sz="1800" kern="100">
                <a:solidFill>
                  <a:srgbClr val="FF0000"/>
                </a:solidFill>
                <a:effectLst/>
                <a:latin typeface="Times New Roman" panose="02020603050405020304" pitchFamily="18" charset="0"/>
                <a:ea typeface="宋体" panose="02010600030101010101" pitchFamily="2" charset="-122"/>
              </a:rPr>
              <a:t>教材</a:t>
            </a:r>
            <a:r>
              <a:rPr lang="zh-CN" altLang="zh-CN" sz="1800" kern="100">
                <a:solidFill>
                  <a:srgbClr val="FF0000"/>
                </a:solidFill>
                <a:effectLst/>
                <a:latin typeface="Times New Roman" panose="02020603050405020304" pitchFamily="18" charset="0"/>
                <a:ea typeface="宋体" panose="02010600030101010101" pitchFamily="2" charset="-122"/>
              </a:rPr>
              <a:t>表</a:t>
            </a:r>
            <a:r>
              <a:rPr lang="en-US" altLang="zh-CN" sz="1800" kern="100">
                <a:solidFill>
                  <a:srgbClr val="FF0000"/>
                </a:solidFill>
                <a:effectLst/>
                <a:latin typeface="Times New Roman" panose="02020603050405020304" pitchFamily="18" charset="0"/>
                <a:ea typeface="宋体" panose="02010600030101010101" pitchFamily="2" charset="-122"/>
              </a:rPr>
              <a:t>2.20 </a:t>
            </a:r>
            <a:r>
              <a:rPr lang="zh-CN" altLang="zh-CN" sz="1800" kern="100">
                <a:solidFill>
                  <a:srgbClr val="FF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014310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2337A2-6632-36A1-66A7-37723338A9E6}"/>
              </a:ext>
            </a:extLst>
          </p:cNvPr>
          <p:cNvSpPr>
            <a:spLocks noGrp="1"/>
          </p:cNvSpPr>
          <p:nvPr>
            <p:ph type="title"/>
          </p:nvPr>
        </p:nvSpPr>
        <p:spPr/>
        <p:txBody>
          <a:bodyPr>
            <a:normAutofit/>
          </a:bodyPr>
          <a:lstStyle/>
          <a:p>
            <a:pPr algn="l"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5.cut</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b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br>
            <a:r>
              <a:rPr lang="en-US" altLang="zh-CN" sz="1800" kern="100">
                <a:solidFill>
                  <a:srgbClr val="000000"/>
                </a:solidFill>
                <a:effectLst/>
                <a:latin typeface="Times New Roman" panose="02020603050405020304" pitchFamily="18" charset="0"/>
                <a:ea typeface="宋体" panose="02010600030101010101" pitchFamily="2" charset="-122"/>
              </a:rPr>
              <a:t>cut</a:t>
            </a:r>
            <a:r>
              <a:rPr lang="zh-CN" altLang="zh-CN" sz="1800" kern="100">
                <a:solidFill>
                  <a:srgbClr val="000000"/>
                </a:solidFill>
                <a:effectLst/>
                <a:latin typeface="Times New Roman" panose="02020603050405020304" pitchFamily="18" charset="0"/>
                <a:ea typeface="宋体" panose="02010600030101010101" pitchFamily="2" charset="-122"/>
              </a:rPr>
              <a:t>命令从文件中的每一行中截取出一些部分，并输出到标准输出中，其命令格式如下：</a:t>
            </a:r>
            <a:r>
              <a:rPr lang="en-US" altLang="zh-CN" sz="1800" kern="100">
                <a:solidFill>
                  <a:srgbClr val="000000"/>
                </a:solidFill>
                <a:effectLst/>
                <a:latin typeface="Times New Roman" panose="02020603050405020304" pitchFamily="18" charset="0"/>
                <a:ea typeface="宋体" panose="02010600030101010101" pitchFamily="2" charset="-122"/>
              </a:rPr>
              <a:t>cut</a:t>
            </a:r>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文件</a:t>
            </a:r>
            <a:r>
              <a:rPr lang="en-US" altLang="zh-CN" sz="1800" kern="100">
                <a:solidFill>
                  <a:srgbClr val="FF0000"/>
                </a:solidFill>
                <a:effectLst/>
                <a:latin typeface="Times New Roman" panose="02020603050405020304" pitchFamily="18" charset="0"/>
                <a:ea typeface="宋体" panose="02010600030101010101" pitchFamily="2" charset="-122"/>
              </a:rPr>
              <a:t>]</a:t>
            </a:r>
            <a:br>
              <a:rPr lang="zh-CN" altLang="zh-CN" sz="1800" kern="100">
                <a:effectLst/>
                <a:latin typeface="Times New Roman" panose="02020603050405020304" pitchFamily="18" charset="0"/>
                <a:ea typeface="宋体" panose="02010600030101010101" pitchFamily="2" charset="-122"/>
              </a:rPr>
            </a:br>
            <a:r>
              <a:rPr lang="en-US" altLang="zh-CN" sz="1800" kern="100">
                <a:solidFill>
                  <a:srgbClr val="000000"/>
                </a:solidFill>
                <a:effectLst/>
                <a:latin typeface="Times New Roman" panose="02020603050405020304" pitchFamily="18" charset="0"/>
                <a:ea typeface="宋体" panose="02010600030101010101" pitchFamily="2" charset="-122"/>
              </a:rPr>
              <a:t>cut</a:t>
            </a:r>
            <a:r>
              <a:rPr lang="zh-CN" altLang="zh-CN" sz="1800" kern="100">
                <a:solidFill>
                  <a:srgbClr val="000000"/>
                </a:solidFill>
                <a:effectLst/>
                <a:latin typeface="Times New Roman" panose="02020603050405020304" pitchFamily="18" charset="0"/>
                <a:ea typeface="宋体" panose="02010600030101010101" pitchFamily="2" charset="-122"/>
              </a:rPr>
              <a:t>命令的部分参数如表</a:t>
            </a:r>
            <a:r>
              <a:rPr lang="en-US" altLang="zh-CN" sz="1800" kern="100">
                <a:solidFill>
                  <a:srgbClr val="000000"/>
                </a:solidFill>
                <a:effectLst/>
                <a:latin typeface="Times New Roman" panose="02020603050405020304" pitchFamily="18" charset="0"/>
                <a:ea typeface="宋体" panose="02010600030101010101" pitchFamily="2" charset="-122"/>
              </a:rPr>
              <a:t>2.21</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en-US"/>
          </a:p>
        </p:txBody>
      </p:sp>
      <p:sp>
        <p:nvSpPr>
          <p:cNvPr id="3" name="内容占位符 2">
            <a:extLst>
              <a:ext uri="{FF2B5EF4-FFF2-40B4-BE49-F238E27FC236}">
                <a16:creationId xmlns:a16="http://schemas.microsoft.com/office/drawing/2014/main" id="{F497926F-1F9A-335C-4C9C-8E47504B9949}"/>
              </a:ext>
            </a:extLst>
          </p:cNvPr>
          <p:cNvSpPr>
            <a:spLocks noGrp="1"/>
          </p:cNvSpPr>
          <p:nvPr>
            <p:ph idx="1"/>
          </p:nvPr>
        </p:nvSpPr>
        <p:spPr>
          <a:xfrm>
            <a:off x="671529" y="3816300"/>
            <a:ext cx="7616793" cy="1008112"/>
          </a:xfrm>
        </p:spPr>
        <p:txBody>
          <a:bodyPr>
            <a:normAutofit/>
          </a:bodyPr>
          <a:lstStyle/>
          <a:p>
            <a:pPr indent="0" algn="just">
              <a:buNone/>
            </a:pPr>
            <a:r>
              <a:rPr lang="en-US" altLang="zh-CN" sz="1800" kern="100">
                <a:solidFill>
                  <a:srgbClr val="000000"/>
                </a:solidFill>
                <a:effectLst/>
                <a:latin typeface="Times New Roman" panose="02020603050405020304" pitchFamily="18" charset="0"/>
                <a:ea typeface="宋体" panose="02010600030101010101" pitchFamily="2" charset="-122"/>
              </a:rPr>
              <a:t>cut</a:t>
            </a:r>
            <a:r>
              <a:rPr lang="zh-CN" altLang="zh-CN" sz="1800" kern="100">
                <a:solidFill>
                  <a:srgbClr val="000000"/>
                </a:solidFill>
                <a:effectLst/>
                <a:latin typeface="Times New Roman" panose="02020603050405020304" pitchFamily="18" charset="0"/>
                <a:ea typeface="宋体" panose="02010600030101010101" pitchFamily="2" charset="-122"/>
              </a:rPr>
              <a:t>命令的使用示例如下：</a:t>
            </a:r>
            <a:endParaRPr lang="zh-CN" altLang="zh-CN" sz="1800" kern="100">
              <a:effectLst/>
              <a:latin typeface="Times New Roman" panose="02020603050405020304" pitchFamily="18" charset="0"/>
              <a:ea typeface="宋体" panose="02010600030101010101" pitchFamily="2" charset="-122"/>
            </a:endParaRPr>
          </a:p>
          <a:p>
            <a:pPr marL="0" indent="0">
              <a:buNone/>
            </a:pP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 cut -d: -f1 /user/passwd	#</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显示系统里的所有用户名，分隔符为</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a:t>
            </a:r>
            <a:endParaRPr lang="zh-CN" altLang="en-US"/>
          </a:p>
        </p:txBody>
      </p:sp>
      <p:pic>
        <p:nvPicPr>
          <p:cNvPr id="5" name="图片 4">
            <a:extLst>
              <a:ext uri="{FF2B5EF4-FFF2-40B4-BE49-F238E27FC236}">
                <a16:creationId xmlns:a16="http://schemas.microsoft.com/office/drawing/2014/main" id="{2D2755B2-70BC-8FAF-5793-93BD830D1CCE}"/>
              </a:ext>
            </a:extLst>
          </p:cNvPr>
          <p:cNvPicPr>
            <a:picLocks noChangeAspect="1"/>
          </p:cNvPicPr>
          <p:nvPr/>
        </p:nvPicPr>
        <p:blipFill>
          <a:blip r:embed="rId2"/>
          <a:stretch>
            <a:fillRect/>
          </a:stretch>
        </p:blipFill>
        <p:spPr>
          <a:xfrm>
            <a:off x="807517" y="1627698"/>
            <a:ext cx="7971428" cy="2133333"/>
          </a:xfrm>
          <a:prstGeom prst="rect">
            <a:avLst/>
          </a:prstGeom>
        </p:spPr>
      </p:pic>
    </p:spTree>
    <p:extLst>
      <p:ext uri="{BB962C8B-B14F-4D97-AF65-F5344CB8AC3E}">
        <p14:creationId xmlns:p14="http://schemas.microsoft.com/office/powerpoint/2010/main" val="148188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78C55AF7-06D9-9030-5E3A-5F8EB8F1E97E}"/>
              </a:ext>
            </a:extLst>
          </p:cNvPr>
          <p:cNvSpPr>
            <a:spLocks noGrp="1"/>
          </p:cNvSpPr>
          <p:nvPr>
            <p:ph idx="1"/>
          </p:nvPr>
        </p:nvSpPr>
        <p:spPr>
          <a:xfrm>
            <a:off x="671529" y="719956"/>
            <a:ext cx="7616793" cy="3536308"/>
          </a:xfrm>
        </p:spPr>
        <p:txBody>
          <a:bodyPr>
            <a:normAutofit lnSpcReduction="10000"/>
          </a:bodyPr>
          <a:lstStyle/>
          <a:p>
            <a:pPr marL="0" indent="0" algn="just" hangingPunct="0">
              <a:spcBef>
                <a:spcPts val="780"/>
              </a:spcBef>
              <a:spcAft>
                <a:spcPts val="780"/>
              </a:spcAft>
              <a:buNone/>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6</a:t>
            </a:r>
            <a:r>
              <a:rPr lang="zh-CN" altLang="en-US"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paste</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paste</a:t>
            </a:r>
            <a:r>
              <a:rPr lang="zh-CN" altLang="zh-CN" sz="1800" kern="100">
                <a:solidFill>
                  <a:srgbClr val="000000"/>
                </a:solidFill>
                <a:effectLst/>
                <a:latin typeface="Times New Roman" panose="02020603050405020304" pitchFamily="18" charset="0"/>
                <a:ea typeface="宋体" panose="02010600030101010101" pitchFamily="2" charset="-122"/>
              </a:rPr>
              <a:t>命令可用于合并文件的列。在按照顺序排列时，可以将</a:t>
            </a:r>
            <a:r>
              <a:rPr lang="en-US" altLang="zh-CN" sz="1800" kern="100">
                <a:solidFill>
                  <a:srgbClr val="000000"/>
                </a:solidFill>
                <a:effectLst/>
                <a:latin typeface="Times New Roman" panose="02020603050405020304" pitchFamily="18" charset="0"/>
                <a:ea typeface="宋体" panose="02010600030101010101" pitchFamily="2" charset="-122"/>
              </a:rPr>
              <a:t>paste</a:t>
            </a:r>
            <a:r>
              <a:rPr lang="zh-CN" altLang="zh-CN" sz="1800" kern="100">
                <a:solidFill>
                  <a:srgbClr val="000000"/>
                </a:solidFill>
                <a:effectLst/>
                <a:latin typeface="Times New Roman" panose="02020603050405020304" pitchFamily="18" charset="0"/>
                <a:ea typeface="宋体" panose="02010600030101010101" pitchFamily="2" charset="-122"/>
              </a:rPr>
              <a:t>命令作为</a:t>
            </a:r>
            <a:r>
              <a:rPr lang="en-US" altLang="zh-CN" sz="1800" kern="100">
                <a:solidFill>
                  <a:srgbClr val="000000"/>
                </a:solidFill>
                <a:effectLst/>
                <a:latin typeface="Times New Roman" panose="02020603050405020304" pitchFamily="18" charset="0"/>
                <a:ea typeface="宋体" panose="02010600030101010101" pitchFamily="2" charset="-122"/>
              </a:rPr>
              <a:t>cat</a:t>
            </a:r>
            <a:r>
              <a:rPr lang="zh-CN" altLang="zh-CN" sz="1800" kern="100">
                <a:solidFill>
                  <a:srgbClr val="000000"/>
                </a:solidFill>
                <a:effectLst/>
                <a:latin typeface="Times New Roman" panose="02020603050405020304" pitchFamily="18" charset="0"/>
                <a:ea typeface="宋体" panose="02010600030101010101" pitchFamily="2" charset="-122"/>
              </a:rPr>
              <a:t>命令使用。</a:t>
            </a:r>
            <a:r>
              <a:rPr lang="en-US" altLang="zh-CN" sz="1800" kern="100">
                <a:solidFill>
                  <a:srgbClr val="000000"/>
                </a:solidFill>
                <a:effectLst/>
                <a:latin typeface="Times New Roman" panose="02020603050405020304" pitchFamily="18" charset="0"/>
                <a:ea typeface="宋体" panose="02010600030101010101" pitchFamily="2" charset="-122"/>
              </a:rPr>
              <a:t>paste</a:t>
            </a:r>
            <a:r>
              <a:rPr lang="zh-CN" altLang="zh-CN" sz="1800" kern="100">
                <a:solidFill>
                  <a:srgbClr val="000000"/>
                </a:solidFill>
                <a:effectLst/>
                <a:latin typeface="Times New Roman" panose="02020603050405020304" pitchFamily="18" charset="0"/>
                <a:ea typeface="宋体" panose="02010600030101010101" pitchFamily="2" charset="-122"/>
              </a:rPr>
              <a:t>的命令格式如下：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paste</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文件</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FF0000"/>
                </a:solidFill>
                <a:effectLst/>
                <a:latin typeface="Times New Roman" panose="02020603050405020304" pitchFamily="18" charset="0"/>
                <a:ea typeface="宋体" panose="02010600030101010101" pitchFamily="2" charset="-122"/>
              </a:rPr>
              <a:t>例如：</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 paste -s file</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FF0000"/>
                </a:solidFill>
                <a:effectLst/>
                <a:latin typeface="Times New Roman" panose="02020603050405020304" pitchFamily="18" charset="0"/>
                <a:ea typeface="宋体" panose="02010600030101010101" pitchFamily="2" charset="-122"/>
              </a:rPr>
              <a:t>选项参数</a:t>
            </a:r>
            <a:r>
              <a:rPr lang="en-US" altLang="zh-CN" sz="1800" kern="100">
                <a:solidFill>
                  <a:srgbClr val="FF0000"/>
                </a:solidFill>
                <a:effectLst/>
                <a:latin typeface="Times New Roman" panose="02020603050405020304" pitchFamily="18" charset="0"/>
                <a:ea typeface="宋体" panose="02010600030101010101" pitchFamily="2" charset="-122"/>
              </a:rPr>
              <a:t>"-s"</a:t>
            </a:r>
            <a:r>
              <a:rPr lang="zh-CN" altLang="zh-CN" sz="1800" kern="100">
                <a:solidFill>
                  <a:srgbClr val="FF0000"/>
                </a:solidFill>
                <a:effectLst/>
                <a:latin typeface="Times New Roman" panose="02020603050405020304" pitchFamily="18" charset="0"/>
                <a:ea typeface="宋体" panose="02010600030101010101" pitchFamily="2" charset="-122"/>
              </a:rPr>
              <a:t>只是将</a:t>
            </a:r>
            <a:r>
              <a:rPr lang="en-US" altLang="zh-CN" sz="1800" kern="100">
                <a:solidFill>
                  <a:srgbClr val="FF0000"/>
                </a:solidFill>
                <a:effectLst/>
                <a:latin typeface="Times New Roman" panose="02020603050405020304" pitchFamily="18" charset="0"/>
                <a:ea typeface="宋体" panose="02010600030101010101" pitchFamily="2" charset="-122"/>
              </a:rPr>
              <a:t>1.txt</a:t>
            </a:r>
            <a:r>
              <a:rPr lang="zh-CN" altLang="zh-CN" sz="1800" kern="100">
                <a:solidFill>
                  <a:srgbClr val="FF0000"/>
                </a:solidFill>
                <a:effectLst/>
                <a:latin typeface="Times New Roman" panose="02020603050405020304" pitchFamily="18" charset="0"/>
                <a:ea typeface="宋体" panose="02010600030101010101" pitchFamily="2" charset="-122"/>
              </a:rPr>
              <a:t>文件的内容调整显示方式，并不会改变原文件的内容格式</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 paste file1 file2 file3</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235703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377A301-ECB9-EAE7-2417-89DE12CEDE59}"/>
              </a:ext>
            </a:extLst>
          </p:cNvPr>
          <p:cNvSpPr>
            <a:spLocks noGrp="1"/>
          </p:cNvSpPr>
          <p:nvPr>
            <p:ph idx="1"/>
          </p:nvPr>
        </p:nvSpPr>
        <p:spPr>
          <a:xfrm>
            <a:off x="465760" y="167550"/>
            <a:ext cx="2285973" cy="4296822"/>
          </a:xfrm>
        </p:spPr>
        <p:txBody>
          <a:bodyPr>
            <a:normAutofit fontScale="77500" lnSpcReduction="20000"/>
          </a:bodyPr>
          <a:lstStyle/>
          <a:p>
            <a:pPr marL="0" indent="0" algn="just" hangingPunct="0">
              <a:spcBef>
                <a:spcPts val="780"/>
              </a:spcBef>
              <a:spcAft>
                <a:spcPts val="780"/>
              </a:spcAft>
              <a:buNone/>
            </a:pPr>
            <a:r>
              <a:rPr lang="en-US" altLang="zh-CN" sz="1800" b="1" kern="100">
                <a:solidFill>
                  <a:srgbClr val="0000FF"/>
                </a:solidFill>
                <a:latin typeface="Times New Roman" panose="02020603050405020304" pitchFamily="18" charset="0"/>
                <a:ea typeface="楷体" panose="02010609060101010101" pitchFamily="49" charset="-122"/>
                <a:cs typeface="Times New Roman" panose="02020603050405020304" pitchFamily="18" charset="0"/>
              </a:rPr>
              <a:t>7</a:t>
            </a:r>
            <a:r>
              <a:rPr lang="zh-CN" altLang="en-US" sz="1800" b="1" kern="100">
                <a:solidFill>
                  <a:srgbClr val="0000F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join</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join</a:t>
            </a:r>
            <a:r>
              <a:rPr lang="zh-CN" altLang="zh-CN" sz="1800" kern="100">
                <a:solidFill>
                  <a:srgbClr val="000000"/>
                </a:solidFill>
                <a:effectLst/>
                <a:latin typeface="Times New Roman" panose="02020603050405020304" pitchFamily="18" charset="0"/>
                <a:ea typeface="宋体" panose="02010600030101010101" pitchFamily="2" charset="-122"/>
              </a:rPr>
              <a:t>命令处理两个文件之间的数据，主要将两个文件中的相同数据加在一起。</a:t>
            </a:r>
            <a:r>
              <a:rPr lang="en-US" altLang="zh-CN" sz="1800" kern="100">
                <a:solidFill>
                  <a:srgbClr val="000000"/>
                </a:solidFill>
                <a:effectLst/>
                <a:latin typeface="Times New Roman" panose="02020603050405020304" pitchFamily="18" charset="0"/>
                <a:ea typeface="宋体" panose="02010600030101010101" pitchFamily="2" charset="-122"/>
              </a:rPr>
              <a:t>join</a:t>
            </a:r>
            <a:r>
              <a:rPr lang="zh-CN" altLang="zh-CN" sz="1800" kern="100">
                <a:solidFill>
                  <a:srgbClr val="000000"/>
                </a:solidFill>
                <a:effectLst/>
                <a:latin typeface="Times New Roman" panose="02020603050405020304" pitchFamily="18" charset="0"/>
                <a:ea typeface="宋体" panose="02010600030101010101" pitchFamily="2" charset="-122"/>
              </a:rPr>
              <a:t>的操作步骤首先要先读取指定的文件，在根据</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连接指标</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来连接文件中的行</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最后会把结果写到标准输出中。</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连接指标</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表示的是两个输入文件里都有相同的域。</a:t>
            </a:r>
            <a:r>
              <a:rPr lang="en-US" altLang="zh-CN" sz="1800" kern="100">
                <a:solidFill>
                  <a:srgbClr val="FF0000"/>
                </a:solidFill>
                <a:effectLst/>
                <a:latin typeface="Times New Roman" panose="02020603050405020304" pitchFamily="18" charset="0"/>
                <a:ea typeface="宋体" panose="02010600030101010101" pitchFamily="2" charset="-122"/>
              </a:rPr>
              <a:t>join</a:t>
            </a:r>
            <a:r>
              <a:rPr lang="zh-CN" altLang="zh-CN" sz="1800" kern="100">
                <a:solidFill>
                  <a:srgbClr val="FF0000"/>
                </a:solidFill>
                <a:effectLst/>
                <a:latin typeface="Times New Roman" panose="02020603050405020304" pitchFamily="18" charset="0"/>
                <a:ea typeface="宋体" panose="02010600030101010101" pitchFamily="2" charset="-122"/>
              </a:rPr>
              <a:t>命令的</a:t>
            </a:r>
            <a:r>
              <a:rPr lang="zh-CN" altLang="zh-CN" sz="1800" kern="100">
                <a:solidFill>
                  <a:srgbClr val="000000"/>
                </a:solidFill>
                <a:effectLst/>
                <a:latin typeface="Times New Roman" panose="02020603050405020304" pitchFamily="18" charset="0"/>
                <a:ea typeface="宋体" panose="02010600030101010101" pitchFamily="2" charset="-122"/>
              </a:rPr>
              <a:t>使用方法如下：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join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文件</a:t>
            </a:r>
            <a:r>
              <a:rPr lang="en-US" altLang="zh-CN" sz="1800" kern="100">
                <a:solidFill>
                  <a:srgbClr val="FF0000"/>
                </a:solidFill>
                <a:effectLst/>
                <a:latin typeface="Times New Roman" panose="02020603050405020304" pitchFamily="18" charset="0"/>
                <a:ea typeface="宋体" panose="02010600030101010101" pitchFamily="2" charset="-122"/>
              </a:rPr>
              <a:t>1][</a:t>
            </a:r>
            <a:r>
              <a:rPr lang="zh-CN" altLang="zh-CN" sz="1800" kern="100">
                <a:solidFill>
                  <a:srgbClr val="FF0000"/>
                </a:solidFill>
                <a:effectLst/>
                <a:latin typeface="Times New Roman" panose="02020603050405020304" pitchFamily="18" charset="0"/>
                <a:ea typeface="宋体" panose="02010600030101010101" pitchFamily="2" charset="-122"/>
              </a:rPr>
              <a:t>文件</a:t>
            </a:r>
            <a:r>
              <a:rPr lang="en-US" altLang="zh-CN" sz="1800" kern="100">
                <a:solidFill>
                  <a:srgbClr val="FF0000"/>
                </a:solidFill>
                <a:effectLst/>
                <a:latin typeface="Times New Roman" panose="02020603050405020304" pitchFamily="18" charset="0"/>
                <a:ea typeface="宋体" panose="02010600030101010101" pitchFamily="2" charset="-122"/>
              </a:rPr>
              <a:t>2]</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join</a:t>
            </a:r>
            <a:r>
              <a:rPr lang="zh-CN" altLang="zh-CN" sz="1800" kern="100">
                <a:solidFill>
                  <a:srgbClr val="000000"/>
                </a:solidFill>
                <a:effectLst/>
                <a:latin typeface="Times New Roman" panose="02020603050405020304" pitchFamily="18" charset="0"/>
                <a:ea typeface="宋体" panose="02010600030101010101" pitchFamily="2" charset="-122"/>
              </a:rPr>
              <a:t>命令的部分选项参数如表</a:t>
            </a:r>
            <a:r>
              <a:rPr lang="en-US" altLang="zh-CN" sz="1800" kern="100">
                <a:solidFill>
                  <a:srgbClr val="000000"/>
                </a:solidFill>
                <a:effectLst/>
                <a:latin typeface="Times New Roman" panose="02020603050405020304" pitchFamily="18" charset="0"/>
                <a:ea typeface="宋体" panose="02010600030101010101" pitchFamily="2" charset="-122"/>
              </a:rPr>
              <a:t>2.22</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3EE14DAB-10DE-F782-C7B7-4A9D02A93CED}"/>
              </a:ext>
            </a:extLst>
          </p:cNvPr>
          <p:cNvPicPr>
            <a:picLocks noChangeAspect="1"/>
          </p:cNvPicPr>
          <p:nvPr/>
        </p:nvPicPr>
        <p:blipFill>
          <a:blip r:embed="rId2"/>
          <a:stretch>
            <a:fillRect/>
          </a:stretch>
        </p:blipFill>
        <p:spPr>
          <a:xfrm>
            <a:off x="2895749" y="503932"/>
            <a:ext cx="6289970" cy="3171288"/>
          </a:xfrm>
          <a:prstGeom prst="rect">
            <a:avLst/>
          </a:prstGeom>
        </p:spPr>
      </p:pic>
    </p:spTree>
    <p:extLst>
      <p:ext uri="{BB962C8B-B14F-4D97-AF65-F5344CB8AC3E}">
        <p14:creationId xmlns:p14="http://schemas.microsoft.com/office/powerpoint/2010/main" val="409033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8B44375-F7F1-A4B3-AB05-1560C1B6EA4C}"/>
              </a:ext>
            </a:extLst>
          </p:cNvPr>
          <p:cNvSpPr>
            <a:spLocks noGrp="1"/>
          </p:cNvSpPr>
          <p:nvPr>
            <p:ph idx="1"/>
          </p:nvPr>
        </p:nvSpPr>
        <p:spPr>
          <a:xfrm>
            <a:off x="591493" y="143892"/>
            <a:ext cx="7616793" cy="2516560"/>
          </a:xfrm>
        </p:spPr>
        <p:txBody>
          <a:bodyPr>
            <a:normAutofit fontScale="92500" lnSpcReduction="10000"/>
          </a:bodyPr>
          <a:lstStyle/>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8.pr</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pr</a:t>
            </a:r>
            <a:r>
              <a:rPr lang="zh-CN" altLang="zh-CN" sz="1800" kern="100">
                <a:solidFill>
                  <a:srgbClr val="000000"/>
                </a:solidFill>
                <a:effectLst/>
                <a:latin typeface="Times New Roman" panose="02020603050405020304" pitchFamily="18" charset="0"/>
                <a:ea typeface="宋体" panose="02010600030101010101" pitchFamily="2" charset="-122"/>
              </a:rPr>
              <a:t>命令把文本文件转换成适合打印的格式，可以把较大的文件分割成多个页面进行打印，并为每个页面添加标题。在</a:t>
            </a:r>
            <a:r>
              <a:rPr lang="en-US" altLang="zh-CN" sz="1800" kern="100">
                <a:solidFill>
                  <a:srgbClr val="000000"/>
                </a:solidFill>
                <a:effectLst/>
                <a:latin typeface="Times New Roman" panose="02020603050405020304" pitchFamily="18" charset="0"/>
                <a:ea typeface="宋体" panose="02010600030101010101" pitchFamily="2" charset="-122"/>
              </a:rPr>
              <a:t>pr</a:t>
            </a:r>
            <a:r>
              <a:rPr lang="zh-CN" altLang="zh-CN" sz="1800" kern="100">
                <a:solidFill>
                  <a:srgbClr val="000000"/>
                </a:solidFill>
                <a:effectLst/>
                <a:latin typeface="Times New Roman" panose="02020603050405020304" pitchFamily="18" charset="0"/>
                <a:ea typeface="宋体" panose="02010600030101010101" pitchFamily="2" charset="-122"/>
              </a:rPr>
              <a:t>命令的默认输出中，页面的标准长度时</a:t>
            </a:r>
            <a:r>
              <a:rPr lang="en-US" altLang="zh-CN" sz="1800" kern="100">
                <a:solidFill>
                  <a:srgbClr val="000000"/>
                </a:solidFill>
                <a:effectLst/>
                <a:latin typeface="Times New Roman" panose="02020603050405020304" pitchFamily="18" charset="0"/>
                <a:ea typeface="宋体" panose="02010600030101010101" pitchFamily="2" charset="-122"/>
              </a:rPr>
              <a:t>66</a:t>
            </a:r>
            <a:r>
              <a:rPr lang="zh-CN" altLang="zh-CN" sz="1800" kern="100">
                <a:solidFill>
                  <a:srgbClr val="000000"/>
                </a:solidFill>
                <a:effectLst/>
                <a:latin typeface="Times New Roman" panose="02020603050405020304" pitchFamily="18" charset="0"/>
                <a:ea typeface="宋体" panose="02010600030101010101" pitchFamily="2" charset="-122"/>
              </a:rPr>
              <a:t>行，每页的正文有</a:t>
            </a:r>
            <a:r>
              <a:rPr lang="en-US" altLang="zh-CN" sz="1800" kern="100">
                <a:solidFill>
                  <a:srgbClr val="000000"/>
                </a:solidFill>
                <a:effectLst/>
                <a:latin typeface="Times New Roman" panose="02020603050405020304" pitchFamily="18" charset="0"/>
                <a:ea typeface="宋体" panose="02010600030101010101" pitchFamily="2" charset="-122"/>
              </a:rPr>
              <a:t>56</a:t>
            </a:r>
            <a:r>
              <a:rPr lang="zh-CN" altLang="zh-CN" sz="1800" kern="100">
                <a:solidFill>
                  <a:srgbClr val="000000"/>
                </a:solidFill>
                <a:effectLst/>
                <a:latin typeface="Times New Roman" panose="02020603050405020304" pitchFamily="18" charset="0"/>
                <a:ea typeface="宋体" panose="02010600030101010101" pitchFamily="2" charset="-122"/>
              </a:rPr>
              <a:t>行，正文前后会各保留</a:t>
            </a:r>
            <a:r>
              <a:rPr lang="en-US" altLang="zh-CN" sz="1800" kern="100">
                <a:solidFill>
                  <a:srgbClr val="000000"/>
                </a:solidFill>
                <a:effectLst/>
                <a:latin typeface="Times New Roman" panose="02020603050405020304" pitchFamily="18" charset="0"/>
                <a:ea typeface="宋体" panose="02010600030101010101" pitchFamily="2" charset="-122"/>
              </a:rPr>
              <a:t>5</a:t>
            </a:r>
            <a:r>
              <a:rPr lang="zh-CN" altLang="zh-CN" sz="1800" kern="100">
                <a:solidFill>
                  <a:srgbClr val="000000"/>
                </a:solidFill>
                <a:effectLst/>
                <a:latin typeface="Times New Roman" panose="02020603050405020304" pitchFamily="18" charset="0"/>
                <a:ea typeface="宋体" panose="02010600030101010101" pitchFamily="2" charset="-122"/>
              </a:rPr>
              <a:t>行作为页眉和页脚。用户可以通过使用命令来控制</a:t>
            </a:r>
            <a:r>
              <a:rPr lang="en-US" altLang="zh-CN" sz="1800" kern="100">
                <a:solidFill>
                  <a:srgbClr val="000000"/>
                </a:solidFill>
                <a:effectLst/>
                <a:latin typeface="Times New Roman" panose="02020603050405020304" pitchFamily="18" charset="0"/>
                <a:ea typeface="宋体" panose="02010600030101010101" pitchFamily="2" charset="-122"/>
              </a:rPr>
              <a:t>pr</a:t>
            </a:r>
            <a:r>
              <a:rPr lang="zh-CN" altLang="zh-CN" sz="1800" kern="100">
                <a:solidFill>
                  <a:srgbClr val="000000"/>
                </a:solidFill>
                <a:effectLst/>
                <a:latin typeface="Times New Roman" panose="02020603050405020304" pitchFamily="18" charset="0"/>
                <a:ea typeface="宋体" panose="02010600030101010101" pitchFamily="2" charset="-122"/>
              </a:rPr>
              <a:t>的行为。</a:t>
            </a:r>
            <a:r>
              <a:rPr lang="en-US" altLang="zh-CN" sz="1800" kern="100">
                <a:solidFill>
                  <a:srgbClr val="000000"/>
                </a:solidFill>
                <a:effectLst/>
                <a:latin typeface="Times New Roman" panose="02020603050405020304" pitchFamily="18" charset="0"/>
                <a:ea typeface="宋体" panose="02010600030101010101" pitchFamily="2" charset="-122"/>
              </a:rPr>
              <a:t>pr</a:t>
            </a:r>
            <a:r>
              <a:rPr lang="zh-CN" altLang="zh-CN" sz="1800" kern="100">
                <a:solidFill>
                  <a:srgbClr val="000000"/>
                </a:solidFill>
                <a:effectLst/>
                <a:latin typeface="Times New Roman" panose="02020603050405020304" pitchFamily="18" charset="0"/>
                <a:ea typeface="宋体" panose="02010600030101010101" pitchFamily="2" charset="-122"/>
              </a:rPr>
              <a:t>命令的格式如下：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pr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文件</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pr</a:t>
            </a:r>
            <a:r>
              <a:rPr lang="zh-CN" altLang="zh-CN" sz="1800" kern="100">
                <a:solidFill>
                  <a:srgbClr val="000000"/>
                </a:solidFill>
                <a:effectLst/>
                <a:latin typeface="Times New Roman" panose="02020603050405020304" pitchFamily="18" charset="0"/>
                <a:ea typeface="宋体" panose="02010600030101010101" pitchFamily="2" charset="-122"/>
              </a:rPr>
              <a:t>命令的部分选项参数如表</a:t>
            </a:r>
            <a:r>
              <a:rPr lang="en-US" altLang="zh-CN" sz="1800" kern="100">
                <a:solidFill>
                  <a:srgbClr val="000000"/>
                </a:solidFill>
                <a:effectLst/>
                <a:latin typeface="Times New Roman" panose="02020603050405020304" pitchFamily="18" charset="0"/>
                <a:ea typeface="宋体" panose="02010600030101010101" pitchFamily="2" charset="-122"/>
              </a:rPr>
              <a:t>2.23</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FAFE8487-BA02-B929-4AA4-DAB2381CE397}"/>
              </a:ext>
            </a:extLst>
          </p:cNvPr>
          <p:cNvPicPr>
            <a:picLocks noChangeAspect="1"/>
          </p:cNvPicPr>
          <p:nvPr/>
        </p:nvPicPr>
        <p:blipFill>
          <a:blip r:embed="rId2"/>
          <a:stretch>
            <a:fillRect/>
          </a:stretch>
        </p:blipFill>
        <p:spPr>
          <a:xfrm>
            <a:off x="811715" y="2592164"/>
            <a:ext cx="7176348" cy="1985313"/>
          </a:xfrm>
          <a:prstGeom prst="rect">
            <a:avLst/>
          </a:prstGeom>
        </p:spPr>
      </p:pic>
    </p:spTree>
    <p:extLst>
      <p:ext uri="{BB962C8B-B14F-4D97-AF65-F5344CB8AC3E}">
        <p14:creationId xmlns:p14="http://schemas.microsoft.com/office/powerpoint/2010/main" val="1838669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BDC15FA-262C-8DD6-0677-25E377E393DB}"/>
              </a:ext>
            </a:extLst>
          </p:cNvPr>
          <p:cNvSpPr>
            <a:spLocks noGrp="1"/>
          </p:cNvSpPr>
          <p:nvPr>
            <p:ph type="title"/>
          </p:nvPr>
        </p:nvSpPr>
        <p:spPr/>
        <p:txBody>
          <a:bodyPr/>
          <a:lstStyle/>
          <a:p>
            <a:endParaRPr lang="zh-CN" altLang="en-US"/>
          </a:p>
        </p:txBody>
      </p:sp>
      <p:pic>
        <p:nvPicPr>
          <p:cNvPr id="5" name="内容占位符 4">
            <a:extLst>
              <a:ext uri="{FF2B5EF4-FFF2-40B4-BE49-F238E27FC236}">
                <a16:creationId xmlns:a16="http://schemas.microsoft.com/office/drawing/2014/main" id="{5772A077-5562-02C9-C026-9DD85D25093D}"/>
              </a:ext>
            </a:extLst>
          </p:cNvPr>
          <p:cNvPicPr>
            <a:picLocks noGrp="1" noChangeAspect="1"/>
          </p:cNvPicPr>
          <p:nvPr>
            <p:ph idx="1"/>
          </p:nvPr>
        </p:nvPicPr>
        <p:blipFill>
          <a:blip r:embed="rId2"/>
          <a:stretch>
            <a:fillRect/>
          </a:stretch>
        </p:blipFill>
        <p:spPr>
          <a:xfrm>
            <a:off x="619189" y="824098"/>
            <a:ext cx="7669131" cy="3392116"/>
          </a:xfrm>
        </p:spPr>
      </p:pic>
    </p:spTree>
    <p:extLst>
      <p:ext uri="{BB962C8B-B14F-4D97-AF65-F5344CB8AC3E}">
        <p14:creationId xmlns:p14="http://schemas.microsoft.com/office/powerpoint/2010/main" val="1482213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AF90145-A05E-3417-E7FE-4A53B11BF793}"/>
              </a:ext>
            </a:extLst>
          </p:cNvPr>
          <p:cNvSpPr>
            <a:spLocks noGrp="1"/>
          </p:cNvSpPr>
          <p:nvPr>
            <p:ph type="title"/>
          </p:nvPr>
        </p:nvSpPr>
        <p:spPr/>
        <p:txBody>
          <a:bodyPr/>
          <a:lstStyle/>
          <a:p>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项目二</a:t>
            </a:r>
            <a:r>
              <a:rPr lang="zh-CN" altLang="zh-CN" sz="1800" kern="100">
                <a:effectLst/>
                <a:ea typeface="Calibri" panose="020F0502020204030204" pitchFamily="34" charset="0"/>
                <a:cs typeface="Times New Roman" panose="02020603050405020304" pitchFamily="18" charset="0"/>
              </a:rPr>
              <a:t> </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统信操作系统的基本命令与管理</a:t>
            </a:r>
            <a:endParaRPr lang="zh-CN" altLang="en-US"/>
          </a:p>
        </p:txBody>
      </p:sp>
      <p:sp>
        <p:nvSpPr>
          <p:cNvPr id="3" name="内容占位符 2">
            <a:extLst>
              <a:ext uri="{FF2B5EF4-FFF2-40B4-BE49-F238E27FC236}">
                <a16:creationId xmlns:a16="http://schemas.microsoft.com/office/drawing/2014/main" id="{A475DFA1-6CBA-18E1-1D01-65D9C2D53A24}"/>
              </a:ext>
            </a:extLst>
          </p:cNvPr>
          <p:cNvSpPr>
            <a:spLocks noGrp="1"/>
          </p:cNvSpPr>
          <p:nvPr>
            <p:ph sz="quarter" idx="13"/>
          </p:nvPr>
        </p:nvSpPr>
        <p:spPr>
          <a:xfrm>
            <a:off x="159445" y="1283851"/>
            <a:ext cx="3024336" cy="3295506"/>
          </a:xfrm>
        </p:spPr>
        <p:txBody>
          <a:bodyPr>
            <a:normAutofit fontScale="62500" lnSpcReduction="20000"/>
          </a:bodyPr>
          <a:lstStyle/>
          <a:p>
            <a:r>
              <a:rPr lang="zh-CN" altLang="zh-CN" sz="2900" b="1" kern="100">
                <a:effectLst/>
                <a:latin typeface="Times New Roman" panose="02020603050405020304" pitchFamily="18" charset="0"/>
                <a:ea typeface="宋体" panose="02010600030101010101" pitchFamily="2" charset="-122"/>
              </a:rPr>
              <a:t>【项目目标】</a:t>
            </a:r>
          </a:p>
          <a:p>
            <a:r>
              <a:rPr lang="zh-CN" altLang="zh-CN" sz="2600" b="1" kern="100">
                <a:effectLst/>
                <a:latin typeface="Times New Roman" panose="02020603050405020304" pitchFamily="18" charset="0"/>
                <a:ea typeface="宋体" panose="02010600030101010101" pitchFamily="2" charset="-122"/>
                <a:cs typeface="Times New Roman" panose="02020603050405020304" pitchFamily="18" charset="0"/>
              </a:rPr>
              <a:t>知识目标</a:t>
            </a:r>
          </a:p>
          <a:p>
            <a:pPr marL="342900" lvl="0" indent="-342900" algn="just">
              <a:buFont typeface="Wingdings" panose="05000000000000000000" pitchFamily="2" charset="2"/>
              <a:buChar char=""/>
            </a:pPr>
            <a:r>
              <a:rPr lang="zh-CN" altLang="zh-CN" sz="2600" kern="100">
                <a:solidFill>
                  <a:srgbClr val="000000"/>
                </a:solidFill>
                <a:effectLst/>
                <a:latin typeface="Times New Roman" panose="02020603050405020304" pitchFamily="18" charset="0"/>
                <a:ea typeface="宋体" panose="02010600030101010101" pitchFamily="2" charset="-122"/>
              </a:rPr>
              <a:t>熟悉目录操作的基本命令及命令的基本参数</a:t>
            </a:r>
            <a:endParaRPr lang="zh-CN" altLang="zh-CN" sz="2600" kern="100">
              <a:effectLst/>
              <a:latin typeface="Times New Roman" panose="02020603050405020304" pitchFamily="18" charset="0"/>
              <a:ea typeface="宋体" panose="02010600030101010101" pitchFamily="2" charset="-122"/>
            </a:endParaRPr>
          </a:p>
          <a:p>
            <a:pPr marL="342900" lvl="0" indent="-342900" algn="just">
              <a:buFont typeface="Wingdings" panose="05000000000000000000" pitchFamily="2" charset="2"/>
              <a:buChar char=""/>
            </a:pPr>
            <a:r>
              <a:rPr lang="zh-CN" altLang="zh-CN" sz="2600" kern="100">
                <a:solidFill>
                  <a:srgbClr val="000000"/>
                </a:solidFill>
                <a:effectLst/>
                <a:latin typeface="Times New Roman" panose="02020603050405020304" pitchFamily="18" charset="0"/>
                <a:ea typeface="宋体" panose="02010600030101010101" pitchFamily="2" charset="-122"/>
              </a:rPr>
              <a:t>熟悉文件操作的基本命令及命令的基本参数</a:t>
            </a:r>
            <a:endParaRPr lang="zh-CN" altLang="zh-CN" sz="2600" kern="100">
              <a:effectLst/>
              <a:latin typeface="Times New Roman" panose="02020603050405020304" pitchFamily="18" charset="0"/>
              <a:ea typeface="宋体" panose="02010600030101010101" pitchFamily="2" charset="-122"/>
            </a:endParaRPr>
          </a:p>
          <a:p>
            <a:pPr marL="342900" lvl="0" indent="-342900" algn="just">
              <a:buFont typeface="Wingdings" panose="05000000000000000000" pitchFamily="2" charset="2"/>
              <a:buChar char=""/>
            </a:pPr>
            <a:r>
              <a:rPr lang="zh-CN" altLang="zh-CN" sz="2600" kern="100">
                <a:solidFill>
                  <a:srgbClr val="000000"/>
                </a:solidFill>
                <a:effectLst/>
                <a:latin typeface="Times New Roman" panose="02020603050405020304" pitchFamily="18" charset="0"/>
                <a:ea typeface="宋体" panose="02010600030101010101" pitchFamily="2" charset="-122"/>
              </a:rPr>
              <a:t>熟悉系统操作的基本命令及命令的基本参数</a:t>
            </a:r>
            <a:endParaRPr lang="zh-CN" altLang="zh-CN" sz="2600" kern="100">
              <a:effectLst/>
              <a:latin typeface="Times New Roman" panose="02020603050405020304" pitchFamily="18" charset="0"/>
              <a:ea typeface="宋体" panose="02010600030101010101" pitchFamily="2" charset="-122"/>
            </a:endParaRPr>
          </a:p>
          <a:p>
            <a:pPr marL="342900" lvl="0" indent="-342900" algn="just">
              <a:buFont typeface="Wingdings" panose="05000000000000000000" pitchFamily="2" charset="2"/>
              <a:buChar char=""/>
            </a:pPr>
            <a:r>
              <a:rPr lang="zh-CN" altLang="zh-CN" sz="2600" kern="100">
                <a:solidFill>
                  <a:srgbClr val="000000"/>
                </a:solidFill>
                <a:effectLst/>
                <a:latin typeface="Times New Roman" panose="02020603050405020304" pitchFamily="18" charset="0"/>
                <a:ea typeface="宋体" panose="02010600030101010101" pitchFamily="2" charset="-122"/>
              </a:rPr>
              <a:t>熟悉系统管理的基本命令及命令的基本参数</a:t>
            </a:r>
            <a:endParaRPr lang="zh-CN" altLang="zh-CN" sz="2600" kern="100">
              <a:effectLst/>
              <a:latin typeface="Times New Roman" panose="02020603050405020304" pitchFamily="18" charset="0"/>
              <a:ea typeface="宋体" panose="02010600030101010101" pitchFamily="2" charset="-122"/>
            </a:endParaRPr>
          </a:p>
          <a:p>
            <a:endParaRPr lang="zh-CN" altLang="en-US"/>
          </a:p>
        </p:txBody>
      </p:sp>
      <p:sp>
        <p:nvSpPr>
          <p:cNvPr id="5" name="文本框 4">
            <a:extLst>
              <a:ext uri="{FF2B5EF4-FFF2-40B4-BE49-F238E27FC236}">
                <a16:creationId xmlns:a16="http://schemas.microsoft.com/office/drawing/2014/main" id="{FAB93BCB-2E07-8E06-2172-5D7F7A9FD307}"/>
              </a:ext>
            </a:extLst>
          </p:cNvPr>
          <p:cNvSpPr txBox="1"/>
          <p:nvPr/>
        </p:nvSpPr>
        <p:spPr>
          <a:xfrm>
            <a:off x="6099026" y="1264280"/>
            <a:ext cx="2736304" cy="3077766"/>
          </a:xfrm>
          <a:prstGeom prst="rect">
            <a:avLst/>
          </a:prstGeom>
          <a:noFill/>
        </p:spPr>
        <p:txBody>
          <a:bodyPr wrap="square">
            <a:spAutoFit/>
          </a:bodyPr>
          <a:lstStyle/>
          <a:p>
            <a:endPar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endParaRPr>
          </a:p>
          <a:p>
            <a:r>
              <a:rPr lang="zh-CN" altLang="zh-CN" sz="1600" b="1" kern="100">
                <a:effectLst/>
                <a:latin typeface="Times New Roman" panose="02020603050405020304" pitchFamily="18" charset="0"/>
                <a:ea typeface="宋体" panose="02010600030101010101" pitchFamily="2" charset="-122"/>
                <a:cs typeface="Times New Roman" panose="02020603050405020304" pitchFamily="18" charset="0"/>
              </a:rPr>
              <a:t>素质目标</a:t>
            </a:r>
          </a:p>
          <a:p>
            <a:pPr marL="342900" lvl="0" indent="-342900" algn="just">
              <a:buFont typeface="Wingdings" panose="05000000000000000000" pitchFamily="2" charset="2"/>
              <a:buChar char=""/>
            </a:pPr>
            <a:r>
              <a:rPr lang="zh-CN" altLang="zh-CN" sz="1600" kern="100">
                <a:solidFill>
                  <a:srgbClr val="000000"/>
                </a:solidFill>
                <a:effectLst/>
                <a:latin typeface="Times New Roman" panose="02020603050405020304" pitchFamily="18" charset="0"/>
                <a:ea typeface="宋体" panose="02010600030101010101" pitchFamily="2" charset="-122"/>
              </a:rPr>
              <a:t>具有发现问题、分析问题和解决问题的能力</a:t>
            </a:r>
            <a:endParaRPr lang="zh-CN" altLang="zh-CN" sz="1600" kern="100">
              <a:effectLst/>
              <a:latin typeface="Times New Roman" panose="02020603050405020304" pitchFamily="18" charset="0"/>
              <a:ea typeface="宋体" panose="02010600030101010101" pitchFamily="2" charset="-122"/>
            </a:endParaRPr>
          </a:p>
          <a:p>
            <a:pPr marL="342900" lvl="0" indent="-342900" algn="just">
              <a:buFont typeface="Wingdings" panose="05000000000000000000" pitchFamily="2" charset="2"/>
              <a:buChar char=""/>
            </a:pPr>
            <a:r>
              <a:rPr lang="zh-CN" altLang="zh-CN" sz="1600" kern="100">
                <a:solidFill>
                  <a:srgbClr val="000000"/>
                </a:solidFill>
                <a:effectLst/>
                <a:latin typeface="Times New Roman" panose="02020603050405020304" pitchFamily="18" charset="0"/>
                <a:ea typeface="宋体" panose="02010600030101010101" pitchFamily="2" charset="-122"/>
              </a:rPr>
              <a:t>具有主动学习知识的意识</a:t>
            </a:r>
            <a:endParaRPr lang="zh-CN" altLang="zh-CN" sz="1600" kern="100">
              <a:effectLst/>
              <a:latin typeface="Times New Roman" panose="02020603050405020304" pitchFamily="18" charset="0"/>
              <a:ea typeface="宋体" panose="02010600030101010101" pitchFamily="2" charset="-122"/>
            </a:endParaRPr>
          </a:p>
          <a:p>
            <a:pPr marL="342900" lvl="0" indent="-342900" algn="just">
              <a:buFont typeface="Wingdings" panose="05000000000000000000" pitchFamily="2" charset="2"/>
              <a:buChar char=""/>
            </a:pPr>
            <a:r>
              <a:rPr lang="zh-CN" altLang="zh-CN" sz="1600" kern="100">
                <a:solidFill>
                  <a:srgbClr val="000000"/>
                </a:solidFill>
                <a:effectLst/>
                <a:latin typeface="Times New Roman" panose="02020603050405020304" pitchFamily="18" charset="0"/>
                <a:ea typeface="宋体" panose="02010600030101010101" pitchFamily="2" charset="-122"/>
              </a:rPr>
              <a:t>具有良好的心理素质和克服困难的能力</a:t>
            </a:r>
            <a:endParaRPr lang="zh-CN" altLang="zh-CN" sz="1600" kern="100">
              <a:effectLst/>
              <a:latin typeface="Times New Roman" panose="02020603050405020304" pitchFamily="18" charset="0"/>
              <a:ea typeface="宋体" panose="02010600030101010101" pitchFamily="2" charset="-122"/>
            </a:endParaRPr>
          </a:p>
          <a:p>
            <a:pPr marL="342900" lvl="0" indent="-342900" algn="just">
              <a:buFont typeface="Wingdings" panose="05000000000000000000" pitchFamily="2" charset="2"/>
              <a:buChar char=""/>
            </a:pPr>
            <a:r>
              <a:rPr lang="zh-CN" altLang="zh-CN" sz="1600" kern="100">
                <a:solidFill>
                  <a:srgbClr val="000000"/>
                </a:solidFill>
                <a:effectLst/>
                <a:latin typeface="Times New Roman" panose="02020603050405020304" pitchFamily="18" charset="0"/>
                <a:ea typeface="宋体" panose="02010600030101010101" pitchFamily="2" charset="-122"/>
              </a:rPr>
              <a:t>培养精益求精、密益求密的工作态度</a:t>
            </a:r>
            <a:endParaRPr lang="zh-CN" altLang="zh-CN" sz="1600" kern="100">
              <a:effectLst/>
              <a:latin typeface="Times New Roman" panose="02020603050405020304" pitchFamily="18" charset="0"/>
              <a:ea typeface="宋体" panose="02010600030101010101" pitchFamily="2" charset="-122"/>
            </a:endParaRPr>
          </a:p>
          <a:p>
            <a:pPr marL="342900" lvl="0" indent="-342900" algn="just">
              <a:buFont typeface="Wingdings" panose="05000000000000000000" pitchFamily="2" charset="2"/>
              <a:buChar char=""/>
            </a:pPr>
            <a:r>
              <a:rPr lang="zh-CN" altLang="zh-CN" sz="1600" kern="100">
                <a:solidFill>
                  <a:srgbClr val="000000"/>
                </a:solidFill>
                <a:effectLst/>
                <a:latin typeface="Times New Roman" panose="02020603050405020304" pitchFamily="18" charset="0"/>
                <a:ea typeface="宋体" panose="02010600030101010101" pitchFamily="2" charset="-122"/>
              </a:rPr>
              <a:t>培养认真负责、善于思考总结的工作作风</a:t>
            </a:r>
            <a:endParaRPr lang="zh-CN" altLang="zh-CN" sz="1600" kern="100">
              <a:effectLst/>
              <a:latin typeface="Times New Roman" panose="02020603050405020304" pitchFamily="18" charset="0"/>
              <a:ea typeface="宋体" panose="02010600030101010101" pitchFamily="2" charset="-122"/>
            </a:endParaRPr>
          </a:p>
        </p:txBody>
      </p:sp>
      <p:sp>
        <p:nvSpPr>
          <p:cNvPr id="7" name="文本框 6">
            <a:extLst>
              <a:ext uri="{FF2B5EF4-FFF2-40B4-BE49-F238E27FC236}">
                <a16:creationId xmlns:a16="http://schemas.microsoft.com/office/drawing/2014/main" id="{5C6E4C31-7F2B-1582-7C11-F78421B2982A}"/>
              </a:ext>
            </a:extLst>
          </p:cNvPr>
          <p:cNvSpPr txBox="1"/>
          <p:nvPr/>
        </p:nvSpPr>
        <p:spPr>
          <a:xfrm>
            <a:off x="3183781" y="1452602"/>
            <a:ext cx="2915245" cy="3293209"/>
          </a:xfrm>
          <a:prstGeom prst="rect">
            <a:avLst/>
          </a:prstGeom>
          <a:noFill/>
        </p:spPr>
        <p:txBody>
          <a:bodyPr wrap="square">
            <a:spAutoFit/>
          </a:bodyPr>
          <a:lstStyle/>
          <a:p>
            <a:r>
              <a:rPr lang="zh-CN" altLang="zh-CN" sz="1600" b="1" kern="100">
                <a:effectLst/>
                <a:latin typeface="Times New Roman" panose="02020603050405020304" pitchFamily="18" charset="0"/>
                <a:ea typeface="宋体" panose="02010600030101010101" pitchFamily="2" charset="-122"/>
                <a:cs typeface="Times New Roman" panose="02020603050405020304" pitchFamily="18" charset="0"/>
              </a:rPr>
              <a:t>技能目标</a:t>
            </a:r>
          </a:p>
          <a:p>
            <a:pPr marL="342900" lvl="0" indent="-342900" algn="just">
              <a:buFont typeface="Wingdings" panose="05000000000000000000" pitchFamily="2" charset="2"/>
              <a:buChar char=""/>
            </a:pPr>
            <a:r>
              <a:rPr lang="zh-CN" altLang="zh-CN" sz="1600" kern="100">
                <a:solidFill>
                  <a:srgbClr val="000000"/>
                </a:solidFill>
                <a:effectLst/>
                <a:latin typeface="Times New Roman" panose="02020603050405020304" pitchFamily="18" charset="0"/>
                <a:ea typeface="宋体" panose="02010600030101010101" pitchFamily="2" charset="-122"/>
              </a:rPr>
              <a:t>会使用目录操作命令，并能够选择目录操作命令的参数</a:t>
            </a:r>
            <a:endParaRPr lang="zh-CN" altLang="zh-CN" sz="1600" kern="100">
              <a:effectLst/>
              <a:latin typeface="Times New Roman" panose="02020603050405020304" pitchFamily="18" charset="0"/>
              <a:ea typeface="宋体" panose="02010600030101010101" pitchFamily="2" charset="-122"/>
            </a:endParaRPr>
          </a:p>
          <a:p>
            <a:pPr marL="342900" lvl="0" indent="-342900" algn="just">
              <a:buFont typeface="Wingdings" panose="05000000000000000000" pitchFamily="2" charset="2"/>
              <a:buChar char=""/>
            </a:pPr>
            <a:r>
              <a:rPr lang="zh-CN" altLang="zh-CN" sz="1600" kern="100">
                <a:solidFill>
                  <a:srgbClr val="000000"/>
                </a:solidFill>
                <a:effectLst/>
                <a:latin typeface="Times New Roman" panose="02020603050405020304" pitchFamily="18" charset="0"/>
                <a:ea typeface="宋体" panose="02010600030101010101" pitchFamily="2" charset="-122"/>
              </a:rPr>
              <a:t>会使用文件操作命令，并能够选择文件操作命令的参数</a:t>
            </a:r>
            <a:endParaRPr lang="zh-CN" altLang="zh-CN" sz="1600" kern="100">
              <a:effectLst/>
              <a:latin typeface="Times New Roman" panose="02020603050405020304" pitchFamily="18" charset="0"/>
              <a:ea typeface="宋体" panose="02010600030101010101" pitchFamily="2" charset="-122"/>
            </a:endParaRPr>
          </a:p>
          <a:p>
            <a:pPr marL="342900" lvl="0" indent="-342900" algn="just">
              <a:buFont typeface="Wingdings" panose="05000000000000000000" pitchFamily="2" charset="2"/>
              <a:buChar char=""/>
            </a:pPr>
            <a:r>
              <a:rPr lang="zh-CN" altLang="zh-CN" sz="1600" kern="100">
                <a:solidFill>
                  <a:srgbClr val="000000"/>
                </a:solidFill>
                <a:effectLst/>
                <a:latin typeface="Times New Roman" panose="02020603050405020304" pitchFamily="18" charset="0"/>
                <a:ea typeface="宋体" panose="02010600030101010101" pitchFamily="2" charset="-122"/>
              </a:rPr>
              <a:t>会使用系统操作命令，并能够选择系统操作命令的参数</a:t>
            </a:r>
            <a:endParaRPr lang="zh-CN" altLang="zh-CN" sz="1600" kern="100">
              <a:effectLst/>
              <a:latin typeface="Times New Roman" panose="02020603050405020304" pitchFamily="18" charset="0"/>
              <a:ea typeface="宋体" panose="02010600030101010101" pitchFamily="2" charset="-122"/>
            </a:endParaRPr>
          </a:p>
          <a:p>
            <a:pPr marL="342900" lvl="0" indent="-342900" algn="just">
              <a:buFont typeface="Wingdings" panose="05000000000000000000" pitchFamily="2" charset="2"/>
              <a:buChar char=""/>
            </a:pPr>
            <a:r>
              <a:rPr lang="zh-CN" altLang="zh-CN" sz="1600" kern="100">
                <a:solidFill>
                  <a:srgbClr val="000000"/>
                </a:solidFill>
                <a:effectLst/>
                <a:latin typeface="Times New Roman" panose="02020603050405020304" pitchFamily="18" charset="0"/>
                <a:ea typeface="宋体" panose="02010600030101010101" pitchFamily="2" charset="-122"/>
              </a:rPr>
              <a:t>会使用系统管理操作命令，并能够选择系统管理命令的参数</a:t>
            </a:r>
            <a:endParaRPr lang="zh-CN" altLang="zh-CN" sz="1600" kern="10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296945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806878-C10D-6B5C-A52F-E12FFC34C0F9}"/>
              </a:ext>
            </a:extLst>
          </p:cNvPr>
          <p:cNvSpPr>
            <a:spLocks noGrp="1"/>
          </p:cNvSpPr>
          <p:nvPr>
            <p:ph type="title"/>
          </p:nvPr>
        </p:nvSpPr>
        <p:spPr>
          <a:xfrm>
            <a:off x="671529" y="287908"/>
            <a:ext cx="7616792" cy="1173116"/>
          </a:xfrm>
        </p:spPr>
        <p:txBody>
          <a:bodyPr/>
          <a:lstStyle/>
          <a:p>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四、文本或目录比较命令</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endParaRPr lang="zh-CN" altLang="en-US"/>
          </a:p>
        </p:txBody>
      </p:sp>
      <p:sp>
        <p:nvSpPr>
          <p:cNvPr id="3" name="内容占位符 2">
            <a:extLst>
              <a:ext uri="{FF2B5EF4-FFF2-40B4-BE49-F238E27FC236}">
                <a16:creationId xmlns:a16="http://schemas.microsoft.com/office/drawing/2014/main" id="{EC95B5DF-D24A-DED1-5563-1287A1D138D1}"/>
              </a:ext>
            </a:extLst>
          </p:cNvPr>
          <p:cNvSpPr>
            <a:spLocks noGrp="1"/>
          </p:cNvSpPr>
          <p:nvPr>
            <p:ph idx="1"/>
          </p:nvPr>
        </p:nvSpPr>
        <p:spPr>
          <a:xfrm>
            <a:off x="213274" y="935980"/>
            <a:ext cx="4267048" cy="4047852"/>
          </a:xfrm>
        </p:spPr>
        <p:txBody>
          <a:bodyPr>
            <a:normAutofit lnSpcReduction="10000"/>
          </a:bodyPr>
          <a:lstStyle/>
          <a:p>
            <a:pPr algn="just" hangingPunct="0">
              <a:spcBef>
                <a:spcPts val="780"/>
              </a:spcBef>
              <a:spcAft>
                <a:spcPts val="780"/>
              </a:spcAft>
            </a:pPr>
            <a:r>
              <a:rPr lang="en-US" altLang="zh-CN" sz="20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1.cmp</a:t>
            </a:r>
            <a:r>
              <a:rPr lang="zh-CN" altLang="zh-CN" sz="20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20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2000" kern="100">
                <a:solidFill>
                  <a:srgbClr val="FF0000"/>
                </a:solidFill>
                <a:effectLst/>
                <a:latin typeface="Times New Roman" panose="02020603050405020304" pitchFamily="18" charset="0"/>
                <a:ea typeface="宋体" panose="02010600030101010101" pitchFamily="2" charset="-122"/>
              </a:rPr>
              <a:t>cmp</a:t>
            </a:r>
            <a:r>
              <a:rPr lang="zh-CN" altLang="zh-CN" sz="2000" kern="100">
                <a:solidFill>
                  <a:srgbClr val="FF0000"/>
                </a:solidFill>
                <a:effectLst/>
                <a:latin typeface="Times New Roman" panose="02020603050405020304" pitchFamily="18" charset="0"/>
                <a:ea typeface="宋体" panose="02010600030101010101" pitchFamily="2" charset="-122"/>
              </a:rPr>
              <a:t>命令用来比较两个二进制文件，若被比较的文件完全相同时，该指令不会显示任何信息；若被比较的文件存在差异时，则会输出第一个不同之处的字符和列数编号。</a:t>
            </a:r>
            <a:r>
              <a:rPr lang="en-US" altLang="zh-CN" sz="2000" kern="100">
                <a:solidFill>
                  <a:srgbClr val="000000"/>
                </a:solidFill>
                <a:effectLst/>
                <a:latin typeface="Times New Roman" panose="02020603050405020304" pitchFamily="18" charset="0"/>
                <a:ea typeface="宋体" panose="02010600030101010101" pitchFamily="2" charset="-122"/>
              </a:rPr>
              <a:t>cmp</a:t>
            </a:r>
            <a:r>
              <a:rPr lang="zh-CN" altLang="zh-CN" sz="2000" kern="100">
                <a:solidFill>
                  <a:srgbClr val="000000"/>
                </a:solidFill>
                <a:effectLst/>
                <a:latin typeface="Times New Roman" panose="02020603050405020304" pitchFamily="18" charset="0"/>
                <a:ea typeface="宋体" panose="02010600030101010101" pitchFamily="2" charset="-122"/>
              </a:rPr>
              <a:t>命令的使用方法如下：</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cmp [</a:t>
            </a:r>
            <a:r>
              <a:rPr lang="zh-CN" altLang="zh-CN" sz="2000" kern="100">
                <a:solidFill>
                  <a:srgbClr val="000000"/>
                </a:solidFill>
                <a:effectLst/>
                <a:latin typeface="Times New Roman" panose="02020603050405020304" pitchFamily="18" charset="0"/>
                <a:ea typeface="宋体" panose="02010600030101010101" pitchFamily="2" charset="-122"/>
              </a:rPr>
              <a:t>选项</a:t>
            </a:r>
            <a:r>
              <a:rPr lang="en-US" altLang="zh-CN" sz="2000" kern="100">
                <a:solidFill>
                  <a:srgbClr val="000000"/>
                </a:solidFill>
                <a:effectLst/>
                <a:latin typeface="Times New Roman" panose="02020603050405020304" pitchFamily="18" charset="0"/>
                <a:ea typeface="宋体" panose="02010600030101010101" pitchFamily="2" charset="-122"/>
              </a:rPr>
              <a:t>] [file1][file2] </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c</a:t>
            </a:r>
            <a:r>
              <a:rPr lang="en-US" altLang="zh-CN" sz="2000" kern="100">
                <a:solidFill>
                  <a:srgbClr val="FF0000"/>
                </a:solidFill>
                <a:effectLst/>
                <a:latin typeface="Times New Roman" panose="02020603050405020304" pitchFamily="18" charset="0"/>
                <a:ea typeface="宋体" panose="02010600030101010101" pitchFamily="2" charset="-122"/>
              </a:rPr>
              <a:t>mp</a:t>
            </a:r>
            <a:r>
              <a:rPr lang="zh-CN" altLang="zh-CN" sz="2000" kern="100">
                <a:solidFill>
                  <a:srgbClr val="FF0000"/>
                </a:solidFill>
                <a:effectLst/>
                <a:latin typeface="Times New Roman" panose="02020603050405020304" pitchFamily="18" charset="0"/>
                <a:ea typeface="宋体" panose="02010600030101010101" pitchFamily="2" charset="-122"/>
              </a:rPr>
              <a:t>命令的部分选项参数如表</a:t>
            </a:r>
            <a:r>
              <a:rPr lang="en-US" altLang="zh-CN" sz="2000" kern="100">
                <a:solidFill>
                  <a:srgbClr val="FF0000"/>
                </a:solidFill>
                <a:effectLst/>
                <a:latin typeface="Times New Roman" panose="02020603050405020304" pitchFamily="18" charset="0"/>
                <a:ea typeface="宋体" panose="02010600030101010101" pitchFamily="2" charset="-122"/>
              </a:rPr>
              <a:t>2.24</a:t>
            </a:r>
            <a:r>
              <a:rPr lang="zh-CN" altLang="zh-CN" sz="2000" kern="100">
                <a:solidFill>
                  <a:srgbClr val="FF0000"/>
                </a:solidFill>
                <a:effectLst/>
                <a:latin typeface="Times New Roman" panose="02020603050405020304" pitchFamily="18" charset="0"/>
                <a:ea typeface="宋体" panose="02010600030101010101" pitchFamily="2" charset="-122"/>
              </a:rPr>
              <a:t>所示。</a:t>
            </a:r>
            <a:endParaRPr lang="zh-CN" altLang="zh-CN" sz="20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5E8D3C5D-384C-AF1F-3F95-8DDA808E4F19}"/>
              </a:ext>
            </a:extLst>
          </p:cNvPr>
          <p:cNvPicPr>
            <a:picLocks noChangeAspect="1"/>
          </p:cNvPicPr>
          <p:nvPr/>
        </p:nvPicPr>
        <p:blipFill>
          <a:blip r:embed="rId2"/>
          <a:stretch>
            <a:fillRect/>
          </a:stretch>
        </p:blipFill>
        <p:spPr>
          <a:xfrm>
            <a:off x="4503380" y="1224012"/>
            <a:ext cx="4456470" cy="2809524"/>
          </a:xfrm>
          <a:prstGeom prst="rect">
            <a:avLst/>
          </a:prstGeom>
        </p:spPr>
      </p:pic>
    </p:spTree>
    <p:extLst>
      <p:ext uri="{BB962C8B-B14F-4D97-AF65-F5344CB8AC3E}">
        <p14:creationId xmlns:p14="http://schemas.microsoft.com/office/powerpoint/2010/main" val="129545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4ABB2F7-4C89-02BE-AE60-BAE630332E71}"/>
              </a:ext>
            </a:extLst>
          </p:cNvPr>
          <p:cNvSpPr>
            <a:spLocks noGrp="1"/>
          </p:cNvSpPr>
          <p:nvPr>
            <p:ph idx="1"/>
          </p:nvPr>
        </p:nvSpPr>
        <p:spPr>
          <a:xfrm>
            <a:off x="671528" y="791964"/>
            <a:ext cx="7616793" cy="3096344"/>
          </a:xfrm>
        </p:spPr>
        <p:txBody>
          <a:bodyPr>
            <a:normAutofit/>
          </a:bodyPr>
          <a:lstStyle/>
          <a:p>
            <a:pPr algn="just" hangingPunct="0">
              <a:spcBef>
                <a:spcPts val="780"/>
              </a:spcBef>
              <a:spcAft>
                <a:spcPts val="780"/>
              </a:spcAft>
            </a:pPr>
            <a:r>
              <a:rPr lang="en-US" altLang="zh-CN" sz="20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2.diff</a:t>
            </a:r>
            <a:r>
              <a:rPr lang="zh-CN" altLang="zh-CN" sz="20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20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2000" kern="100">
                <a:solidFill>
                  <a:srgbClr val="FF0000"/>
                </a:solidFill>
                <a:effectLst/>
                <a:latin typeface="Times New Roman" panose="02020603050405020304" pitchFamily="18" charset="0"/>
                <a:ea typeface="宋体" panose="02010600030101010101" pitchFamily="2" charset="-122"/>
              </a:rPr>
              <a:t>diff</a:t>
            </a:r>
            <a:r>
              <a:rPr lang="zh-CN" altLang="zh-CN" sz="2000" kern="100">
                <a:solidFill>
                  <a:srgbClr val="FF0000"/>
                </a:solidFill>
                <a:effectLst/>
                <a:latin typeface="Times New Roman" panose="02020603050405020304" pitchFamily="18" charset="0"/>
                <a:ea typeface="宋体" panose="02010600030101010101" pitchFamily="2" charset="-122"/>
              </a:rPr>
              <a:t>命令以逐行比较的方式，比较文本文件的差异</a:t>
            </a:r>
            <a:r>
              <a:rPr lang="zh-CN" altLang="zh-CN" sz="2000" kern="100">
                <a:solidFill>
                  <a:srgbClr val="000000"/>
                </a:solidFill>
                <a:effectLst/>
                <a:latin typeface="Times New Roman" panose="02020603050405020304" pitchFamily="18" charset="0"/>
                <a:ea typeface="宋体" panose="02010600030101010101" pitchFamily="2" charset="-122"/>
              </a:rPr>
              <a:t>。如果指定要比较目录，那么</a:t>
            </a:r>
            <a:r>
              <a:rPr lang="en-US" altLang="zh-CN" sz="2000" kern="100">
                <a:solidFill>
                  <a:srgbClr val="000000"/>
                </a:solidFill>
                <a:effectLst/>
                <a:latin typeface="Times New Roman" panose="02020603050405020304" pitchFamily="18" charset="0"/>
                <a:ea typeface="宋体" panose="02010600030101010101" pitchFamily="2" charset="-122"/>
              </a:rPr>
              <a:t>diff</a:t>
            </a:r>
            <a:r>
              <a:rPr lang="zh-CN" altLang="zh-CN" sz="2000" kern="100">
                <a:solidFill>
                  <a:srgbClr val="000000"/>
                </a:solidFill>
                <a:effectLst/>
                <a:latin typeface="Times New Roman" panose="02020603050405020304" pitchFamily="18" charset="0"/>
                <a:ea typeface="宋体" panose="02010600030101010101" pitchFamily="2" charset="-122"/>
              </a:rPr>
              <a:t>会比较目录中文件名相同的文件，但不会比较其中的子目录。</a:t>
            </a:r>
            <a:r>
              <a:rPr lang="en-US" altLang="zh-CN" sz="2000" kern="100">
                <a:solidFill>
                  <a:srgbClr val="000000"/>
                </a:solidFill>
                <a:effectLst/>
                <a:latin typeface="Times New Roman" panose="02020603050405020304" pitchFamily="18" charset="0"/>
                <a:ea typeface="宋体" panose="02010600030101010101" pitchFamily="2" charset="-122"/>
              </a:rPr>
              <a:t>diff</a:t>
            </a:r>
            <a:r>
              <a:rPr lang="zh-CN" altLang="zh-CN" sz="2000" kern="100">
                <a:solidFill>
                  <a:srgbClr val="000000"/>
                </a:solidFill>
                <a:effectLst/>
                <a:latin typeface="Times New Roman" panose="02020603050405020304" pitchFamily="18" charset="0"/>
                <a:ea typeface="宋体" panose="02010600030101010101" pitchFamily="2" charset="-122"/>
              </a:rPr>
              <a:t>命令的格式如下：</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FF0000"/>
                </a:solidFill>
                <a:effectLst/>
                <a:latin typeface="Times New Roman" panose="02020603050405020304" pitchFamily="18" charset="0"/>
                <a:ea typeface="宋体" panose="02010600030101010101" pitchFamily="2" charset="-122"/>
              </a:rPr>
              <a:t>diff [</a:t>
            </a:r>
            <a:r>
              <a:rPr lang="zh-CN" altLang="zh-CN" sz="2000" kern="100">
                <a:solidFill>
                  <a:srgbClr val="FF0000"/>
                </a:solidFill>
                <a:effectLst/>
                <a:latin typeface="Times New Roman" panose="02020603050405020304" pitchFamily="18" charset="0"/>
                <a:ea typeface="宋体" panose="02010600030101010101" pitchFamily="2" charset="-122"/>
              </a:rPr>
              <a:t>选项</a:t>
            </a:r>
            <a:r>
              <a:rPr lang="en-US" altLang="zh-CN" sz="2000" kern="100">
                <a:solidFill>
                  <a:srgbClr val="FF0000"/>
                </a:solidFill>
                <a:effectLst/>
                <a:latin typeface="Times New Roman" panose="02020603050405020304" pitchFamily="18" charset="0"/>
                <a:ea typeface="宋体" panose="02010600030101010101" pitchFamily="2" charset="-122"/>
              </a:rPr>
              <a:t>] [</a:t>
            </a:r>
            <a:r>
              <a:rPr lang="zh-CN" altLang="zh-CN" sz="2000" kern="100">
                <a:solidFill>
                  <a:srgbClr val="FF0000"/>
                </a:solidFill>
                <a:effectLst/>
                <a:latin typeface="Times New Roman" panose="02020603050405020304" pitchFamily="18" charset="0"/>
                <a:ea typeface="宋体" panose="02010600030101010101" pitchFamily="2" charset="-122"/>
              </a:rPr>
              <a:t>文件</a:t>
            </a:r>
            <a:r>
              <a:rPr lang="en-US" altLang="zh-CN" sz="2000" kern="100">
                <a:solidFill>
                  <a:srgbClr val="FF0000"/>
                </a:solidFill>
                <a:effectLst/>
                <a:latin typeface="Times New Roman" panose="02020603050405020304" pitchFamily="18" charset="0"/>
                <a:ea typeface="宋体" panose="02010600030101010101" pitchFamily="2" charset="-122"/>
              </a:rPr>
              <a:t>1/</a:t>
            </a:r>
            <a:r>
              <a:rPr lang="zh-CN" altLang="zh-CN" sz="2000" kern="100">
                <a:solidFill>
                  <a:srgbClr val="FF0000"/>
                </a:solidFill>
                <a:effectLst/>
                <a:latin typeface="Times New Roman" panose="02020603050405020304" pitchFamily="18" charset="0"/>
                <a:ea typeface="宋体" panose="02010600030101010101" pitchFamily="2" charset="-122"/>
              </a:rPr>
              <a:t>目录</a:t>
            </a:r>
            <a:r>
              <a:rPr lang="en-US" altLang="zh-CN" sz="2000" kern="100">
                <a:solidFill>
                  <a:srgbClr val="FF0000"/>
                </a:solidFill>
                <a:effectLst/>
                <a:latin typeface="Times New Roman" panose="02020603050405020304" pitchFamily="18" charset="0"/>
                <a:ea typeface="宋体" panose="02010600030101010101" pitchFamily="2" charset="-122"/>
              </a:rPr>
              <a:t>1][</a:t>
            </a:r>
            <a:r>
              <a:rPr lang="zh-CN" altLang="zh-CN" sz="2000" kern="100">
                <a:solidFill>
                  <a:srgbClr val="FF0000"/>
                </a:solidFill>
                <a:effectLst/>
                <a:latin typeface="Times New Roman" panose="02020603050405020304" pitchFamily="18" charset="0"/>
                <a:ea typeface="宋体" panose="02010600030101010101" pitchFamily="2" charset="-122"/>
              </a:rPr>
              <a:t>文件</a:t>
            </a:r>
            <a:r>
              <a:rPr lang="en-US" altLang="zh-CN" sz="2000" kern="100">
                <a:solidFill>
                  <a:srgbClr val="FF0000"/>
                </a:solidFill>
                <a:effectLst/>
                <a:latin typeface="Times New Roman" panose="02020603050405020304" pitchFamily="18" charset="0"/>
                <a:ea typeface="宋体" panose="02010600030101010101" pitchFamily="2" charset="-122"/>
              </a:rPr>
              <a:t>2/</a:t>
            </a:r>
            <a:r>
              <a:rPr lang="zh-CN" altLang="zh-CN" sz="2000" kern="100">
                <a:solidFill>
                  <a:srgbClr val="FF0000"/>
                </a:solidFill>
                <a:effectLst/>
                <a:latin typeface="Times New Roman" panose="02020603050405020304" pitchFamily="18" charset="0"/>
                <a:ea typeface="宋体" panose="02010600030101010101" pitchFamily="2" charset="-122"/>
              </a:rPr>
              <a:t>目录</a:t>
            </a:r>
            <a:r>
              <a:rPr lang="en-US" altLang="zh-CN" sz="2000" kern="100">
                <a:solidFill>
                  <a:srgbClr val="FF0000"/>
                </a:solidFill>
                <a:effectLst/>
                <a:latin typeface="Times New Roman" panose="02020603050405020304" pitchFamily="18" charset="0"/>
                <a:ea typeface="宋体" panose="02010600030101010101" pitchFamily="2" charset="-122"/>
              </a:rPr>
              <a:t>1]</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diff</a:t>
            </a:r>
            <a:r>
              <a:rPr lang="zh-CN" altLang="zh-CN" sz="2000" kern="100">
                <a:solidFill>
                  <a:srgbClr val="000000"/>
                </a:solidFill>
                <a:effectLst/>
                <a:latin typeface="Times New Roman" panose="02020603050405020304" pitchFamily="18" charset="0"/>
                <a:ea typeface="宋体" panose="02010600030101010101" pitchFamily="2" charset="-122"/>
              </a:rPr>
              <a:t>命令的部分选项参数如</a:t>
            </a:r>
            <a:r>
              <a:rPr lang="zh-CN" altLang="en-US" sz="2000" kern="100">
                <a:solidFill>
                  <a:srgbClr val="000000"/>
                </a:solidFill>
                <a:effectLst/>
                <a:latin typeface="Times New Roman" panose="02020603050405020304" pitchFamily="18" charset="0"/>
                <a:ea typeface="宋体" panose="02010600030101010101" pitchFamily="2" charset="-122"/>
              </a:rPr>
              <a:t>教材</a:t>
            </a:r>
            <a:r>
              <a:rPr lang="zh-CN" altLang="zh-CN" sz="2000" kern="100">
                <a:solidFill>
                  <a:srgbClr val="000000"/>
                </a:solidFill>
                <a:effectLst/>
                <a:latin typeface="Times New Roman" panose="02020603050405020304" pitchFamily="18" charset="0"/>
                <a:ea typeface="宋体" panose="02010600030101010101" pitchFamily="2" charset="-122"/>
              </a:rPr>
              <a:t>表</a:t>
            </a:r>
            <a:r>
              <a:rPr lang="en-US" altLang="zh-CN" sz="2000" kern="100">
                <a:solidFill>
                  <a:srgbClr val="000000"/>
                </a:solidFill>
                <a:effectLst/>
                <a:latin typeface="Times New Roman" panose="02020603050405020304" pitchFamily="18" charset="0"/>
                <a:ea typeface="宋体" panose="02010600030101010101" pitchFamily="2" charset="-122"/>
              </a:rPr>
              <a:t>2.25</a:t>
            </a:r>
            <a:r>
              <a:rPr lang="zh-CN" altLang="zh-CN" sz="2000" kern="100">
                <a:solidFill>
                  <a:srgbClr val="000000"/>
                </a:solidFill>
                <a:effectLst/>
                <a:latin typeface="Times New Roman" panose="02020603050405020304" pitchFamily="18" charset="0"/>
                <a:ea typeface="宋体" panose="02010600030101010101" pitchFamily="2" charset="-122"/>
              </a:rPr>
              <a:t>所示。</a:t>
            </a:r>
            <a:endParaRPr lang="zh-CN" altLang="zh-CN" sz="20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898290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4189E50-EDC9-A80A-6B1D-7CFB15607813}"/>
              </a:ext>
            </a:extLst>
          </p:cNvPr>
          <p:cNvSpPr>
            <a:spLocks noGrp="1"/>
          </p:cNvSpPr>
          <p:nvPr>
            <p:ph idx="1"/>
          </p:nvPr>
        </p:nvSpPr>
        <p:spPr>
          <a:xfrm>
            <a:off x="671529" y="503932"/>
            <a:ext cx="7616793" cy="4032448"/>
          </a:xfrm>
        </p:spPr>
        <p:txBody>
          <a:bodyPr>
            <a:normAutofit fontScale="85000" lnSpcReduction="20000"/>
          </a:bodyPr>
          <a:lstStyle/>
          <a:p>
            <a:pPr marL="0" indent="0" algn="just" hangingPunct="0">
              <a:spcBef>
                <a:spcPts val="780"/>
              </a:spcBef>
              <a:spcAft>
                <a:spcPts val="780"/>
              </a:spcAft>
              <a:buNone/>
            </a:pPr>
            <a:r>
              <a:rPr lang="en-US" altLang="zh-CN" sz="21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3.comm</a:t>
            </a:r>
            <a:r>
              <a:rPr lang="zh-CN" altLang="zh-CN" sz="21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21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2100" kern="100">
                <a:solidFill>
                  <a:srgbClr val="000000"/>
                </a:solidFill>
                <a:effectLst/>
                <a:latin typeface="Times New Roman" panose="02020603050405020304" pitchFamily="18" charset="0"/>
                <a:ea typeface="宋体" panose="02010600030101010101" pitchFamily="2" charset="-122"/>
              </a:rPr>
              <a:t>comm</a:t>
            </a:r>
            <a:r>
              <a:rPr lang="zh-CN" altLang="zh-CN" sz="2100" kern="100">
                <a:solidFill>
                  <a:srgbClr val="000000"/>
                </a:solidFill>
                <a:effectLst/>
                <a:latin typeface="Times New Roman" panose="02020603050405020304" pitchFamily="18" charset="0"/>
                <a:ea typeface="宋体" panose="02010600030101010101" pitchFamily="2" charset="-122"/>
              </a:rPr>
              <a:t>命令用来一列列地比较两个已排序文件的差异，并显示比较结果，其命令格式如下：</a:t>
            </a:r>
            <a:endParaRPr lang="zh-CN" altLang="zh-CN" sz="2100" kern="100">
              <a:effectLst/>
              <a:latin typeface="Times New Roman" panose="02020603050405020304" pitchFamily="18" charset="0"/>
              <a:ea typeface="宋体" panose="02010600030101010101" pitchFamily="2" charset="-122"/>
            </a:endParaRPr>
          </a:p>
          <a:p>
            <a:pPr indent="266700" algn="just"/>
            <a:r>
              <a:rPr lang="en-US" altLang="zh-CN" sz="2100" kern="100">
                <a:solidFill>
                  <a:srgbClr val="000000"/>
                </a:solidFill>
                <a:effectLst/>
                <a:latin typeface="Times New Roman" panose="02020603050405020304" pitchFamily="18" charset="0"/>
                <a:ea typeface="宋体" panose="02010600030101010101" pitchFamily="2" charset="-122"/>
              </a:rPr>
              <a:t>comm [-123][</a:t>
            </a:r>
            <a:r>
              <a:rPr lang="zh-CN" altLang="zh-CN" sz="2100" kern="100">
                <a:solidFill>
                  <a:srgbClr val="000000"/>
                </a:solidFill>
                <a:effectLst/>
                <a:latin typeface="Times New Roman" panose="02020603050405020304" pitchFamily="18" charset="0"/>
                <a:ea typeface="宋体" panose="02010600030101010101" pitchFamily="2" charset="-122"/>
              </a:rPr>
              <a:t>文件</a:t>
            </a:r>
            <a:r>
              <a:rPr lang="en-US" altLang="zh-CN" sz="2100" kern="100">
                <a:solidFill>
                  <a:srgbClr val="000000"/>
                </a:solidFill>
                <a:effectLst/>
                <a:latin typeface="Times New Roman" panose="02020603050405020304" pitchFamily="18" charset="0"/>
                <a:ea typeface="宋体" panose="02010600030101010101" pitchFamily="2" charset="-122"/>
              </a:rPr>
              <a:t>1][</a:t>
            </a:r>
            <a:r>
              <a:rPr lang="zh-CN" altLang="zh-CN" sz="2100" kern="100">
                <a:solidFill>
                  <a:srgbClr val="000000"/>
                </a:solidFill>
                <a:effectLst/>
                <a:latin typeface="Times New Roman" panose="02020603050405020304" pitchFamily="18" charset="0"/>
                <a:ea typeface="宋体" panose="02010600030101010101" pitchFamily="2" charset="-122"/>
              </a:rPr>
              <a:t>文件</a:t>
            </a:r>
            <a:r>
              <a:rPr lang="en-US" altLang="zh-CN" sz="2100" kern="100">
                <a:solidFill>
                  <a:srgbClr val="000000"/>
                </a:solidFill>
                <a:effectLst/>
                <a:latin typeface="Times New Roman" panose="02020603050405020304" pitchFamily="18" charset="0"/>
                <a:ea typeface="宋体" panose="02010600030101010101" pitchFamily="2" charset="-122"/>
              </a:rPr>
              <a:t>2]</a:t>
            </a:r>
            <a:endParaRPr lang="zh-CN" altLang="zh-CN" sz="2100" kern="100">
              <a:effectLst/>
              <a:latin typeface="Times New Roman" panose="02020603050405020304" pitchFamily="18" charset="0"/>
              <a:ea typeface="宋体" panose="02010600030101010101" pitchFamily="2" charset="-122"/>
            </a:endParaRPr>
          </a:p>
          <a:p>
            <a:pPr indent="266700" algn="just"/>
            <a:r>
              <a:rPr lang="zh-CN" altLang="zh-CN" sz="2100" kern="100">
                <a:solidFill>
                  <a:srgbClr val="000000"/>
                </a:solidFill>
                <a:effectLst/>
                <a:latin typeface="Times New Roman" panose="02020603050405020304" pitchFamily="18" charset="0"/>
                <a:ea typeface="宋体" panose="02010600030101010101" pitchFamily="2" charset="-122"/>
              </a:rPr>
              <a:t>在一般情况下，</a:t>
            </a:r>
            <a:r>
              <a:rPr lang="en-US" altLang="zh-CN" sz="2100" kern="100">
                <a:solidFill>
                  <a:srgbClr val="000000"/>
                </a:solidFill>
                <a:effectLst/>
                <a:latin typeface="Times New Roman" panose="02020603050405020304" pitchFamily="18" charset="0"/>
                <a:ea typeface="宋体" panose="02010600030101010101" pitchFamily="2" charset="-122"/>
              </a:rPr>
              <a:t>comm</a:t>
            </a:r>
            <a:r>
              <a:rPr lang="zh-CN" altLang="zh-CN" sz="2100" kern="100">
                <a:solidFill>
                  <a:srgbClr val="000000"/>
                </a:solidFill>
                <a:effectLst/>
                <a:latin typeface="Times New Roman" panose="02020603050405020304" pitchFamily="18" charset="0"/>
                <a:ea typeface="宋体" panose="02010600030101010101" pitchFamily="2" charset="-122"/>
              </a:rPr>
              <a:t>的输出主要有</a:t>
            </a:r>
            <a:r>
              <a:rPr lang="en-US" altLang="zh-CN" sz="2100" kern="100">
                <a:solidFill>
                  <a:srgbClr val="000000"/>
                </a:solidFill>
                <a:effectLst/>
                <a:latin typeface="Times New Roman" panose="02020603050405020304" pitchFamily="18" charset="0"/>
                <a:ea typeface="宋体" panose="02010600030101010101" pitchFamily="2" charset="-122"/>
              </a:rPr>
              <a:t>3</a:t>
            </a:r>
            <a:r>
              <a:rPr lang="zh-CN" altLang="zh-CN" sz="2100" kern="100">
                <a:solidFill>
                  <a:srgbClr val="000000"/>
                </a:solidFill>
                <a:effectLst/>
                <a:latin typeface="Times New Roman" panose="02020603050405020304" pitchFamily="18" charset="0"/>
                <a:ea typeface="宋体" panose="02010600030101010101" pitchFamily="2" charset="-122"/>
              </a:rPr>
              <a:t>栏：第</a:t>
            </a:r>
            <a:r>
              <a:rPr lang="en-US" altLang="zh-CN" sz="2100" kern="100">
                <a:solidFill>
                  <a:srgbClr val="000000"/>
                </a:solidFill>
                <a:effectLst/>
                <a:latin typeface="Times New Roman" panose="02020603050405020304" pitchFamily="18" charset="0"/>
                <a:ea typeface="宋体" panose="02010600030101010101" pitchFamily="2" charset="-122"/>
              </a:rPr>
              <a:t>1</a:t>
            </a:r>
            <a:r>
              <a:rPr lang="zh-CN" altLang="zh-CN" sz="2100" kern="100">
                <a:solidFill>
                  <a:srgbClr val="000000"/>
                </a:solidFill>
                <a:effectLst/>
                <a:latin typeface="Times New Roman" panose="02020603050405020304" pitchFamily="18" charset="0"/>
                <a:ea typeface="宋体" panose="02010600030101010101" pitchFamily="2" charset="-122"/>
              </a:rPr>
              <a:t>栏是</a:t>
            </a:r>
            <a:r>
              <a:rPr lang="en-US" altLang="zh-CN" sz="2100" kern="100">
                <a:solidFill>
                  <a:srgbClr val="000000"/>
                </a:solidFill>
                <a:effectLst/>
                <a:latin typeface="Times New Roman" panose="02020603050405020304" pitchFamily="18" charset="0"/>
                <a:ea typeface="宋体" panose="02010600030101010101" pitchFamily="2" charset="-122"/>
              </a:rPr>
              <a:t>fileA</a:t>
            </a:r>
            <a:r>
              <a:rPr lang="zh-CN" altLang="zh-CN" sz="2100" kern="100">
                <a:solidFill>
                  <a:srgbClr val="000000"/>
                </a:solidFill>
                <a:effectLst/>
                <a:latin typeface="Times New Roman" panose="02020603050405020304" pitchFamily="18" charset="0"/>
                <a:ea typeface="宋体" panose="02010600030101010101" pitchFamily="2" charset="-122"/>
              </a:rPr>
              <a:t>中不同的行，第</a:t>
            </a:r>
            <a:r>
              <a:rPr lang="en-US" altLang="zh-CN" sz="2100" kern="100">
                <a:solidFill>
                  <a:srgbClr val="000000"/>
                </a:solidFill>
                <a:effectLst/>
                <a:latin typeface="Times New Roman" panose="02020603050405020304" pitchFamily="18" charset="0"/>
                <a:ea typeface="宋体" panose="02010600030101010101" pitchFamily="2" charset="-122"/>
              </a:rPr>
              <a:t>2</a:t>
            </a:r>
            <a:r>
              <a:rPr lang="zh-CN" altLang="zh-CN" sz="2100" kern="100">
                <a:solidFill>
                  <a:srgbClr val="000000"/>
                </a:solidFill>
                <a:effectLst/>
                <a:latin typeface="Times New Roman" panose="02020603050405020304" pitchFamily="18" charset="0"/>
                <a:ea typeface="宋体" panose="02010600030101010101" pitchFamily="2" charset="-122"/>
              </a:rPr>
              <a:t>栏是</a:t>
            </a:r>
            <a:r>
              <a:rPr lang="en-US" altLang="zh-CN" sz="2100" kern="100">
                <a:solidFill>
                  <a:srgbClr val="000000"/>
                </a:solidFill>
                <a:effectLst/>
                <a:latin typeface="Times New Roman" panose="02020603050405020304" pitchFamily="18" charset="0"/>
                <a:ea typeface="宋体" panose="02010600030101010101" pitchFamily="2" charset="-122"/>
              </a:rPr>
              <a:t>fileB</a:t>
            </a:r>
            <a:r>
              <a:rPr lang="zh-CN" altLang="zh-CN" sz="2100" kern="100">
                <a:solidFill>
                  <a:srgbClr val="000000"/>
                </a:solidFill>
                <a:effectLst/>
                <a:latin typeface="Times New Roman" panose="02020603050405020304" pitchFamily="18" charset="0"/>
                <a:ea typeface="宋体" panose="02010600030101010101" pitchFamily="2" charset="-122"/>
              </a:rPr>
              <a:t>中不同的行，第</a:t>
            </a:r>
            <a:r>
              <a:rPr lang="en-US" altLang="zh-CN" sz="2100" kern="100">
                <a:solidFill>
                  <a:srgbClr val="000000"/>
                </a:solidFill>
                <a:effectLst/>
                <a:latin typeface="Times New Roman" panose="02020603050405020304" pitchFamily="18" charset="0"/>
                <a:ea typeface="宋体" panose="02010600030101010101" pitchFamily="2" charset="-122"/>
              </a:rPr>
              <a:t>3</a:t>
            </a:r>
            <a:r>
              <a:rPr lang="zh-CN" altLang="zh-CN" sz="2100" kern="100">
                <a:solidFill>
                  <a:srgbClr val="000000"/>
                </a:solidFill>
                <a:effectLst/>
                <a:latin typeface="Times New Roman" panose="02020603050405020304" pitchFamily="18" charset="0"/>
                <a:ea typeface="宋体" panose="02010600030101010101" pitchFamily="2" charset="-122"/>
              </a:rPr>
              <a:t>栏是两个文件中相同的行。</a:t>
            </a:r>
            <a:endParaRPr lang="zh-CN" altLang="zh-CN" sz="2100" kern="100">
              <a:effectLst/>
              <a:latin typeface="Times New Roman" panose="02020603050405020304" pitchFamily="18" charset="0"/>
              <a:ea typeface="宋体" panose="02010600030101010101" pitchFamily="2" charset="-122"/>
            </a:endParaRPr>
          </a:p>
          <a:p>
            <a:pPr indent="266700" algn="just"/>
            <a:r>
              <a:rPr lang="zh-CN" altLang="zh-CN" sz="2100" kern="100">
                <a:solidFill>
                  <a:srgbClr val="000000"/>
                </a:solidFill>
                <a:effectLst/>
                <a:latin typeface="Times New Roman" panose="02020603050405020304" pitchFamily="18" charset="0"/>
                <a:ea typeface="宋体" panose="02010600030101010101" pitchFamily="2" charset="-122"/>
              </a:rPr>
              <a:t>禁止输出第</a:t>
            </a:r>
            <a:r>
              <a:rPr lang="en-US" altLang="zh-CN" sz="2100" kern="100">
                <a:solidFill>
                  <a:srgbClr val="000000"/>
                </a:solidFill>
                <a:effectLst/>
                <a:latin typeface="Times New Roman" panose="02020603050405020304" pitchFamily="18" charset="0"/>
                <a:ea typeface="宋体" panose="02010600030101010101" pitchFamily="2" charset="-122"/>
              </a:rPr>
              <a:t>1</a:t>
            </a:r>
            <a:r>
              <a:rPr lang="zh-CN" altLang="zh-CN" sz="2100" kern="100">
                <a:solidFill>
                  <a:srgbClr val="000000"/>
                </a:solidFill>
                <a:effectLst/>
                <a:latin typeface="Times New Roman" panose="02020603050405020304" pitchFamily="18" charset="0"/>
                <a:ea typeface="宋体" panose="02010600030101010101" pitchFamily="2" charset="-122"/>
              </a:rPr>
              <a:t>、第</a:t>
            </a:r>
            <a:r>
              <a:rPr lang="en-US" altLang="zh-CN" sz="2100" kern="100">
                <a:solidFill>
                  <a:srgbClr val="000000"/>
                </a:solidFill>
                <a:effectLst/>
                <a:latin typeface="Times New Roman" panose="02020603050405020304" pitchFamily="18" charset="0"/>
                <a:ea typeface="宋体" panose="02010600030101010101" pitchFamily="2" charset="-122"/>
              </a:rPr>
              <a:t>2</a:t>
            </a:r>
            <a:r>
              <a:rPr lang="zh-CN" altLang="zh-CN" sz="2100" kern="100">
                <a:solidFill>
                  <a:srgbClr val="000000"/>
                </a:solidFill>
                <a:effectLst/>
                <a:latin typeface="Times New Roman" panose="02020603050405020304" pitchFamily="18" charset="0"/>
                <a:ea typeface="宋体" panose="02010600030101010101" pitchFamily="2" charset="-122"/>
              </a:rPr>
              <a:t>、第</a:t>
            </a:r>
            <a:r>
              <a:rPr lang="en-US" altLang="zh-CN" sz="2100" kern="100">
                <a:solidFill>
                  <a:srgbClr val="000000"/>
                </a:solidFill>
                <a:effectLst/>
                <a:latin typeface="Times New Roman" panose="02020603050405020304" pitchFamily="18" charset="0"/>
                <a:ea typeface="宋体" panose="02010600030101010101" pitchFamily="2" charset="-122"/>
              </a:rPr>
              <a:t>3</a:t>
            </a:r>
            <a:r>
              <a:rPr lang="zh-CN" altLang="zh-CN" sz="2100" kern="100">
                <a:solidFill>
                  <a:srgbClr val="000000"/>
                </a:solidFill>
                <a:effectLst/>
                <a:latin typeface="Times New Roman" panose="02020603050405020304" pitchFamily="18" charset="0"/>
                <a:ea typeface="宋体" panose="02010600030101010101" pitchFamily="2" charset="-122"/>
              </a:rPr>
              <a:t>栏的用法是：</a:t>
            </a:r>
            <a:r>
              <a:rPr lang="en-US" altLang="zh-CN" sz="2100" kern="100">
                <a:solidFill>
                  <a:srgbClr val="000000"/>
                </a:solidFill>
                <a:effectLst/>
                <a:latin typeface="Times New Roman" panose="02020603050405020304" pitchFamily="18" charset="0"/>
                <a:ea typeface="宋体" panose="02010600030101010101" pitchFamily="2" charset="-122"/>
              </a:rPr>
              <a:t>-1</a:t>
            </a:r>
            <a:r>
              <a:rPr lang="zh-CN" altLang="zh-CN" sz="2100" kern="100">
                <a:solidFill>
                  <a:srgbClr val="000000"/>
                </a:solidFill>
                <a:effectLst/>
                <a:latin typeface="Times New Roman" panose="02020603050405020304" pitchFamily="18" charset="0"/>
                <a:ea typeface="宋体" panose="02010600030101010101" pitchFamily="2" charset="-122"/>
              </a:rPr>
              <a:t>、</a:t>
            </a:r>
            <a:r>
              <a:rPr lang="en-US" altLang="zh-CN" sz="2100" kern="100">
                <a:solidFill>
                  <a:srgbClr val="000000"/>
                </a:solidFill>
                <a:effectLst/>
                <a:latin typeface="Times New Roman" panose="02020603050405020304" pitchFamily="18" charset="0"/>
                <a:ea typeface="宋体" panose="02010600030101010101" pitchFamily="2" charset="-122"/>
              </a:rPr>
              <a:t>-2</a:t>
            </a:r>
            <a:r>
              <a:rPr lang="zh-CN" altLang="zh-CN" sz="2100" kern="100">
                <a:solidFill>
                  <a:srgbClr val="000000"/>
                </a:solidFill>
                <a:effectLst/>
                <a:latin typeface="Times New Roman" panose="02020603050405020304" pitchFamily="18" charset="0"/>
                <a:ea typeface="宋体" panose="02010600030101010101" pitchFamily="2" charset="-122"/>
              </a:rPr>
              <a:t>、</a:t>
            </a:r>
            <a:r>
              <a:rPr lang="en-US" altLang="zh-CN" sz="2100" kern="100">
                <a:solidFill>
                  <a:srgbClr val="000000"/>
                </a:solidFill>
                <a:effectLst/>
                <a:latin typeface="Times New Roman" panose="02020603050405020304" pitchFamily="18" charset="0"/>
                <a:ea typeface="宋体" panose="02010600030101010101" pitchFamily="2" charset="-122"/>
              </a:rPr>
              <a:t>-3</a:t>
            </a:r>
            <a:r>
              <a:rPr lang="zh-CN" altLang="zh-CN" sz="2100" kern="100">
                <a:solidFill>
                  <a:srgbClr val="000000"/>
                </a:solidFill>
                <a:effectLst/>
                <a:latin typeface="Times New Roman" panose="02020603050405020304" pitchFamily="18" charset="0"/>
                <a:ea typeface="宋体" panose="02010600030101010101" pitchFamily="2" charset="-122"/>
              </a:rPr>
              <a:t>，按照要求显示比较结果的示例如下：</a:t>
            </a:r>
            <a:endParaRPr lang="zh-CN" altLang="zh-CN" sz="2100" kern="100">
              <a:effectLst/>
              <a:latin typeface="Times New Roman" panose="02020603050405020304" pitchFamily="18" charset="0"/>
              <a:ea typeface="宋体" panose="02010600030101010101" pitchFamily="2" charset="-122"/>
            </a:endParaRPr>
          </a:p>
          <a:p>
            <a:pPr indent="266700" algn="just"/>
            <a:r>
              <a:rPr lang="en-US" altLang="zh-CN" sz="2100" kern="100">
                <a:solidFill>
                  <a:srgbClr val="000000"/>
                </a:solidFill>
                <a:effectLst/>
                <a:latin typeface="Times New Roman" panose="02020603050405020304" pitchFamily="18" charset="0"/>
                <a:ea typeface="宋体" panose="02010600030101010101" pitchFamily="2" charset="-122"/>
              </a:rPr>
              <a:t>$comm -12 fileA fileB			#</a:t>
            </a:r>
            <a:r>
              <a:rPr lang="zh-CN" altLang="zh-CN" sz="2100" kern="100">
                <a:solidFill>
                  <a:srgbClr val="000000"/>
                </a:solidFill>
                <a:effectLst/>
                <a:latin typeface="Times New Roman" panose="02020603050405020304" pitchFamily="18" charset="0"/>
                <a:ea typeface="宋体" panose="02010600030101010101" pitchFamily="2" charset="-122"/>
              </a:rPr>
              <a:t>只显示</a:t>
            </a:r>
            <a:r>
              <a:rPr lang="en-US" altLang="zh-CN" sz="2100" kern="100">
                <a:solidFill>
                  <a:srgbClr val="000000"/>
                </a:solidFill>
                <a:effectLst/>
                <a:latin typeface="Times New Roman" panose="02020603050405020304" pitchFamily="18" charset="0"/>
                <a:ea typeface="宋体" panose="02010600030101010101" pitchFamily="2" charset="-122"/>
              </a:rPr>
              <a:t>fileA</a:t>
            </a:r>
            <a:r>
              <a:rPr lang="zh-CN" altLang="zh-CN" sz="2100" kern="100">
                <a:solidFill>
                  <a:srgbClr val="000000"/>
                </a:solidFill>
                <a:effectLst/>
                <a:latin typeface="Times New Roman" panose="02020603050405020304" pitchFamily="18" charset="0"/>
                <a:ea typeface="宋体" panose="02010600030101010101" pitchFamily="2" charset="-122"/>
              </a:rPr>
              <a:t>和</a:t>
            </a:r>
            <a:r>
              <a:rPr lang="en-US" altLang="zh-CN" sz="2100" kern="100">
                <a:solidFill>
                  <a:srgbClr val="000000"/>
                </a:solidFill>
                <a:effectLst/>
                <a:latin typeface="Times New Roman" panose="02020603050405020304" pitchFamily="18" charset="0"/>
                <a:ea typeface="宋体" panose="02010600030101010101" pitchFamily="2" charset="-122"/>
              </a:rPr>
              <a:t>fileB</a:t>
            </a:r>
            <a:r>
              <a:rPr lang="zh-CN" altLang="zh-CN" sz="2100" kern="100">
                <a:solidFill>
                  <a:srgbClr val="000000"/>
                </a:solidFill>
                <a:effectLst/>
                <a:latin typeface="Times New Roman" panose="02020603050405020304" pitchFamily="18" charset="0"/>
                <a:ea typeface="宋体" panose="02010600030101010101" pitchFamily="2" charset="-122"/>
              </a:rPr>
              <a:t>中相同的行</a:t>
            </a:r>
            <a:endParaRPr lang="zh-CN" altLang="zh-CN" sz="2100" kern="100">
              <a:effectLst/>
              <a:latin typeface="Times New Roman" panose="02020603050405020304" pitchFamily="18" charset="0"/>
              <a:ea typeface="宋体" panose="02010600030101010101" pitchFamily="2" charset="-122"/>
            </a:endParaRPr>
          </a:p>
          <a:p>
            <a:pPr indent="266700" algn="just"/>
            <a:r>
              <a:rPr lang="en-US" altLang="zh-CN" sz="2100" kern="100">
                <a:solidFill>
                  <a:srgbClr val="000000"/>
                </a:solidFill>
                <a:effectLst/>
                <a:latin typeface="Times New Roman" panose="02020603050405020304" pitchFamily="18" charset="0"/>
                <a:ea typeface="宋体" panose="02010600030101010101" pitchFamily="2" charset="-122"/>
              </a:rPr>
              <a:t>$comm -23 fileA fileB			#</a:t>
            </a:r>
            <a:r>
              <a:rPr lang="zh-CN" altLang="zh-CN" sz="2100" kern="100">
                <a:solidFill>
                  <a:srgbClr val="000000"/>
                </a:solidFill>
                <a:effectLst/>
                <a:latin typeface="Times New Roman" panose="02020603050405020304" pitchFamily="18" charset="0"/>
                <a:ea typeface="宋体" panose="02010600030101010101" pitchFamily="2" charset="-122"/>
              </a:rPr>
              <a:t>只显示在</a:t>
            </a:r>
            <a:r>
              <a:rPr lang="en-US" altLang="zh-CN" sz="2100" kern="100">
                <a:solidFill>
                  <a:srgbClr val="000000"/>
                </a:solidFill>
                <a:effectLst/>
                <a:latin typeface="Times New Roman" panose="02020603050405020304" pitchFamily="18" charset="0"/>
                <a:ea typeface="宋体" panose="02010600030101010101" pitchFamily="2" charset="-122"/>
              </a:rPr>
              <a:t>fileA</a:t>
            </a:r>
            <a:r>
              <a:rPr lang="zh-CN" altLang="zh-CN" sz="2100" kern="100">
                <a:solidFill>
                  <a:srgbClr val="000000"/>
                </a:solidFill>
                <a:effectLst/>
                <a:latin typeface="Times New Roman" panose="02020603050405020304" pitchFamily="18" charset="0"/>
                <a:ea typeface="宋体" panose="02010600030101010101" pitchFamily="2" charset="-122"/>
              </a:rPr>
              <a:t>文件中不同的行</a:t>
            </a:r>
            <a:endParaRPr lang="zh-CN" altLang="zh-CN" sz="2100" kern="100">
              <a:effectLst/>
              <a:latin typeface="Times New Roman" panose="02020603050405020304" pitchFamily="18" charset="0"/>
              <a:ea typeface="宋体" panose="02010600030101010101" pitchFamily="2" charset="-122"/>
            </a:endParaRPr>
          </a:p>
          <a:p>
            <a:pPr indent="266700" algn="just"/>
            <a:r>
              <a:rPr lang="en-US" altLang="zh-CN" sz="2100" kern="100">
                <a:solidFill>
                  <a:srgbClr val="000000"/>
                </a:solidFill>
                <a:effectLst/>
                <a:latin typeface="Times New Roman" panose="02020603050405020304" pitchFamily="18" charset="0"/>
                <a:ea typeface="宋体" panose="02010600030101010101" pitchFamily="2" charset="-122"/>
              </a:rPr>
              <a:t>$comm -3 fileA fileB		#</a:t>
            </a:r>
            <a:r>
              <a:rPr lang="zh-CN" altLang="zh-CN" sz="2100" kern="100">
                <a:solidFill>
                  <a:srgbClr val="000000"/>
                </a:solidFill>
                <a:effectLst/>
                <a:latin typeface="Times New Roman" panose="02020603050405020304" pitchFamily="18" charset="0"/>
                <a:ea typeface="宋体" panose="02010600030101010101" pitchFamily="2" charset="-122"/>
              </a:rPr>
              <a:t>显示</a:t>
            </a:r>
            <a:r>
              <a:rPr lang="en-US" altLang="zh-CN" sz="2100" kern="100">
                <a:solidFill>
                  <a:srgbClr val="000000"/>
                </a:solidFill>
                <a:effectLst/>
                <a:latin typeface="Times New Roman" panose="02020603050405020304" pitchFamily="18" charset="0"/>
                <a:ea typeface="宋体" panose="02010600030101010101" pitchFamily="2" charset="-122"/>
              </a:rPr>
              <a:t>fileA</a:t>
            </a:r>
            <a:r>
              <a:rPr lang="zh-CN" altLang="zh-CN" sz="2100" kern="100">
                <a:solidFill>
                  <a:srgbClr val="000000"/>
                </a:solidFill>
                <a:effectLst/>
                <a:latin typeface="Times New Roman" panose="02020603050405020304" pitchFamily="18" charset="0"/>
                <a:ea typeface="宋体" panose="02010600030101010101" pitchFamily="2" charset="-122"/>
              </a:rPr>
              <a:t>和</a:t>
            </a:r>
            <a:r>
              <a:rPr lang="en-US" altLang="zh-CN" sz="2100" kern="100">
                <a:solidFill>
                  <a:srgbClr val="000000"/>
                </a:solidFill>
                <a:effectLst/>
                <a:latin typeface="Times New Roman" panose="02020603050405020304" pitchFamily="18" charset="0"/>
                <a:ea typeface="宋体" panose="02010600030101010101" pitchFamily="2" charset="-122"/>
              </a:rPr>
              <a:t>fileB</a:t>
            </a:r>
            <a:r>
              <a:rPr lang="zh-CN" altLang="zh-CN" sz="2100" kern="100">
                <a:solidFill>
                  <a:srgbClr val="000000"/>
                </a:solidFill>
                <a:effectLst/>
                <a:latin typeface="Times New Roman" panose="02020603050405020304" pitchFamily="18" charset="0"/>
                <a:ea typeface="宋体" panose="02010600030101010101" pitchFamily="2" charset="-122"/>
              </a:rPr>
              <a:t>两个文件中不相同的行</a:t>
            </a:r>
            <a:endParaRPr lang="zh-CN" altLang="zh-CN" sz="21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450986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5CD943-CBB6-AC02-7E09-3112A2909A8E}"/>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任务实施</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一、文件操作</a:t>
            </a:r>
            <a:endParaRPr lang="zh-CN" altLang="en-US"/>
          </a:p>
        </p:txBody>
      </p:sp>
      <p:sp>
        <p:nvSpPr>
          <p:cNvPr id="3" name="内容占位符 2">
            <a:extLst>
              <a:ext uri="{FF2B5EF4-FFF2-40B4-BE49-F238E27FC236}">
                <a16:creationId xmlns:a16="http://schemas.microsoft.com/office/drawing/2014/main" id="{714BA346-0F20-88E7-8F72-097E25BCFBAD}"/>
              </a:ext>
            </a:extLst>
          </p:cNvPr>
          <p:cNvSpPr>
            <a:spLocks noGrp="1"/>
          </p:cNvSpPr>
          <p:nvPr>
            <p:ph idx="1"/>
          </p:nvPr>
        </p:nvSpPr>
        <p:spPr/>
        <p:txBody>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 </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分屏显示文件内容</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）分屏显示</a:t>
            </a:r>
            <a:r>
              <a:rPr lang="en-US" altLang="zh-CN" sz="1800" kern="100">
                <a:solidFill>
                  <a:srgbClr val="000000"/>
                </a:solidFill>
                <a:effectLst/>
                <a:latin typeface="Times New Roman" panose="02020603050405020304" pitchFamily="18" charset="0"/>
                <a:ea typeface="宋体" panose="02010600030101010101" pitchFamily="2" charset="-122"/>
              </a:rPr>
              <a:t>text.txt</a:t>
            </a:r>
            <a:r>
              <a:rPr lang="zh-CN" altLang="zh-CN" sz="1800" kern="100">
                <a:solidFill>
                  <a:srgbClr val="000000"/>
                </a:solidFill>
                <a:effectLst/>
                <a:latin typeface="Times New Roman" panose="02020603050405020304" pitchFamily="18" charset="0"/>
                <a:ea typeface="宋体" panose="02010600030101010101" pitchFamily="2" charset="-122"/>
              </a:rPr>
              <a:t>文件内容，语句如下：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more test.txt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）列出系统设备目录并通过</a:t>
            </a:r>
            <a:r>
              <a:rPr lang="en-US" altLang="zh-CN" sz="1800" kern="100">
                <a:solidFill>
                  <a:srgbClr val="000000"/>
                </a:solidFill>
                <a:effectLst/>
                <a:latin typeface="Times New Roman" panose="02020603050405020304" pitchFamily="18" charset="0"/>
                <a:ea typeface="宋体" panose="02010600030101010101" pitchFamily="2" charset="-122"/>
              </a:rPr>
              <a:t>more </a:t>
            </a:r>
            <a:r>
              <a:rPr lang="zh-CN" altLang="zh-CN" sz="1800" kern="100">
                <a:solidFill>
                  <a:srgbClr val="000000"/>
                </a:solidFill>
                <a:effectLst/>
                <a:latin typeface="Times New Roman" panose="02020603050405020304" pitchFamily="18" charset="0"/>
                <a:ea typeface="宋体" panose="02010600030101010101" pitchFamily="2" charset="-122"/>
              </a:rPr>
              <a:t>命令分页显示出来，语句如下：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ls -l /dev | more 						</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567160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6829995-D973-9A97-E891-7D8D5C1F3851}"/>
              </a:ext>
            </a:extLst>
          </p:cNvPr>
          <p:cNvSpPr>
            <a:spLocks noGrp="1"/>
          </p:cNvSpPr>
          <p:nvPr>
            <p:ph idx="1"/>
          </p:nvPr>
        </p:nvSpPr>
        <p:spPr>
          <a:xfrm>
            <a:off x="671529" y="431924"/>
            <a:ext cx="7616793" cy="3824340"/>
          </a:xfrm>
        </p:spPr>
        <p:txBody>
          <a:bodyPr>
            <a:normAutofit lnSpcReduction="1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 </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统计指定文件中的字节数、字数、行数并输出统计结果</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）综合统计</a:t>
            </a:r>
            <a:r>
              <a:rPr lang="en-US" altLang="zh-CN" sz="1800" kern="100">
                <a:solidFill>
                  <a:srgbClr val="000000"/>
                </a:solidFill>
                <a:effectLst/>
                <a:latin typeface="Times New Roman" panose="02020603050405020304" pitchFamily="18" charset="0"/>
                <a:ea typeface="宋体" panose="02010600030101010101" pitchFamily="2" charset="-122"/>
              </a:rPr>
              <a:t>124.txt </a:t>
            </a:r>
            <a:r>
              <a:rPr lang="zh-CN" altLang="zh-CN" sz="1800" kern="100">
                <a:solidFill>
                  <a:srgbClr val="000000"/>
                </a:solidFill>
                <a:effectLst/>
                <a:latin typeface="Times New Roman" panose="02020603050405020304" pitchFamily="18" charset="0"/>
                <a:ea typeface="宋体" panose="02010600030101010101" pitchFamily="2" charset="-122"/>
              </a:rPr>
              <a:t>文件，语句如下：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wc 124.txt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）统计</a:t>
            </a:r>
            <a:r>
              <a:rPr lang="en-US" altLang="zh-CN" sz="1800" kern="100">
                <a:solidFill>
                  <a:srgbClr val="000000"/>
                </a:solidFill>
                <a:effectLst/>
                <a:latin typeface="Times New Roman" panose="02020603050405020304" pitchFamily="18" charset="0"/>
                <a:ea typeface="宋体" panose="02010600030101010101" pitchFamily="2" charset="-122"/>
              </a:rPr>
              <a:t>124.txt</a:t>
            </a:r>
            <a:r>
              <a:rPr lang="zh-CN" altLang="zh-CN" sz="1800" kern="100">
                <a:solidFill>
                  <a:srgbClr val="000000"/>
                </a:solidFill>
                <a:effectLst/>
                <a:latin typeface="Times New Roman" panose="02020603050405020304" pitchFamily="18" charset="0"/>
                <a:ea typeface="宋体" panose="02010600030101010101" pitchFamily="2" charset="-122"/>
              </a:rPr>
              <a:t>的单词数量，语句如下：</a:t>
            </a:r>
            <a:r>
              <a:rPr lang="en-US" altLang="zh-CN" sz="1800" kern="100">
                <a:solidFill>
                  <a:srgbClr val="000000"/>
                </a:solidFill>
                <a:effectLst/>
                <a:latin typeface="Times New Roman" panose="02020603050405020304" pitchFamily="18" charset="0"/>
                <a:ea typeface="宋体" panose="02010600030101010101" pitchFamily="2" charset="-122"/>
              </a:rPr>
              <a:t>					</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wc -w 124.txt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）统计</a:t>
            </a:r>
            <a:r>
              <a:rPr lang="en-US" altLang="zh-CN" sz="1800" kern="100">
                <a:solidFill>
                  <a:srgbClr val="000000"/>
                </a:solidFill>
                <a:effectLst/>
                <a:latin typeface="Times New Roman" panose="02020603050405020304" pitchFamily="18" charset="0"/>
                <a:ea typeface="宋体" panose="02010600030101010101" pitchFamily="2" charset="-122"/>
              </a:rPr>
              <a:t>124.txt</a:t>
            </a:r>
            <a:r>
              <a:rPr lang="zh-CN" altLang="zh-CN" sz="1800" kern="100">
                <a:solidFill>
                  <a:srgbClr val="000000"/>
                </a:solidFill>
                <a:effectLst/>
                <a:latin typeface="Times New Roman" panose="02020603050405020304" pitchFamily="18" charset="0"/>
                <a:ea typeface="宋体" panose="02010600030101010101" pitchFamily="2" charset="-122"/>
              </a:rPr>
              <a:t>的行数，语句如下：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wc -l 124.txt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4</a:t>
            </a:r>
            <a:r>
              <a:rPr lang="zh-CN" altLang="zh-CN" sz="1800" kern="100">
                <a:solidFill>
                  <a:srgbClr val="000000"/>
                </a:solidFill>
                <a:effectLst/>
                <a:latin typeface="Times New Roman" panose="02020603050405020304" pitchFamily="18" charset="0"/>
                <a:ea typeface="宋体" panose="02010600030101010101" pitchFamily="2" charset="-122"/>
              </a:rPr>
              <a:t>）统计</a:t>
            </a:r>
            <a:r>
              <a:rPr lang="en-US" altLang="zh-CN" sz="1800" kern="100">
                <a:solidFill>
                  <a:srgbClr val="000000"/>
                </a:solidFill>
                <a:effectLst/>
                <a:latin typeface="Times New Roman" panose="02020603050405020304" pitchFamily="18" charset="0"/>
                <a:ea typeface="宋体" panose="02010600030101010101" pitchFamily="2" charset="-122"/>
              </a:rPr>
              <a:t>124.txt</a:t>
            </a:r>
            <a:r>
              <a:rPr lang="zh-CN" altLang="zh-CN" sz="1800" kern="100">
                <a:solidFill>
                  <a:srgbClr val="000000"/>
                </a:solidFill>
                <a:effectLst/>
                <a:latin typeface="Times New Roman" panose="02020603050405020304" pitchFamily="18" charset="0"/>
                <a:ea typeface="宋体" panose="02010600030101010101" pitchFamily="2" charset="-122"/>
              </a:rPr>
              <a:t>的字符数，语句如下：</a:t>
            </a:r>
            <a:r>
              <a:rPr lang="en-US" altLang="zh-CN" sz="1800" kern="100">
                <a:solidFill>
                  <a:srgbClr val="000000"/>
                </a:solidFill>
                <a:effectLst/>
                <a:latin typeface="Times New Roman" panose="02020603050405020304" pitchFamily="18" charset="0"/>
                <a:ea typeface="宋体" panose="02010600030101010101" pitchFamily="2" charset="-122"/>
              </a:rPr>
              <a:t>					</a:t>
            </a:r>
            <a:endParaRPr lang="zh-CN" altLang="zh-CN" sz="1800" kern="100">
              <a:effectLst/>
              <a:latin typeface="Times New Roman" panose="02020603050405020304" pitchFamily="18" charset="0"/>
              <a:ea typeface="宋体" panose="02010600030101010101" pitchFamily="2" charset="-122"/>
            </a:endParaRPr>
          </a:p>
          <a:p>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 wc -c 124.txt						</a:t>
            </a:r>
            <a:endParaRPr lang="zh-CN" altLang="en-US"/>
          </a:p>
        </p:txBody>
      </p:sp>
    </p:spTree>
    <p:extLst>
      <p:ext uri="{BB962C8B-B14F-4D97-AF65-F5344CB8AC3E}">
        <p14:creationId xmlns:p14="http://schemas.microsoft.com/office/powerpoint/2010/main" val="2897106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D7FB6FCE-B004-2A94-ECD0-0AC18D7DA98A}"/>
              </a:ext>
            </a:extLst>
          </p:cNvPr>
          <p:cNvSpPr>
            <a:spLocks noGrp="1"/>
          </p:cNvSpPr>
          <p:nvPr>
            <p:ph idx="1"/>
          </p:nvPr>
        </p:nvSpPr>
        <p:spPr>
          <a:xfrm>
            <a:off x="671528" y="431924"/>
            <a:ext cx="7616793" cy="4328396"/>
          </a:xfrm>
        </p:spPr>
        <p:txBody>
          <a:bodyPr>
            <a:normAutofit/>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 </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复制源文件或源目录</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）采用默认方式把</a:t>
            </a:r>
            <a:r>
              <a:rPr lang="en-US" altLang="zh-CN" sz="1800" kern="100">
                <a:solidFill>
                  <a:srgbClr val="000000"/>
                </a:solidFill>
                <a:effectLst/>
                <a:latin typeface="Times New Roman" panose="02020603050405020304" pitchFamily="18" charset="0"/>
                <a:ea typeface="宋体" panose="02010600030101010101" pitchFamily="2" charset="-122"/>
              </a:rPr>
              <a:t>crypttab</a:t>
            </a:r>
            <a:r>
              <a:rPr lang="zh-CN" altLang="zh-CN" sz="1800" kern="100">
                <a:solidFill>
                  <a:srgbClr val="000000"/>
                </a:solidFill>
                <a:effectLst/>
                <a:latin typeface="Times New Roman" panose="02020603050405020304" pitchFamily="18" charset="0"/>
                <a:ea typeface="宋体" panose="02010600030101010101" pitchFamily="2" charset="-122"/>
              </a:rPr>
              <a:t>复制到</a:t>
            </a:r>
            <a:r>
              <a:rPr lang="en-US" altLang="zh-CN" sz="1800" kern="100">
                <a:solidFill>
                  <a:srgbClr val="000000"/>
                </a:solidFill>
                <a:effectLst/>
                <a:latin typeface="Times New Roman" panose="02020603050405020304" pitchFamily="18" charset="0"/>
                <a:ea typeface="宋体" panose="02010600030101010101" pitchFamily="2" charset="-122"/>
              </a:rPr>
              <a:t>lib</a:t>
            </a:r>
            <a:r>
              <a:rPr lang="zh-CN" altLang="zh-CN" sz="1800" kern="100">
                <a:solidFill>
                  <a:srgbClr val="000000"/>
                </a:solidFill>
                <a:effectLst/>
                <a:latin typeface="Times New Roman" panose="02020603050405020304" pitchFamily="18" charset="0"/>
                <a:ea typeface="宋体" panose="02010600030101010101" pitchFamily="2" charset="-122"/>
              </a:rPr>
              <a:t>，语句如下：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$cp ./crypttab lib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）采用交互方式把</a:t>
            </a:r>
            <a:r>
              <a:rPr lang="en-US" altLang="zh-CN" sz="1800" kern="100">
                <a:solidFill>
                  <a:srgbClr val="000000"/>
                </a:solidFill>
                <a:effectLst/>
                <a:latin typeface="Times New Roman" panose="02020603050405020304" pitchFamily="18" charset="0"/>
                <a:ea typeface="宋体" panose="02010600030101010101" pitchFamily="2" charset="-122"/>
              </a:rPr>
              <a:t>/usr/lib/libcobra.so</a:t>
            </a:r>
            <a:r>
              <a:rPr lang="zh-CN" altLang="zh-CN" sz="1800" kern="100">
                <a:solidFill>
                  <a:srgbClr val="000000"/>
                </a:solidFill>
                <a:effectLst/>
                <a:latin typeface="Times New Roman" panose="02020603050405020304" pitchFamily="18" charset="0"/>
                <a:ea typeface="宋体" panose="02010600030101010101" pitchFamily="2" charset="-122"/>
              </a:rPr>
              <a:t>复制到当前的目录，语句如下：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$cp -i /usr/lib/libcobra.so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）把文件</a:t>
            </a:r>
            <a:r>
              <a:rPr lang="en-US" altLang="zh-CN" sz="1800" kern="100">
                <a:solidFill>
                  <a:srgbClr val="000000"/>
                </a:solidFill>
                <a:effectLst/>
                <a:latin typeface="Times New Roman" panose="02020603050405020304" pitchFamily="18" charset="0"/>
                <a:ea typeface="宋体" panose="02010600030101010101" pitchFamily="2" charset="-122"/>
              </a:rPr>
              <a:t>*.h</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*.plist</a:t>
            </a:r>
            <a:r>
              <a:rPr lang="zh-CN" altLang="zh-CN" sz="1800" kern="100">
                <a:solidFill>
                  <a:srgbClr val="000000"/>
                </a:solidFill>
                <a:effectLst/>
                <a:latin typeface="Times New Roman" panose="02020603050405020304" pitchFamily="18" charset="0"/>
                <a:ea typeface="宋体" panose="02010600030101010101" pitchFamily="2" charset="-122"/>
              </a:rPr>
              <a:t>复制到</a:t>
            </a:r>
            <a:r>
              <a:rPr lang="en-US" altLang="zh-CN" sz="1800" kern="100">
                <a:solidFill>
                  <a:srgbClr val="000000"/>
                </a:solidFill>
                <a:effectLst/>
                <a:latin typeface="Times New Roman" panose="02020603050405020304" pitchFamily="18" charset="0"/>
                <a:ea typeface="宋体" panose="02010600030101010101" pitchFamily="2" charset="-122"/>
              </a:rPr>
              <a:t>/ lib/ cups</a:t>
            </a:r>
            <a:r>
              <a:rPr lang="zh-CN" altLang="zh-CN" sz="1800" kern="100">
                <a:solidFill>
                  <a:srgbClr val="000000"/>
                </a:solidFill>
                <a:effectLst/>
                <a:latin typeface="Times New Roman" panose="02020603050405020304" pitchFamily="18" charset="0"/>
                <a:ea typeface="宋体" panose="02010600030101010101" pitchFamily="2" charset="-122"/>
              </a:rPr>
              <a:t>目录下，语句如下：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$cp *.h *.plist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4</a:t>
            </a:r>
            <a:r>
              <a:rPr lang="zh-CN" altLang="zh-CN" sz="1800" kern="100">
                <a:solidFill>
                  <a:srgbClr val="000000"/>
                </a:solidFill>
                <a:effectLst/>
                <a:latin typeface="Times New Roman" panose="02020603050405020304" pitchFamily="18" charset="0"/>
                <a:ea typeface="宋体" panose="02010600030101010101" pitchFamily="2" charset="-122"/>
              </a:rPr>
              <a:t>）把目录</a:t>
            </a:r>
            <a:r>
              <a:rPr lang="en-US" altLang="zh-CN" sz="1800" kern="100">
                <a:solidFill>
                  <a:srgbClr val="000000"/>
                </a:solidFill>
                <a:effectLst/>
                <a:latin typeface="Times New Roman" panose="02020603050405020304" pitchFamily="18" charset="0"/>
                <a:ea typeface="宋体" panose="02010600030101010101" pitchFamily="2" charset="-122"/>
              </a:rPr>
              <a:t>crypttab</a:t>
            </a:r>
            <a:r>
              <a:rPr lang="zh-CN" altLang="zh-CN" sz="1800" kern="100">
                <a:solidFill>
                  <a:srgbClr val="000000"/>
                </a:solidFill>
                <a:effectLst/>
                <a:latin typeface="Times New Roman" panose="02020603050405020304" pitchFamily="18" charset="0"/>
                <a:ea typeface="宋体" panose="02010600030101010101" pitchFamily="2" charset="-122"/>
              </a:rPr>
              <a:t>复制到目录下并重命名为</a:t>
            </a:r>
            <a:r>
              <a:rPr lang="en-US" altLang="zh-CN" sz="1800" kern="100">
                <a:solidFill>
                  <a:srgbClr val="000000"/>
                </a:solidFill>
                <a:effectLst/>
                <a:latin typeface="Times New Roman" panose="02020603050405020304" pitchFamily="18" charset="0"/>
                <a:ea typeface="宋体" panose="02010600030101010101" pitchFamily="2" charset="-122"/>
              </a:rPr>
              <a:t>crypttab2</a:t>
            </a:r>
            <a:r>
              <a:rPr lang="zh-CN" altLang="zh-CN" sz="1800" kern="100">
                <a:solidFill>
                  <a:srgbClr val="000000"/>
                </a:solidFill>
                <a:effectLst/>
                <a:latin typeface="Times New Roman" panose="02020603050405020304" pitchFamily="18" charset="0"/>
                <a:ea typeface="宋体" panose="02010600030101010101" pitchFamily="2" charset="-122"/>
              </a:rPr>
              <a:t>，语句如下：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$cp * crypttab /usr/lib/crypttab2			</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920733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9EDF02F-8E73-8105-DF0A-90CC10089C62}"/>
              </a:ext>
            </a:extLst>
          </p:cNvPr>
          <p:cNvSpPr>
            <a:spLocks noGrp="1"/>
          </p:cNvSpPr>
          <p:nvPr>
            <p:ph idx="1"/>
          </p:nvPr>
        </p:nvSpPr>
        <p:spPr>
          <a:xfrm>
            <a:off x="671529" y="503932"/>
            <a:ext cx="7616793" cy="4104456"/>
          </a:xfrm>
        </p:spPr>
        <p:txBody>
          <a:bodyPr>
            <a:normAutofit/>
          </a:bodyPr>
          <a:lstStyle/>
          <a:p>
            <a:pPr indent="266700" algn="just"/>
            <a:r>
              <a:rPr lang="zh-CN" altLang="zh-CN" sz="1600" kern="100">
                <a:solidFill>
                  <a:srgbClr val="000000"/>
                </a:solidFill>
                <a:effectLst/>
                <a:latin typeface="Times New Roman" panose="02020603050405020304" pitchFamily="18" charset="0"/>
                <a:ea typeface="宋体" panose="02010600030101010101" pitchFamily="2" charset="-122"/>
              </a:rPr>
              <a:t>（</a:t>
            </a:r>
            <a:r>
              <a:rPr lang="en-US" altLang="zh-CN" sz="1600" kern="100">
                <a:solidFill>
                  <a:srgbClr val="000000"/>
                </a:solidFill>
                <a:effectLst/>
                <a:latin typeface="Times New Roman" panose="02020603050405020304" pitchFamily="18" charset="0"/>
                <a:ea typeface="宋体" panose="02010600030101010101" pitchFamily="2" charset="-122"/>
              </a:rPr>
              <a:t>5</a:t>
            </a:r>
            <a:r>
              <a:rPr lang="zh-CN" altLang="zh-CN" sz="1600" kern="100">
                <a:solidFill>
                  <a:srgbClr val="000000"/>
                </a:solidFill>
                <a:effectLst/>
                <a:latin typeface="Times New Roman" panose="02020603050405020304" pitchFamily="18" charset="0"/>
                <a:ea typeface="宋体" panose="02010600030101010101" pitchFamily="2" charset="-122"/>
              </a:rPr>
              <a:t>）把目录</a:t>
            </a:r>
            <a:r>
              <a:rPr lang="en-US" altLang="zh-CN" sz="1600" kern="100">
                <a:solidFill>
                  <a:srgbClr val="000000"/>
                </a:solidFill>
                <a:effectLst/>
                <a:latin typeface="Times New Roman" panose="02020603050405020304" pitchFamily="18" charset="0"/>
                <a:ea typeface="宋体" panose="02010600030101010101" pitchFamily="2" charset="-122"/>
              </a:rPr>
              <a:t>hst1</a:t>
            </a:r>
            <a:r>
              <a:rPr lang="zh-CN" altLang="zh-CN" sz="1600" kern="100">
                <a:solidFill>
                  <a:srgbClr val="000000"/>
                </a:solidFill>
                <a:effectLst/>
                <a:latin typeface="Times New Roman" panose="02020603050405020304" pitchFamily="18" charset="0"/>
                <a:ea typeface="宋体" panose="02010600030101010101" pitchFamily="2" charset="-122"/>
              </a:rPr>
              <a:t>复制到目录</a:t>
            </a:r>
            <a:r>
              <a:rPr lang="en-US" altLang="zh-CN" sz="1600" kern="100">
                <a:solidFill>
                  <a:srgbClr val="000000"/>
                </a:solidFill>
                <a:effectLst/>
                <a:latin typeface="Times New Roman" panose="02020603050405020304" pitchFamily="18" charset="0"/>
                <a:ea typeface="宋体" panose="02010600030101010101" pitchFamily="2" charset="-122"/>
              </a:rPr>
              <a:t>ast2</a:t>
            </a:r>
            <a:r>
              <a:rPr lang="zh-CN" altLang="zh-CN" sz="1600" kern="100">
                <a:solidFill>
                  <a:srgbClr val="000000"/>
                </a:solidFill>
                <a:effectLst/>
                <a:latin typeface="Times New Roman" panose="02020603050405020304" pitchFamily="18" charset="0"/>
                <a:ea typeface="宋体" panose="02010600030101010101" pitchFamily="2" charset="-122"/>
              </a:rPr>
              <a:t>下，并保持原来的属性，语句如下：</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$cp -rp ats1 ats2						</a:t>
            </a:r>
            <a:endParaRPr lang="zh-CN" altLang="zh-CN" sz="1600" kern="100">
              <a:effectLst/>
              <a:latin typeface="Times New Roman" panose="02020603050405020304" pitchFamily="18" charset="0"/>
              <a:ea typeface="宋体" panose="02010600030101010101" pitchFamily="2" charset="-122"/>
            </a:endParaRPr>
          </a:p>
          <a:p>
            <a:pPr indent="266700" algn="just"/>
            <a:r>
              <a:rPr lang="zh-CN" altLang="zh-CN" sz="1600" kern="100">
                <a:solidFill>
                  <a:srgbClr val="000000"/>
                </a:solidFill>
                <a:effectLst/>
                <a:latin typeface="Times New Roman" panose="02020603050405020304" pitchFamily="18" charset="0"/>
                <a:ea typeface="宋体" panose="02010600030101010101" pitchFamily="2" charset="-122"/>
              </a:rPr>
              <a:t>（</a:t>
            </a:r>
            <a:r>
              <a:rPr lang="en-US" altLang="zh-CN" sz="1600" kern="100">
                <a:solidFill>
                  <a:srgbClr val="000000"/>
                </a:solidFill>
                <a:effectLst/>
                <a:latin typeface="Times New Roman" panose="02020603050405020304" pitchFamily="18" charset="0"/>
                <a:ea typeface="宋体" panose="02010600030101010101" pitchFamily="2" charset="-122"/>
              </a:rPr>
              <a:t>6</a:t>
            </a:r>
            <a:r>
              <a:rPr lang="zh-CN" altLang="zh-CN" sz="1600" kern="100">
                <a:solidFill>
                  <a:srgbClr val="000000"/>
                </a:solidFill>
                <a:effectLst/>
                <a:latin typeface="Times New Roman" panose="02020603050405020304" pitchFamily="18" charset="0"/>
                <a:ea typeface="宋体" panose="02010600030101010101" pitchFamily="2" charset="-122"/>
              </a:rPr>
              <a:t>）把文件</a:t>
            </a:r>
            <a:r>
              <a:rPr lang="en-US" altLang="zh-CN" sz="1600" kern="100">
                <a:solidFill>
                  <a:srgbClr val="000000"/>
                </a:solidFill>
                <a:effectLst/>
                <a:latin typeface="Times New Roman" panose="02020603050405020304" pitchFamily="18" charset="0"/>
                <a:ea typeface="宋体" panose="02010600030101010101" pitchFamily="2" charset="-122"/>
              </a:rPr>
              <a:t>hst?</a:t>
            </a:r>
            <a:r>
              <a:rPr lang="zh-CN" altLang="zh-CN" sz="1600" kern="100">
                <a:solidFill>
                  <a:srgbClr val="000000"/>
                </a:solidFill>
                <a:effectLst/>
                <a:latin typeface="Times New Roman" panose="02020603050405020304" pitchFamily="18" charset="0"/>
                <a:ea typeface="宋体" panose="02010600030101010101" pitchFamily="2" charset="-122"/>
              </a:rPr>
              <a:t>和文件</a:t>
            </a:r>
            <a:r>
              <a:rPr lang="en-US" altLang="zh-CN" sz="1600" kern="100">
                <a:solidFill>
                  <a:srgbClr val="000000"/>
                </a:solidFill>
                <a:effectLst/>
                <a:latin typeface="Times New Roman" panose="02020603050405020304" pitchFamily="18" charset="0"/>
                <a:ea typeface="宋体" panose="02010600030101010101" pitchFamily="2" charset="-122"/>
              </a:rPr>
              <a:t>ats1</a:t>
            </a:r>
            <a:r>
              <a:rPr lang="zh-CN" altLang="zh-CN" sz="1600" kern="100">
                <a:solidFill>
                  <a:srgbClr val="000000"/>
                </a:solidFill>
                <a:effectLst/>
                <a:latin typeface="Times New Roman" panose="02020603050405020304" pitchFamily="18" charset="0"/>
                <a:ea typeface="宋体" panose="02010600030101010101" pitchFamily="2" charset="-122"/>
              </a:rPr>
              <a:t>复制到</a:t>
            </a:r>
            <a:r>
              <a:rPr lang="en-US" altLang="zh-CN" sz="1600" kern="100">
                <a:solidFill>
                  <a:srgbClr val="000000"/>
                </a:solidFill>
                <a:effectLst/>
                <a:latin typeface="Times New Roman" panose="02020603050405020304" pitchFamily="18" charset="0"/>
                <a:ea typeface="宋体" panose="02010600030101010101" pitchFamily="2" charset="-122"/>
              </a:rPr>
              <a:t>ast2</a:t>
            </a:r>
            <a:r>
              <a:rPr lang="zh-CN" altLang="zh-CN" sz="1600" kern="100">
                <a:solidFill>
                  <a:srgbClr val="000000"/>
                </a:solidFill>
                <a:effectLst/>
                <a:latin typeface="Times New Roman" panose="02020603050405020304" pitchFamily="18" charset="0"/>
                <a:ea typeface="宋体" panose="02010600030101010101" pitchFamily="2" charset="-122"/>
              </a:rPr>
              <a:t>目录下，语句如下：</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$cp -R hstl hst2 ats1 ats2				</a:t>
            </a:r>
            <a:endParaRPr lang="zh-CN" altLang="zh-CN" sz="1600" kern="100">
              <a:effectLst/>
              <a:latin typeface="Times New Roman" panose="02020603050405020304" pitchFamily="18" charset="0"/>
              <a:ea typeface="宋体" panose="02010600030101010101" pitchFamily="2" charset="-122"/>
            </a:endParaRPr>
          </a:p>
          <a:p>
            <a:pPr indent="266700" algn="just"/>
            <a:r>
              <a:rPr lang="zh-CN" altLang="zh-CN" sz="1600" kern="100">
                <a:solidFill>
                  <a:srgbClr val="000000"/>
                </a:solidFill>
                <a:effectLst/>
                <a:latin typeface="Times New Roman" panose="02020603050405020304" pitchFamily="18" charset="0"/>
                <a:ea typeface="宋体" panose="02010600030101010101" pitchFamily="2" charset="-122"/>
              </a:rPr>
              <a:t>（</a:t>
            </a:r>
            <a:r>
              <a:rPr lang="en-US" altLang="zh-CN" sz="1600" kern="100">
                <a:solidFill>
                  <a:srgbClr val="000000"/>
                </a:solidFill>
                <a:effectLst/>
                <a:latin typeface="Times New Roman" panose="02020603050405020304" pitchFamily="18" charset="0"/>
                <a:ea typeface="宋体" panose="02010600030101010101" pitchFamily="2" charset="-122"/>
              </a:rPr>
              <a:t>7</a:t>
            </a:r>
            <a:r>
              <a:rPr lang="zh-CN" altLang="zh-CN" sz="1600" kern="100">
                <a:solidFill>
                  <a:srgbClr val="000000"/>
                </a:solidFill>
                <a:effectLst/>
                <a:latin typeface="Times New Roman" panose="02020603050405020304" pitchFamily="18" charset="0"/>
                <a:ea typeface="宋体" panose="02010600030101010101" pitchFamily="2" charset="-122"/>
              </a:rPr>
              <a:t>）构造光盘映像到文件</a:t>
            </a:r>
            <a:r>
              <a:rPr lang="en-US" altLang="zh-CN" sz="1600" kern="100">
                <a:solidFill>
                  <a:srgbClr val="000000"/>
                </a:solidFill>
                <a:effectLst/>
                <a:latin typeface="Times New Roman" panose="02020603050405020304" pitchFamily="18" charset="0"/>
                <a:ea typeface="宋体" panose="02010600030101010101" pitchFamily="2" charset="-122"/>
              </a:rPr>
              <a:t>/usr/lib/deepin</a:t>
            </a:r>
            <a:r>
              <a:rPr lang="zh-CN" altLang="zh-CN" sz="1600" kern="100">
                <a:solidFill>
                  <a:srgbClr val="000000"/>
                </a:solidFill>
                <a:effectLst/>
                <a:latin typeface="Times New Roman" panose="02020603050405020304" pitchFamily="18" charset="0"/>
                <a:ea typeface="宋体" panose="02010600030101010101" pitchFamily="2" charset="-122"/>
              </a:rPr>
              <a:t>下，语句如下：</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$cp /dev/cdrom /usr/lib/deepin			</a:t>
            </a:r>
            <a:endParaRPr lang="zh-CN" altLang="zh-CN" sz="1600" kern="100">
              <a:effectLst/>
              <a:latin typeface="Times New Roman" panose="02020603050405020304" pitchFamily="18" charset="0"/>
              <a:ea typeface="宋体" panose="02010600030101010101" pitchFamily="2" charset="-122"/>
            </a:endParaRPr>
          </a:p>
          <a:p>
            <a:pPr indent="266700" algn="just"/>
            <a:r>
              <a:rPr lang="zh-CN" altLang="zh-CN" sz="1600" kern="100">
                <a:solidFill>
                  <a:srgbClr val="000000"/>
                </a:solidFill>
                <a:effectLst/>
                <a:latin typeface="Times New Roman" panose="02020603050405020304" pitchFamily="18" charset="0"/>
                <a:ea typeface="宋体" panose="02010600030101010101" pitchFamily="2" charset="-122"/>
              </a:rPr>
              <a:t>（</a:t>
            </a:r>
            <a:r>
              <a:rPr lang="en-US" altLang="zh-CN" sz="1600" kern="100">
                <a:solidFill>
                  <a:srgbClr val="000000"/>
                </a:solidFill>
                <a:effectLst/>
                <a:latin typeface="Times New Roman" panose="02020603050405020304" pitchFamily="18" charset="0"/>
                <a:ea typeface="宋体" panose="02010600030101010101" pitchFamily="2" charset="-122"/>
              </a:rPr>
              <a:t>8</a:t>
            </a:r>
            <a:r>
              <a:rPr lang="zh-CN" altLang="zh-CN" sz="1600" kern="100">
                <a:solidFill>
                  <a:srgbClr val="000000"/>
                </a:solidFill>
                <a:effectLst/>
                <a:latin typeface="Times New Roman" panose="02020603050405020304" pitchFamily="18" charset="0"/>
                <a:ea typeface="宋体" panose="02010600030101010101" pitchFamily="2" charset="-122"/>
              </a:rPr>
              <a:t>）简单备份，备份为</a:t>
            </a:r>
            <a:r>
              <a:rPr lang="en-US" altLang="zh-CN" sz="1600" kern="100">
                <a:solidFill>
                  <a:srgbClr val="000000"/>
                </a:solidFill>
                <a:effectLst/>
                <a:latin typeface="Times New Roman" panose="02020603050405020304" pitchFamily="18" charset="0"/>
                <a:ea typeface="宋体" panose="02010600030101010101" pitchFamily="2" charset="-122"/>
              </a:rPr>
              <a:t>x.~</a:t>
            </a:r>
            <a:r>
              <a:rPr lang="zh-CN" altLang="zh-CN" sz="1600" kern="100">
                <a:solidFill>
                  <a:srgbClr val="000000"/>
                </a:solidFill>
                <a:effectLst/>
                <a:latin typeface="Times New Roman" panose="02020603050405020304" pitchFamily="18" charset="0"/>
                <a:ea typeface="宋体" panose="02010600030101010101" pitchFamily="2" charset="-122"/>
              </a:rPr>
              <a:t>，语句如下：</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$cp -b y x							</a:t>
            </a:r>
            <a:endParaRPr lang="zh-CN" altLang="zh-CN" sz="1600" kern="100">
              <a:effectLst/>
              <a:latin typeface="Times New Roman" panose="02020603050405020304" pitchFamily="18" charset="0"/>
              <a:ea typeface="宋体" panose="02010600030101010101" pitchFamily="2" charset="-122"/>
            </a:endParaRPr>
          </a:p>
          <a:p>
            <a:pPr indent="266700" algn="just"/>
            <a:r>
              <a:rPr lang="zh-CN" altLang="zh-CN" sz="1600" kern="100">
                <a:solidFill>
                  <a:srgbClr val="000000"/>
                </a:solidFill>
                <a:effectLst/>
                <a:latin typeface="Times New Roman" panose="02020603050405020304" pitchFamily="18" charset="0"/>
                <a:ea typeface="宋体" panose="02010600030101010101" pitchFamily="2" charset="-122"/>
              </a:rPr>
              <a:t>（</a:t>
            </a:r>
            <a:r>
              <a:rPr lang="en-US" altLang="zh-CN" sz="1600" kern="100">
                <a:solidFill>
                  <a:srgbClr val="000000"/>
                </a:solidFill>
                <a:effectLst/>
                <a:latin typeface="Times New Roman" panose="02020603050405020304" pitchFamily="18" charset="0"/>
                <a:ea typeface="宋体" panose="02010600030101010101" pitchFamily="2" charset="-122"/>
              </a:rPr>
              <a:t>9</a:t>
            </a:r>
            <a:r>
              <a:rPr lang="zh-CN" altLang="zh-CN" sz="1600" kern="100">
                <a:solidFill>
                  <a:srgbClr val="000000"/>
                </a:solidFill>
                <a:effectLst/>
                <a:latin typeface="Times New Roman" panose="02020603050405020304" pitchFamily="18" charset="0"/>
                <a:ea typeface="宋体" panose="02010600030101010101" pitchFamily="2" charset="-122"/>
              </a:rPr>
              <a:t>）逐次备份，备份的文件为</a:t>
            </a:r>
            <a:r>
              <a:rPr lang="en-US" altLang="zh-CN" sz="1600" kern="100">
                <a:solidFill>
                  <a:srgbClr val="000000"/>
                </a:solidFill>
                <a:effectLst/>
                <a:latin typeface="Times New Roman" panose="02020603050405020304" pitchFamily="18" charset="0"/>
                <a:ea typeface="宋体" panose="02010600030101010101" pitchFamily="2" charset="-122"/>
              </a:rPr>
              <a:t>x~1</a:t>
            </a:r>
            <a:r>
              <a:rPr lang="zh-CN" altLang="zh-CN" sz="1600" kern="100">
                <a:solidFill>
                  <a:srgbClr val="000000"/>
                </a:solidFill>
                <a:effectLst/>
                <a:latin typeface="Times New Roman" panose="02020603050405020304" pitchFamily="18" charset="0"/>
                <a:ea typeface="宋体" panose="02010600030101010101" pitchFamily="2" charset="-122"/>
              </a:rPr>
              <a:t>、</a:t>
            </a:r>
            <a:r>
              <a:rPr lang="en-US" altLang="zh-CN" sz="1600" kern="100">
                <a:solidFill>
                  <a:srgbClr val="000000"/>
                </a:solidFill>
                <a:effectLst/>
                <a:latin typeface="Times New Roman" panose="02020603050405020304" pitchFamily="18" charset="0"/>
                <a:ea typeface="宋体" panose="02010600030101010101" pitchFamily="2" charset="-122"/>
              </a:rPr>
              <a:t>x.~2~</a:t>
            </a:r>
            <a:r>
              <a:rPr lang="zh-CN" altLang="zh-CN" sz="1600" kern="100">
                <a:solidFill>
                  <a:srgbClr val="000000"/>
                </a:solidFill>
                <a:effectLst/>
                <a:latin typeface="Times New Roman" panose="02020603050405020304" pitchFamily="18" charset="0"/>
                <a:ea typeface="宋体" panose="02010600030101010101" pitchFamily="2" charset="-122"/>
              </a:rPr>
              <a:t>，语句如下：</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$cp –backup=numbered y x				</a:t>
            </a:r>
            <a:endParaRPr lang="zh-CN" altLang="zh-CN" sz="16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158995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A34F7FFA-9BA2-24D3-14FD-0E6B7826A2F0}"/>
              </a:ext>
            </a:extLst>
          </p:cNvPr>
          <p:cNvSpPr>
            <a:spLocks noGrp="1"/>
          </p:cNvSpPr>
          <p:nvPr>
            <p:ph idx="1"/>
          </p:nvPr>
        </p:nvSpPr>
        <p:spPr>
          <a:xfrm>
            <a:off x="671529" y="431924"/>
            <a:ext cx="7616793" cy="4104456"/>
          </a:xfrm>
        </p:spPr>
        <p:txBody>
          <a:bodyPr>
            <a:normAutofit lnSpcReduction="1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 </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移动文件</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）用</a:t>
            </a:r>
            <a:r>
              <a:rPr lang="en-US" altLang="zh-CN" sz="1800" kern="100">
                <a:solidFill>
                  <a:srgbClr val="000000"/>
                </a:solidFill>
                <a:effectLst/>
                <a:latin typeface="Times New Roman" panose="02020603050405020304" pitchFamily="18" charset="0"/>
                <a:ea typeface="宋体" panose="02010600030101010101" pitchFamily="2" charset="-122"/>
              </a:rPr>
              <a:t>ast1</a:t>
            </a:r>
            <a:r>
              <a:rPr lang="zh-CN" altLang="zh-CN" sz="1800" kern="100">
                <a:solidFill>
                  <a:srgbClr val="000000"/>
                </a:solidFill>
                <a:effectLst/>
                <a:latin typeface="Times New Roman" panose="02020603050405020304" pitchFamily="18" charset="0"/>
                <a:ea typeface="宋体" panose="02010600030101010101" pitchFamily="2" charset="-122"/>
              </a:rPr>
              <a:t>覆盖</a:t>
            </a:r>
            <a:r>
              <a:rPr lang="en-US" altLang="zh-CN" sz="1800" kern="100">
                <a:solidFill>
                  <a:srgbClr val="000000"/>
                </a:solidFill>
                <a:effectLst/>
                <a:latin typeface="Times New Roman" panose="02020603050405020304" pitchFamily="18" charset="0"/>
                <a:ea typeface="宋体" panose="02010600030101010101" pitchFamily="2" charset="-122"/>
              </a:rPr>
              <a:t>ast2</a:t>
            </a:r>
            <a:r>
              <a:rPr lang="zh-CN" altLang="zh-CN" sz="1800" kern="100">
                <a:solidFill>
                  <a:srgbClr val="000000"/>
                </a:solidFill>
                <a:effectLst/>
                <a:latin typeface="Times New Roman" panose="02020603050405020304" pitchFamily="18" charset="0"/>
                <a:ea typeface="宋体" panose="02010600030101010101" pitchFamily="2" charset="-122"/>
              </a:rPr>
              <a:t>，语句如下：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$mv ats1 ats2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）将文件</a:t>
            </a:r>
            <a:r>
              <a:rPr lang="en-US" altLang="zh-CN" sz="1800" kern="100">
                <a:solidFill>
                  <a:srgbClr val="000000"/>
                </a:solidFill>
                <a:effectLst/>
                <a:latin typeface="Times New Roman" panose="02020603050405020304" pitchFamily="18" charset="0"/>
                <a:ea typeface="宋体" panose="02010600030101010101" pitchFamily="2" charset="-122"/>
              </a:rPr>
              <a:t>crypttab</a:t>
            </a:r>
            <a:r>
              <a:rPr lang="zh-CN" altLang="zh-CN" sz="1800" kern="100">
                <a:solidFill>
                  <a:srgbClr val="000000"/>
                </a:solidFill>
                <a:effectLst/>
                <a:latin typeface="Times New Roman" panose="02020603050405020304" pitchFamily="18" charset="0"/>
                <a:ea typeface="宋体" panose="02010600030101010101" pitchFamily="2" charset="-122"/>
              </a:rPr>
              <a:t>移动到</a:t>
            </a:r>
            <a:r>
              <a:rPr lang="en-US" altLang="zh-CN" sz="1800" kern="100">
                <a:solidFill>
                  <a:srgbClr val="000000"/>
                </a:solidFill>
                <a:effectLst/>
                <a:latin typeface="Times New Roman" panose="02020603050405020304" pitchFamily="18" charset="0"/>
                <a:ea typeface="宋体" panose="02010600030101010101" pitchFamily="2" charset="-122"/>
              </a:rPr>
              <a:t> usr/msta</a:t>
            </a:r>
            <a:r>
              <a:rPr lang="zh-CN" altLang="zh-CN" sz="1800" kern="100">
                <a:solidFill>
                  <a:srgbClr val="000000"/>
                </a:solidFill>
                <a:effectLst/>
                <a:latin typeface="Times New Roman" panose="02020603050405020304" pitchFamily="18" charset="0"/>
                <a:ea typeface="宋体" panose="02010600030101010101" pitchFamily="2" charset="-122"/>
              </a:rPr>
              <a:t>目录下，语句如下：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$mv crypttab /usr/msta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该语句也可以将文件</a:t>
            </a:r>
            <a:r>
              <a:rPr lang="en-US" altLang="zh-CN" sz="1800" kern="100">
                <a:solidFill>
                  <a:srgbClr val="000000"/>
                </a:solidFill>
                <a:effectLst/>
                <a:latin typeface="Times New Roman" panose="02020603050405020304" pitchFamily="18" charset="0"/>
                <a:ea typeface="宋体" panose="02010600030101010101" pitchFamily="2" charset="-122"/>
              </a:rPr>
              <a:t>crypttab</a:t>
            </a:r>
            <a:r>
              <a:rPr lang="zh-CN" altLang="zh-CN" sz="1800" kern="100">
                <a:solidFill>
                  <a:srgbClr val="000000"/>
                </a:solidFill>
                <a:effectLst/>
                <a:latin typeface="Times New Roman" panose="02020603050405020304" pitchFamily="18" charset="0"/>
                <a:ea typeface="宋体" panose="02010600030101010101" pitchFamily="2" charset="-122"/>
              </a:rPr>
              <a:t>重命名为</a:t>
            </a:r>
            <a:r>
              <a:rPr lang="en-US" altLang="zh-CN" sz="1800" kern="100">
                <a:solidFill>
                  <a:srgbClr val="000000"/>
                </a:solidFill>
                <a:effectLst/>
                <a:latin typeface="Times New Roman" panose="02020603050405020304" pitchFamily="18" charset="0"/>
                <a:ea typeface="宋体" panose="02010600030101010101" pitchFamily="2" charset="-122"/>
              </a:rPr>
              <a:t>/usr/msta</a:t>
            </a:r>
            <a:r>
              <a:rPr lang="zh-CN" altLang="zh-CN" sz="1800" kern="100">
                <a:solidFill>
                  <a:srgbClr val="00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）将文件</a:t>
            </a:r>
            <a:r>
              <a:rPr lang="en-US" altLang="zh-CN" sz="1800" kern="100">
                <a:solidFill>
                  <a:srgbClr val="000000"/>
                </a:solidFill>
                <a:effectLst/>
                <a:latin typeface="Times New Roman" panose="02020603050405020304" pitchFamily="18" charset="0"/>
                <a:ea typeface="宋体" panose="02010600030101010101" pitchFamily="2" charset="-122"/>
              </a:rPr>
              <a:t>ats1</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ats2</a:t>
            </a:r>
            <a:r>
              <a:rPr lang="zh-CN" altLang="zh-CN" sz="1800" kern="100">
                <a:solidFill>
                  <a:srgbClr val="000000"/>
                </a:solidFill>
                <a:effectLst/>
                <a:latin typeface="Times New Roman" panose="02020603050405020304" pitchFamily="18" charset="0"/>
                <a:ea typeface="宋体" panose="02010600030101010101" pitchFamily="2" charset="-122"/>
              </a:rPr>
              <a:t>移动到</a:t>
            </a:r>
            <a:r>
              <a:rPr lang="en-US" altLang="zh-CN" sz="1800" kern="100">
                <a:solidFill>
                  <a:srgbClr val="000000"/>
                </a:solidFill>
                <a:effectLst/>
                <a:latin typeface="Times New Roman" panose="02020603050405020304" pitchFamily="18" charset="0"/>
                <a:ea typeface="宋体" panose="02010600030101010101" pitchFamily="2" charset="-122"/>
              </a:rPr>
              <a:t>etc</a:t>
            </a:r>
            <a:r>
              <a:rPr lang="zh-CN" altLang="zh-CN" sz="1800" kern="100">
                <a:solidFill>
                  <a:srgbClr val="000000"/>
                </a:solidFill>
                <a:effectLst/>
                <a:latin typeface="Times New Roman" panose="02020603050405020304" pitchFamily="18" charset="0"/>
                <a:ea typeface="宋体" panose="02010600030101010101" pitchFamily="2" charset="-122"/>
              </a:rPr>
              <a:t>目录下，语句如下：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$mv ats1 ats2 etc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4</a:t>
            </a:r>
            <a:r>
              <a:rPr lang="zh-CN" altLang="zh-CN" sz="1800" kern="100">
                <a:solidFill>
                  <a:srgbClr val="000000"/>
                </a:solidFill>
                <a:effectLst/>
                <a:latin typeface="Times New Roman" panose="02020603050405020304" pitchFamily="18" charset="0"/>
                <a:ea typeface="宋体" panose="02010600030101010101" pitchFamily="2" charset="-122"/>
              </a:rPr>
              <a:t>）用备份的方式来移动文件，语句如下：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mv -bf -S"ats1" 124.text etc		</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716824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005F54D-C585-48D2-848C-1811BEFF968F}"/>
              </a:ext>
            </a:extLst>
          </p:cNvPr>
          <p:cNvSpPr>
            <a:spLocks noGrp="1"/>
          </p:cNvSpPr>
          <p:nvPr>
            <p:ph idx="1"/>
          </p:nvPr>
        </p:nvSpPr>
        <p:spPr>
          <a:xfrm>
            <a:off x="671529" y="287908"/>
            <a:ext cx="7616793" cy="4608512"/>
          </a:xfrm>
        </p:spPr>
        <p:txBody>
          <a:bodyPr>
            <a:normAutofit fontScale="92500" lnSpcReduction="20000"/>
          </a:bodyPr>
          <a:lstStyle/>
          <a:p>
            <a:pPr algn="just" hangingPunct="0">
              <a:spcBef>
                <a:spcPts val="780"/>
              </a:spcBef>
              <a:spcAft>
                <a:spcPts val="780"/>
              </a:spcAft>
            </a:pPr>
            <a:r>
              <a:rPr lang="en-US" altLang="zh-CN" sz="19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5. </a:t>
            </a:r>
            <a:r>
              <a:rPr lang="zh-CN" altLang="zh-CN" sz="19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删除文件</a:t>
            </a:r>
          </a:p>
          <a:p>
            <a:pPr indent="266700" algn="just"/>
            <a:r>
              <a:rPr lang="zh-CN" altLang="zh-CN" sz="1900" kern="100">
                <a:solidFill>
                  <a:srgbClr val="000000"/>
                </a:solidFill>
                <a:effectLst/>
                <a:latin typeface="Times New Roman" panose="02020603050405020304" pitchFamily="18" charset="0"/>
                <a:ea typeface="宋体" panose="02010600030101010101" pitchFamily="2" charset="-122"/>
              </a:rPr>
              <a:t>（</a:t>
            </a:r>
            <a:r>
              <a:rPr lang="en-US" altLang="zh-CN" sz="1900" kern="100">
                <a:solidFill>
                  <a:srgbClr val="000000"/>
                </a:solidFill>
                <a:effectLst/>
                <a:latin typeface="Times New Roman" panose="02020603050405020304" pitchFamily="18" charset="0"/>
                <a:ea typeface="宋体" panose="02010600030101010101" pitchFamily="2" charset="-122"/>
              </a:rPr>
              <a:t>1</a:t>
            </a:r>
            <a:r>
              <a:rPr lang="zh-CN" altLang="zh-CN" sz="1900" kern="100">
                <a:solidFill>
                  <a:srgbClr val="000000"/>
                </a:solidFill>
                <a:effectLst/>
                <a:latin typeface="Times New Roman" panose="02020603050405020304" pitchFamily="18" charset="0"/>
                <a:ea typeface="宋体" panose="02010600030101010101" pitchFamily="2" charset="-122"/>
              </a:rPr>
              <a:t>）删除文件，删除前需要向用户确认，语句如下：</a:t>
            </a:r>
            <a:endParaRPr lang="zh-CN" altLang="zh-CN" sz="1900" kern="100">
              <a:effectLst/>
              <a:latin typeface="Times New Roman" panose="02020603050405020304" pitchFamily="18" charset="0"/>
              <a:ea typeface="宋体" panose="02010600030101010101" pitchFamily="2" charset="-122"/>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$rm asd1.txt asd2.txt					</a:t>
            </a:r>
            <a:endParaRPr lang="zh-CN" altLang="zh-CN" sz="1900" kern="100">
              <a:effectLst/>
              <a:latin typeface="Times New Roman" panose="02020603050405020304" pitchFamily="18" charset="0"/>
              <a:ea typeface="宋体" panose="02010600030101010101" pitchFamily="2" charset="-122"/>
            </a:endParaRPr>
          </a:p>
          <a:p>
            <a:pPr indent="266700" algn="just"/>
            <a:r>
              <a:rPr lang="zh-CN" altLang="zh-CN" sz="1900" kern="100">
                <a:solidFill>
                  <a:srgbClr val="000000"/>
                </a:solidFill>
                <a:effectLst/>
                <a:latin typeface="Times New Roman" panose="02020603050405020304" pitchFamily="18" charset="0"/>
                <a:ea typeface="宋体" panose="02010600030101010101" pitchFamily="2" charset="-122"/>
              </a:rPr>
              <a:t>（</a:t>
            </a:r>
            <a:r>
              <a:rPr lang="en-US" altLang="zh-CN" sz="1900" kern="100">
                <a:solidFill>
                  <a:srgbClr val="000000"/>
                </a:solidFill>
                <a:effectLst/>
                <a:latin typeface="Times New Roman" panose="02020603050405020304" pitchFamily="18" charset="0"/>
                <a:ea typeface="宋体" panose="02010600030101010101" pitchFamily="2" charset="-122"/>
              </a:rPr>
              <a:t>2</a:t>
            </a:r>
            <a:r>
              <a:rPr lang="zh-CN" altLang="zh-CN" sz="1900" kern="100">
                <a:solidFill>
                  <a:srgbClr val="000000"/>
                </a:solidFill>
                <a:effectLst/>
                <a:latin typeface="Times New Roman" panose="02020603050405020304" pitchFamily="18" charset="0"/>
                <a:ea typeface="宋体" panose="02010600030101010101" pitchFamily="2" charset="-122"/>
              </a:rPr>
              <a:t>）删除文件</a:t>
            </a:r>
            <a:r>
              <a:rPr lang="en-US" altLang="zh-CN" sz="1900" kern="100">
                <a:solidFill>
                  <a:srgbClr val="000000"/>
                </a:solidFill>
                <a:effectLst/>
                <a:latin typeface="Times New Roman" panose="02020603050405020304" pitchFamily="18" charset="0"/>
                <a:ea typeface="宋体" panose="02010600030101010101" pitchFamily="2" charset="-122"/>
              </a:rPr>
              <a:t>asd.txt</a:t>
            </a:r>
            <a:r>
              <a:rPr lang="zh-CN" altLang="zh-CN" sz="1900" kern="100">
                <a:solidFill>
                  <a:srgbClr val="000000"/>
                </a:solidFill>
                <a:effectLst/>
                <a:latin typeface="Times New Roman" panose="02020603050405020304" pitchFamily="18" charset="0"/>
                <a:ea typeface="宋体" panose="02010600030101010101" pitchFamily="2" charset="-122"/>
              </a:rPr>
              <a:t>和目录</a:t>
            </a:r>
            <a:r>
              <a:rPr lang="en-US" altLang="zh-CN" sz="1900" kern="100">
                <a:solidFill>
                  <a:srgbClr val="000000"/>
                </a:solidFill>
                <a:effectLst/>
                <a:latin typeface="Times New Roman" panose="02020603050405020304" pitchFamily="18" charset="0"/>
                <a:ea typeface="宋体" panose="02010600030101010101" pitchFamily="2" charset="-122"/>
              </a:rPr>
              <a:t>tusn</a:t>
            </a:r>
            <a:r>
              <a:rPr lang="zh-CN" altLang="zh-CN" sz="1900" kern="100">
                <a:solidFill>
                  <a:srgbClr val="000000"/>
                </a:solidFill>
                <a:effectLst/>
                <a:latin typeface="Times New Roman" panose="02020603050405020304" pitchFamily="18" charset="0"/>
                <a:ea typeface="宋体" panose="02010600030101010101" pitchFamily="2" charset="-122"/>
              </a:rPr>
              <a:t>，语句如下：</a:t>
            </a:r>
            <a:endParaRPr lang="zh-CN" altLang="zh-CN" sz="1900" kern="100">
              <a:effectLst/>
              <a:latin typeface="Times New Roman" panose="02020603050405020304" pitchFamily="18" charset="0"/>
              <a:ea typeface="宋体" panose="02010600030101010101" pitchFamily="2" charset="-122"/>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$rm -r -f asd.txt tusn</a:t>
            </a:r>
            <a:endParaRPr lang="zh-CN" altLang="zh-CN" sz="1900" kern="100">
              <a:effectLst/>
              <a:latin typeface="Times New Roman" panose="02020603050405020304" pitchFamily="18" charset="0"/>
              <a:ea typeface="宋体" panose="02010600030101010101" pitchFamily="2" charset="-122"/>
            </a:endParaRPr>
          </a:p>
          <a:p>
            <a:pPr indent="266700" algn="just"/>
            <a:r>
              <a:rPr lang="zh-CN" altLang="zh-CN" sz="1900" kern="100">
                <a:solidFill>
                  <a:srgbClr val="000000"/>
                </a:solidFill>
                <a:effectLst/>
                <a:latin typeface="Times New Roman" panose="02020603050405020304" pitchFamily="18" charset="0"/>
                <a:ea typeface="宋体" panose="02010600030101010101" pitchFamily="2" charset="-122"/>
              </a:rPr>
              <a:t>（</a:t>
            </a:r>
            <a:r>
              <a:rPr lang="en-US" altLang="zh-CN" sz="1900" kern="100">
                <a:solidFill>
                  <a:srgbClr val="000000"/>
                </a:solidFill>
                <a:effectLst/>
                <a:latin typeface="Times New Roman" panose="02020603050405020304" pitchFamily="18" charset="0"/>
                <a:ea typeface="宋体" panose="02010600030101010101" pitchFamily="2" charset="-122"/>
              </a:rPr>
              <a:t>3</a:t>
            </a:r>
            <a:r>
              <a:rPr lang="zh-CN" altLang="zh-CN" sz="1900" kern="100">
                <a:solidFill>
                  <a:srgbClr val="000000"/>
                </a:solidFill>
                <a:effectLst/>
                <a:latin typeface="Times New Roman" panose="02020603050405020304" pitchFamily="18" charset="0"/>
                <a:ea typeface="宋体" panose="02010600030101010101" pitchFamily="2" charset="-122"/>
              </a:rPr>
              <a:t>）删除具有特殊名字的文件</a:t>
            </a:r>
            <a:r>
              <a:rPr lang="en-US" altLang="zh-CN" sz="1900" kern="100">
                <a:solidFill>
                  <a:srgbClr val="000000"/>
                </a:solidFill>
                <a:effectLst/>
                <a:latin typeface="Times New Roman" panose="02020603050405020304" pitchFamily="18" charset="0"/>
                <a:ea typeface="宋体" panose="02010600030101010101" pitchFamily="2" charset="-122"/>
              </a:rPr>
              <a:t>-xyz</a:t>
            </a:r>
            <a:r>
              <a:rPr lang="zh-CN" altLang="zh-CN" sz="1900" kern="100">
                <a:solidFill>
                  <a:srgbClr val="000000"/>
                </a:solidFill>
                <a:effectLst/>
                <a:latin typeface="Times New Roman" panose="02020603050405020304" pitchFamily="18" charset="0"/>
                <a:ea typeface="宋体" panose="02010600030101010101" pitchFamily="2" charset="-122"/>
              </a:rPr>
              <a:t>，语句如下：</a:t>
            </a:r>
            <a:r>
              <a:rPr lang="en-US" altLang="zh-CN" sz="1900" kern="100">
                <a:solidFill>
                  <a:srgbClr val="000000"/>
                </a:solidFill>
                <a:effectLst/>
                <a:latin typeface="Times New Roman" panose="02020603050405020304" pitchFamily="18" charset="0"/>
                <a:ea typeface="宋体" panose="02010600030101010101" pitchFamily="2" charset="-122"/>
              </a:rPr>
              <a:t>			</a:t>
            </a:r>
            <a:endParaRPr lang="zh-CN" altLang="zh-CN" sz="1900" kern="100">
              <a:effectLst/>
              <a:latin typeface="Times New Roman" panose="02020603050405020304" pitchFamily="18" charset="0"/>
              <a:ea typeface="宋体" panose="02010600030101010101" pitchFamily="2" charset="-122"/>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$rm -- -xyz</a:t>
            </a:r>
            <a:endParaRPr lang="zh-CN" altLang="zh-CN" sz="1900" kern="100">
              <a:effectLst/>
              <a:latin typeface="Times New Roman" panose="02020603050405020304" pitchFamily="18" charset="0"/>
              <a:ea typeface="宋体" panose="02010600030101010101" pitchFamily="2" charset="-122"/>
            </a:endParaRPr>
          </a:p>
          <a:p>
            <a:pPr indent="266700" algn="just"/>
            <a:r>
              <a:rPr lang="zh-CN" altLang="zh-CN" sz="1900" kern="100">
                <a:solidFill>
                  <a:srgbClr val="000000"/>
                </a:solidFill>
                <a:effectLst/>
                <a:latin typeface="Times New Roman" panose="02020603050405020304" pitchFamily="18" charset="0"/>
                <a:ea typeface="宋体" panose="02010600030101010101" pitchFamily="2" charset="-122"/>
              </a:rPr>
              <a:t>（</a:t>
            </a:r>
            <a:r>
              <a:rPr lang="en-US" altLang="zh-CN" sz="1900" kern="100">
                <a:solidFill>
                  <a:srgbClr val="000000"/>
                </a:solidFill>
                <a:effectLst/>
                <a:latin typeface="Times New Roman" panose="02020603050405020304" pitchFamily="18" charset="0"/>
                <a:ea typeface="宋体" panose="02010600030101010101" pitchFamily="2" charset="-122"/>
              </a:rPr>
              <a:t>4</a:t>
            </a:r>
            <a:r>
              <a:rPr lang="zh-CN" altLang="zh-CN" sz="1900" kern="100">
                <a:solidFill>
                  <a:srgbClr val="000000"/>
                </a:solidFill>
                <a:effectLst/>
                <a:latin typeface="Times New Roman" panose="02020603050405020304" pitchFamily="18" charset="0"/>
                <a:ea typeface="宋体" panose="02010600030101010101" pitchFamily="2" charset="-122"/>
              </a:rPr>
              <a:t>）删除名称为</a:t>
            </a:r>
            <a:r>
              <a:rPr lang="zh-CN" altLang="zh-CN" sz="1900" kern="1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altLang="zh-CN" sz="1900" kern="1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1900" kern="1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”和“</a:t>
            </a:r>
            <a:r>
              <a:rPr lang="en-US" altLang="zh-CN" sz="1900" kern="1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1900" kern="1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1900" kern="100">
                <a:solidFill>
                  <a:srgbClr val="000000"/>
                </a:solidFill>
                <a:effectLst/>
                <a:latin typeface="Times New Roman" panose="02020603050405020304" pitchFamily="18" charset="0"/>
                <a:ea typeface="宋体" panose="02010600030101010101" pitchFamily="2" charset="-122"/>
              </a:rPr>
              <a:t>的文件，语句如下：</a:t>
            </a:r>
            <a:r>
              <a:rPr lang="en-US" altLang="zh-CN" sz="1900" kern="100">
                <a:solidFill>
                  <a:srgbClr val="000000"/>
                </a:solidFill>
                <a:effectLst/>
                <a:latin typeface="Times New Roman" panose="02020603050405020304" pitchFamily="18" charset="0"/>
                <a:ea typeface="宋体" panose="02010600030101010101" pitchFamily="2" charset="-122"/>
              </a:rPr>
              <a:t>				</a:t>
            </a:r>
            <a:endParaRPr lang="zh-CN" altLang="zh-CN" sz="1900" kern="100">
              <a:effectLst/>
              <a:latin typeface="Times New Roman" panose="02020603050405020304" pitchFamily="18" charset="0"/>
              <a:ea typeface="宋体" panose="02010600030101010101" pitchFamily="2" charset="-122"/>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$rm \- \*								</a:t>
            </a:r>
            <a:endParaRPr lang="zh-CN" altLang="zh-CN" sz="1900" kern="100">
              <a:effectLst/>
              <a:latin typeface="Times New Roman" panose="02020603050405020304" pitchFamily="18" charset="0"/>
              <a:ea typeface="宋体" panose="02010600030101010101" pitchFamily="2" charset="-122"/>
            </a:endParaRPr>
          </a:p>
          <a:p>
            <a:pPr indent="266700" algn="just"/>
            <a:r>
              <a:rPr lang="zh-CN" altLang="zh-CN" sz="1900" kern="100">
                <a:solidFill>
                  <a:srgbClr val="000000"/>
                </a:solidFill>
                <a:effectLst/>
                <a:latin typeface="Times New Roman" panose="02020603050405020304" pitchFamily="18" charset="0"/>
                <a:ea typeface="宋体" panose="02010600030101010101" pitchFamily="2" charset="-122"/>
              </a:rPr>
              <a:t>（</a:t>
            </a:r>
            <a:r>
              <a:rPr lang="en-US" altLang="zh-CN" sz="1900" kern="100">
                <a:solidFill>
                  <a:srgbClr val="000000"/>
                </a:solidFill>
                <a:effectLst/>
                <a:latin typeface="Times New Roman" panose="02020603050405020304" pitchFamily="18" charset="0"/>
                <a:ea typeface="宋体" panose="02010600030101010101" pitchFamily="2" charset="-122"/>
              </a:rPr>
              <a:t>5</a:t>
            </a:r>
            <a:r>
              <a:rPr lang="zh-CN" altLang="zh-CN" sz="1900" kern="100">
                <a:solidFill>
                  <a:srgbClr val="000000"/>
                </a:solidFill>
                <a:effectLst/>
                <a:latin typeface="Times New Roman" panose="02020603050405020304" pitchFamily="18" charset="0"/>
                <a:ea typeface="宋体" panose="02010600030101010101" pitchFamily="2" charset="-122"/>
              </a:rPr>
              <a:t>）删除文件</a:t>
            </a:r>
            <a:r>
              <a:rPr lang="en-US" altLang="zh-CN" sz="1900" kern="100">
                <a:solidFill>
                  <a:srgbClr val="000000"/>
                </a:solidFill>
                <a:effectLst/>
                <a:latin typeface="Times New Roman" panose="02020603050405020304" pitchFamily="18" charset="0"/>
                <a:ea typeface="宋体" panose="02010600030101010101" pitchFamily="2" charset="-122"/>
              </a:rPr>
              <a:t>msta</a:t>
            </a:r>
            <a:r>
              <a:rPr lang="zh-CN" altLang="zh-CN" sz="1900" kern="100">
                <a:solidFill>
                  <a:srgbClr val="000000"/>
                </a:solidFill>
                <a:effectLst/>
                <a:latin typeface="Times New Roman" panose="02020603050405020304" pitchFamily="18" charset="0"/>
                <a:ea typeface="宋体" panose="02010600030101010101" pitchFamily="2" charset="-122"/>
              </a:rPr>
              <a:t>，语句如下：</a:t>
            </a:r>
            <a:endParaRPr lang="zh-CN" altLang="zh-CN" sz="1900" kern="100">
              <a:effectLst/>
              <a:latin typeface="Times New Roman" panose="02020603050405020304" pitchFamily="18" charset="0"/>
              <a:ea typeface="宋体" panose="02010600030101010101" pitchFamily="2" charset="-122"/>
            </a:endParaRPr>
          </a:p>
          <a:p>
            <a:r>
              <a:rPr lang="en-US" altLang="zh-CN" sz="1900" kern="100">
                <a:effectLst/>
                <a:latin typeface="Calibri" panose="020F0502020204030204" pitchFamily="34" charset="0"/>
                <a:ea typeface="宋体" panose="02010600030101010101" pitchFamily="2" charset="-122"/>
                <a:cs typeface="Times New Roman" panose="02020603050405020304" pitchFamily="18" charset="0"/>
              </a:rPr>
              <a:t>$unlink msta		</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2200910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E44F286-6579-DA7F-071B-5B151389B564}"/>
              </a:ext>
            </a:extLst>
          </p:cNvPr>
          <p:cNvSpPr>
            <a:spLocks noGrp="1"/>
          </p:cNvSpPr>
          <p:nvPr>
            <p:ph idx="1"/>
          </p:nvPr>
        </p:nvSpPr>
        <p:spPr>
          <a:xfrm>
            <a:off x="671529" y="935980"/>
            <a:ext cx="7616793" cy="3320284"/>
          </a:xfrm>
        </p:spPr>
        <p:txBody>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6.</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查看文件</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）查看</a:t>
            </a:r>
            <a:r>
              <a:rPr lang="en-US" altLang="zh-CN" sz="1800" kern="100">
                <a:solidFill>
                  <a:srgbClr val="000000"/>
                </a:solidFill>
                <a:effectLst/>
                <a:latin typeface="Times New Roman" panose="02020603050405020304" pitchFamily="18" charset="0"/>
                <a:ea typeface="宋体" panose="02010600030101010101" pitchFamily="2" charset="-122"/>
              </a:rPr>
              <a:t>/etc/bin</a:t>
            </a:r>
            <a:r>
              <a:rPr lang="zh-CN" altLang="zh-CN" sz="1800" kern="100">
                <a:solidFill>
                  <a:srgbClr val="000000"/>
                </a:solidFill>
                <a:effectLst/>
                <a:latin typeface="Times New Roman" panose="02020603050405020304" pitchFamily="18" charset="0"/>
                <a:ea typeface="宋体" panose="02010600030101010101" pitchFamily="2" charset="-122"/>
              </a:rPr>
              <a:t>的类型，语句如下：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$file /etc/bin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）查看</a:t>
            </a:r>
            <a:r>
              <a:rPr lang="en-US" altLang="zh-CN" sz="1800" kern="100">
                <a:solidFill>
                  <a:srgbClr val="000000"/>
                </a:solidFill>
                <a:effectLst/>
                <a:latin typeface="Times New Roman" panose="02020603050405020304" pitchFamily="18" charset="0"/>
                <a:ea typeface="宋体" panose="02010600030101010101" pitchFamily="2" charset="-122"/>
              </a:rPr>
              <a:t>/data/home</a:t>
            </a:r>
            <a:r>
              <a:rPr lang="zh-CN" altLang="zh-CN" sz="1800" kern="100">
                <a:solidFill>
                  <a:srgbClr val="000000"/>
                </a:solidFill>
                <a:effectLst/>
                <a:latin typeface="Times New Roman" panose="02020603050405020304" pitchFamily="18" charset="0"/>
                <a:ea typeface="宋体" panose="02010600030101010101" pitchFamily="2" charset="-122"/>
              </a:rPr>
              <a:t>下的软链接，语句如下：</a:t>
            </a:r>
            <a:r>
              <a:rPr lang="en-US" altLang="zh-CN" sz="1800" kern="100">
                <a:solidFill>
                  <a:srgbClr val="000000"/>
                </a:solidFill>
                <a:effectLst/>
                <a:latin typeface="Times New Roman" panose="02020603050405020304" pitchFamily="18" charset="0"/>
                <a:ea typeface="宋体" panose="02010600030101010101" pitchFamily="2" charset="-122"/>
              </a:rPr>
              <a:t>	            </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$file -l /etc/bin						</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70400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87637" y="1440036"/>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1</a:t>
            </a:r>
            <a:endParaRPr lang="zh-CN" altLang="en-US" sz="7200">
              <a:solidFill>
                <a:srgbClr val="3B3837"/>
              </a:solidFill>
            </a:endParaRPr>
          </a:p>
        </p:txBody>
      </p:sp>
      <p:sp>
        <p:nvSpPr>
          <p:cNvPr id="6" name="Rectangle 36"/>
          <p:cNvSpPr/>
          <p:nvPr/>
        </p:nvSpPr>
        <p:spPr>
          <a:xfrm>
            <a:off x="3819339" y="1800541"/>
            <a:ext cx="3252874" cy="1176046"/>
          </a:xfrm>
          <a:prstGeom prst="rect">
            <a:avLst/>
          </a:prstGeom>
          <a:noFill/>
        </p:spPr>
        <p:txBody>
          <a:bodyPr wrap="square" lIns="67391" tIns="33696" rIns="67391" bIns="33696">
            <a:spAutoFit/>
          </a:bodyPr>
          <a:lstStyle/>
          <a:p>
            <a:pPr algn="ctr">
              <a:defRPr/>
            </a:pPr>
            <a:r>
              <a:rPr lang="zh-CN" altLang="en-US" sz="36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任务一 目录操作</a:t>
            </a:r>
          </a:p>
        </p:txBody>
      </p:sp>
    </p:spTree>
    <p:extLst>
      <p:ext uri="{BB962C8B-B14F-4D97-AF65-F5344CB8AC3E}">
        <p14:creationId xmlns:p14="http://schemas.microsoft.com/office/powerpoint/2010/main" val="1912851758"/>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3874EC2-87E0-561D-1605-048CD8D19B73}"/>
              </a:ext>
            </a:extLst>
          </p:cNvPr>
          <p:cNvSpPr>
            <a:spLocks noGrp="1"/>
          </p:cNvSpPr>
          <p:nvPr>
            <p:ph idx="1"/>
          </p:nvPr>
        </p:nvSpPr>
        <p:spPr>
          <a:xfrm>
            <a:off x="671529" y="431924"/>
            <a:ext cx="7616793" cy="3824340"/>
          </a:xfrm>
        </p:spPr>
        <p:txBody>
          <a:bodyPr>
            <a:normAutofit lnSpcReduction="1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7.</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显示文件信息</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）显示</a:t>
            </a:r>
            <a:r>
              <a:rPr lang="en-US" altLang="zh-CN" sz="1800" kern="100">
                <a:solidFill>
                  <a:srgbClr val="000000"/>
                </a:solidFill>
                <a:effectLst/>
                <a:latin typeface="Times New Roman" panose="02020603050405020304" pitchFamily="18" charset="0"/>
                <a:ea typeface="宋体" panose="02010600030101010101" pitchFamily="2" charset="-122"/>
              </a:rPr>
              <a:t>/data/home</a:t>
            </a:r>
            <a:r>
              <a:rPr lang="zh-CN" altLang="zh-CN" sz="1800" kern="100">
                <a:solidFill>
                  <a:srgbClr val="000000"/>
                </a:solidFill>
                <a:effectLst/>
                <a:latin typeface="Times New Roman" panose="02020603050405020304" pitchFamily="18" charset="0"/>
                <a:ea typeface="宋体" panose="02010600030101010101" pitchFamily="2" charset="-122"/>
              </a:rPr>
              <a:t>的详细信息、状态及命令信息</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$stat /data/home						#</a:t>
            </a:r>
            <a:r>
              <a:rPr lang="zh-CN" altLang="zh-CN" sz="1800" kern="100">
                <a:solidFill>
                  <a:srgbClr val="000000"/>
                </a:solidFill>
                <a:effectLst/>
                <a:latin typeface="Times New Roman" panose="02020603050405020304" pitchFamily="18" charset="0"/>
                <a:ea typeface="宋体" panose="02010600030101010101" pitchFamily="2" charset="-122"/>
              </a:rPr>
              <a:t>显示详细信息</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$stat -L /data/home		#</a:t>
            </a:r>
            <a:r>
              <a:rPr lang="zh-CN" altLang="zh-CN" sz="1800" kern="100">
                <a:solidFill>
                  <a:srgbClr val="000000"/>
                </a:solidFill>
                <a:effectLst/>
                <a:latin typeface="Times New Roman" panose="02020603050405020304" pitchFamily="18" charset="0"/>
                <a:ea typeface="宋体" panose="02010600030101010101" pitchFamily="2" charset="-122"/>
              </a:rPr>
              <a:t>显示</a:t>
            </a:r>
            <a:r>
              <a:rPr lang="en-US" altLang="zh-CN" sz="1800" kern="100">
                <a:solidFill>
                  <a:srgbClr val="000000"/>
                </a:solidFill>
                <a:effectLst/>
                <a:latin typeface="Times New Roman" panose="02020603050405020304" pitchFamily="18" charset="0"/>
                <a:ea typeface="宋体" panose="02010600030101010101" pitchFamily="2" charset="-122"/>
              </a:rPr>
              <a:t>/data/home</a:t>
            </a:r>
            <a:r>
              <a:rPr lang="zh-CN" altLang="zh-CN" sz="1800" kern="100">
                <a:solidFill>
                  <a:srgbClr val="000000"/>
                </a:solidFill>
                <a:effectLst/>
                <a:latin typeface="Times New Roman" panose="02020603050405020304" pitchFamily="18" charset="0"/>
                <a:ea typeface="宋体" panose="02010600030101010101" pitchFamily="2" charset="-122"/>
              </a:rPr>
              <a:t>下的链接文件系统的状态</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$stat -t /data/home		#</a:t>
            </a:r>
            <a:r>
              <a:rPr lang="zh-CN" altLang="zh-CN" sz="1800" kern="100">
                <a:solidFill>
                  <a:srgbClr val="000000"/>
                </a:solidFill>
                <a:effectLst/>
                <a:latin typeface="Times New Roman" panose="02020603050405020304" pitchFamily="18" charset="0"/>
                <a:ea typeface="宋体" panose="02010600030101010101" pitchFamily="2" charset="-122"/>
              </a:rPr>
              <a:t>显示</a:t>
            </a:r>
            <a:r>
              <a:rPr lang="en-US" altLang="zh-CN" sz="1800" kern="100">
                <a:solidFill>
                  <a:srgbClr val="000000"/>
                </a:solidFill>
                <a:effectLst/>
                <a:latin typeface="Times New Roman" panose="02020603050405020304" pitchFamily="18" charset="0"/>
                <a:ea typeface="宋体" panose="02010600030101010101" pitchFamily="2" charset="-122"/>
              </a:rPr>
              <a:t>/data/home</a:t>
            </a:r>
            <a:r>
              <a:rPr lang="zh-CN" altLang="zh-CN" sz="1800" kern="100">
                <a:solidFill>
                  <a:srgbClr val="000000"/>
                </a:solidFill>
                <a:effectLst/>
                <a:latin typeface="Times New Roman" panose="02020603050405020304" pitchFamily="18" charset="0"/>
                <a:ea typeface="宋体" panose="02010600030101010101" pitchFamily="2" charset="-122"/>
              </a:rPr>
              <a:t>下所在的文件系统的状态</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$stat --help					</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显示</a:t>
            </a:r>
            <a:r>
              <a:rPr lang="en-US" altLang="zh-CN" sz="1800" kern="100">
                <a:solidFill>
                  <a:srgbClr val="FF0000"/>
                </a:solidFill>
                <a:effectLst/>
                <a:latin typeface="Times New Roman" panose="02020603050405020304" pitchFamily="18" charset="0"/>
                <a:ea typeface="宋体" panose="02010600030101010101" pitchFamily="2" charset="-122"/>
              </a:rPr>
              <a:t>stat</a:t>
            </a:r>
            <a:r>
              <a:rPr lang="zh-CN" altLang="zh-CN" sz="1800" kern="100">
                <a:solidFill>
                  <a:srgbClr val="FF0000"/>
                </a:solidFill>
                <a:effectLst/>
                <a:latin typeface="Times New Roman" panose="02020603050405020304" pitchFamily="18" charset="0"/>
                <a:ea typeface="宋体" panose="02010600030101010101" pitchFamily="2" charset="-122"/>
              </a:rPr>
              <a:t>命令的帮助信息</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$stat --version					#</a:t>
            </a:r>
            <a:r>
              <a:rPr lang="zh-CN" altLang="zh-CN" sz="1800" kern="100">
                <a:solidFill>
                  <a:srgbClr val="FF0000"/>
                </a:solidFill>
                <a:effectLst/>
                <a:latin typeface="Times New Roman" panose="02020603050405020304" pitchFamily="18" charset="0"/>
                <a:ea typeface="宋体" panose="02010600030101010101" pitchFamily="2" charset="-122"/>
              </a:rPr>
              <a:t>显示</a:t>
            </a:r>
            <a:r>
              <a:rPr lang="en-US" altLang="zh-CN" sz="1800" kern="100">
                <a:solidFill>
                  <a:srgbClr val="FF0000"/>
                </a:solidFill>
                <a:effectLst/>
                <a:latin typeface="Times New Roman" panose="02020603050405020304" pitchFamily="18" charset="0"/>
                <a:ea typeface="宋体" panose="02010600030101010101" pitchFamily="2" charset="-122"/>
              </a:rPr>
              <a:t>stat</a:t>
            </a:r>
            <a:r>
              <a:rPr lang="zh-CN" altLang="zh-CN" sz="1800" kern="100">
                <a:solidFill>
                  <a:srgbClr val="FF0000"/>
                </a:solidFill>
                <a:effectLst/>
                <a:latin typeface="Times New Roman" panose="02020603050405020304" pitchFamily="18" charset="0"/>
                <a:ea typeface="宋体" panose="02010600030101010101" pitchFamily="2" charset="-122"/>
              </a:rPr>
              <a:t>命令的版本信息</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stat /data/home</a:t>
            </a:r>
            <a:r>
              <a:rPr lang="zh-CN" altLang="zh-CN" sz="1800" kern="100">
                <a:solidFill>
                  <a:srgbClr val="000000"/>
                </a:solidFill>
                <a:effectLst/>
                <a:latin typeface="Times New Roman" panose="02020603050405020304" pitchFamily="18" charset="0"/>
                <a:ea typeface="宋体" panose="02010600030101010101" pitchFamily="2" charset="-122"/>
              </a:rPr>
              <a:t>命令的输出如图</a:t>
            </a:r>
            <a:r>
              <a:rPr lang="en-US" altLang="zh-CN" sz="1800" kern="100">
                <a:solidFill>
                  <a:srgbClr val="000000"/>
                </a:solidFill>
                <a:effectLst/>
                <a:latin typeface="Times New Roman" panose="02020603050405020304" pitchFamily="18" charset="0"/>
                <a:ea typeface="宋体" panose="02010600030101010101" pitchFamily="2" charset="-122"/>
              </a:rPr>
              <a:t>2.16</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en-US" sz="1600"/>
          </a:p>
        </p:txBody>
      </p:sp>
    </p:spTree>
    <p:extLst>
      <p:ext uri="{BB962C8B-B14F-4D97-AF65-F5344CB8AC3E}">
        <p14:creationId xmlns:p14="http://schemas.microsoft.com/office/powerpoint/2010/main" val="4082496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32538AE-F582-A8C1-9E41-EEE37DE8D433}"/>
              </a:ext>
            </a:extLst>
          </p:cNvPr>
          <p:cNvSpPr>
            <a:spLocks noGrp="1"/>
          </p:cNvSpPr>
          <p:nvPr>
            <p:ph idx="1"/>
          </p:nvPr>
        </p:nvSpPr>
        <p:spPr>
          <a:xfrm>
            <a:off x="671529" y="1296020"/>
            <a:ext cx="7616793" cy="3312368"/>
          </a:xfrm>
        </p:spPr>
        <p:txBody>
          <a:bodyPr>
            <a:normAutofit fontScale="77500" lnSpcReduction="20000"/>
          </a:bodyPr>
          <a:lstStyle/>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输出结果几乎包括了</a:t>
            </a:r>
            <a:r>
              <a:rPr lang="en-US" altLang="zh-CN" sz="1800" kern="100">
                <a:solidFill>
                  <a:srgbClr val="000000"/>
                </a:solidFill>
                <a:effectLst/>
                <a:latin typeface="Times New Roman" panose="02020603050405020304" pitchFamily="18" charset="0"/>
                <a:ea typeface="宋体" panose="02010600030101010101" pitchFamily="2" charset="-122"/>
              </a:rPr>
              <a:t>Linux</a:t>
            </a:r>
            <a:r>
              <a:rPr lang="zh-CN" altLang="zh-CN" sz="1800" kern="100">
                <a:solidFill>
                  <a:srgbClr val="000000"/>
                </a:solidFill>
                <a:effectLst/>
                <a:latin typeface="Times New Roman" panose="02020603050405020304" pitchFamily="18" charset="0"/>
                <a:ea typeface="宋体" panose="02010600030101010101" pitchFamily="2" charset="-122"/>
              </a:rPr>
              <a:t>文件的所有属性，其中：</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）大小——文件的大小；</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）块——文件所占的块数；</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IO</a:t>
            </a:r>
            <a:r>
              <a:rPr lang="zh-CN" altLang="zh-CN" sz="1800" kern="100">
                <a:solidFill>
                  <a:srgbClr val="000000"/>
                </a:solidFill>
                <a:effectLst/>
                <a:latin typeface="Times New Roman" panose="02020603050405020304" pitchFamily="18" charset="0"/>
                <a:ea typeface="宋体" panose="02010600030101010101" pitchFamily="2" charset="-122"/>
              </a:rPr>
              <a:t>块——文件系统</a:t>
            </a:r>
            <a:r>
              <a:rPr lang="en-US" altLang="zh-CN" sz="1800" kern="100">
                <a:solidFill>
                  <a:srgbClr val="000000"/>
                </a:solidFill>
                <a:effectLst/>
                <a:latin typeface="Times New Roman" panose="02020603050405020304" pitchFamily="18" charset="0"/>
                <a:ea typeface="宋体" panose="02010600030101010101" pitchFamily="2" charset="-122"/>
              </a:rPr>
              <a:t>I/O</a:t>
            </a:r>
            <a:r>
              <a:rPr lang="zh-CN" altLang="zh-CN" sz="1800" kern="100">
                <a:solidFill>
                  <a:srgbClr val="000000"/>
                </a:solidFill>
                <a:effectLst/>
                <a:latin typeface="Times New Roman" panose="02020603050405020304" pitchFamily="18" charset="0"/>
                <a:ea typeface="宋体" panose="02010600030101010101" pitchFamily="2" charset="-122"/>
              </a:rPr>
              <a:t>块的大小；</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4</a:t>
            </a:r>
            <a:r>
              <a:rPr lang="zh-CN" altLang="zh-CN" sz="1800" kern="100">
                <a:solidFill>
                  <a:srgbClr val="000000"/>
                </a:solidFill>
                <a:effectLst/>
                <a:latin typeface="Times New Roman" panose="02020603050405020304" pitchFamily="18" charset="0"/>
                <a:ea typeface="宋体" panose="02010600030101010101" pitchFamily="2" charset="-122"/>
              </a:rPr>
              <a:t>）设备——设备的</a:t>
            </a:r>
            <a:r>
              <a:rPr lang="en-US" altLang="zh-CN" sz="1800" kern="100">
                <a:solidFill>
                  <a:srgbClr val="000000"/>
                </a:solidFill>
                <a:effectLst/>
                <a:latin typeface="Times New Roman" panose="02020603050405020304" pitchFamily="18" charset="0"/>
                <a:ea typeface="宋体" panose="02010600030101010101" pitchFamily="2" charset="-122"/>
              </a:rPr>
              <a:t>ID</a:t>
            </a:r>
            <a:r>
              <a:rPr lang="zh-CN" altLang="zh-CN" sz="1800" kern="100">
                <a:solidFill>
                  <a:srgbClr val="00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5</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Inode</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i</a:t>
            </a:r>
            <a:r>
              <a:rPr lang="zh-CN" altLang="zh-CN" sz="1800" kern="100">
                <a:solidFill>
                  <a:srgbClr val="000000"/>
                </a:solidFill>
                <a:effectLst/>
                <a:latin typeface="Times New Roman" panose="02020603050405020304" pitchFamily="18" charset="0"/>
                <a:ea typeface="宋体" panose="02010600030101010101" pitchFamily="2" charset="-122"/>
              </a:rPr>
              <a:t>节点号；</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6</a:t>
            </a:r>
            <a:r>
              <a:rPr lang="zh-CN" altLang="zh-CN" sz="1800" kern="100">
                <a:solidFill>
                  <a:srgbClr val="000000"/>
                </a:solidFill>
                <a:effectLst/>
                <a:latin typeface="Times New Roman" panose="02020603050405020304" pitchFamily="18" charset="0"/>
                <a:ea typeface="宋体" panose="02010600030101010101" pitchFamily="2" charset="-122"/>
              </a:rPr>
              <a:t>）硬链接——</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，把计算机的文件系统使用的节点号和文件名使用的节点号链接起来；</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7</a:t>
            </a:r>
            <a:r>
              <a:rPr lang="zh-CN" altLang="zh-CN" sz="1800" kern="100">
                <a:solidFill>
                  <a:srgbClr val="000000"/>
                </a:solidFill>
                <a:effectLst/>
                <a:latin typeface="Times New Roman" panose="02020603050405020304" pitchFamily="18" charset="0"/>
                <a:ea typeface="宋体" panose="02010600030101010101" pitchFamily="2" charset="-122"/>
              </a:rPr>
              <a:t>）权限——赋予目录读</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写</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执行权限；</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8</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Uid</a:t>
            </a:r>
            <a:r>
              <a:rPr lang="zh-CN" altLang="zh-CN" sz="1800" kern="100">
                <a:solidFill>
                  <a:srgbClr val="000000"/>
                </a:solidFill>
                <a:effectLst/>
                <a:latin typeface="Times New Roman" panose="02020603050405020304" pitchFamily="18" charset="0"/>
                <a:ea typeface="宋体" panose="02010600030101010101" pitchFamily="2" charset="-122"/>
              </a:rPr>
              <a:t>——用户的标识；</a:t>
            </a:r>
            <a:endParaRPr lang="zh-CN" altLang="zh-CN" sz="1800" kern="100">
              <a:effectLst/>
              <a:latin typeface="Times New Roman" panose="02020603050405020304" pitchFamily="18" charset="0"/>
              <a:ea typeface="宋体" panose="02010600030101010101" pitchFamily="2" charset="-122"/>
            </a:endParaRPr>
          </a:p>
          <a:p>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9</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Gid</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——组标识。</a:t>
            </a:r>
            <a:endParaRPr lang="zh-CN" altLang="en-US"/>
          </a:p>
        </p:txBody>
      </p:sp>
      <p:pic>
        <p:nvPicPr>
          <p:cNvPr id="4" name="图片 3" descr="电脑萤幕画面&#10;&#10;描述已自动生成">
            <a:extLst>
              <a:ext uri="{FF2B5EF4-FFF2-40B4-BE49-F238E27FC236}">
                <a16:creationId xmlns:a16="http://schemas.microsoft.com/office/drawing/2014/main" id="{5AB0D025-E9B6-1FD0-3F0A-9D5DB06B7A1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743621" y="183321"/>
            <a:ext cx="5123180" cy="1085215"/>
          </a:xfrm>
          <a:prstGeom prst="rect">
            <a:avLst/>
          </a:prstGeom>
          <a:noFill/>
          <a:ln>
            <a:noFill/>
          </a:ln>
        </p:spPr>
      </p:pic>
    </p:spTree>
    <p:extLst>
      <p:ext uri="{BB962C8B-B14F-4D97-AF65-F5344CB8AC3E}">
        <p14:creationId xmlns:p14="http://schemas.microsoft.com/office/powerpoint/2010/main" val="3552467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B37A892-C5F0-6F34-0D6A-C9DC5A7A33DF}"/>
              </a:ext>
            </a:extLst>
          </p:cNvPr>
          <p:cNvSpPr>
            <a:spLocks noGrp="1"/>
          </p:cNvSpPr>
          <p:nvPr>
            <p:ph idx="1"/>
          </p:nvPr>
        </p:nvSpPr>
        <p:spPr>
          <a:xfrm>
            <a:off x="671529" y="575940"/>
            <a:ext cx="7616793" cy="3680324"/>
          </a:xfrm>
        </p:spPr>
        <p:txBody>
          <a:bodyPr>
            <a:normAutofit/>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8. </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更新文件时间</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$touch testfile				#</a:t>
            </a:r>
            <a:r>
              <a:rPr lang="zh-CN" altLang="zh-CN" sz="1800" kern="100">
                <a:solidFill>
                  <a:srgbClr val="000000"/>
                </a:solidFill>
                <a:effectLst/>
                <a:latin typeface="Times New Roman" panose="02020603050405020304" pitchFamily="18" charset="0"/>
                <a:ea typeface="宋体" panose="02010600030101010101" pitchFamily="2" charset="-122"/>
              </a:rPr>
              <a:t>把文件的访问时间修改为当前时间，如果不存在则创建它</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touch -a -t 202001010030 testfile yourfile	#</a:t>
            </a:r>
            <a:r>
              <a:rPr lang="zh-CN" altLang="zh-CN" sz="1800" kern="100">
                <a:solidFill>
                  <a:srgbClr val="000000"/>
                </a:solidFill>
                <a:effectLst/>
                <a:latin typeface="Times New Roman" panose="02020603050405020304" pitchFamily="18" charset="0"/>
                <a:ea typeface="宋体" panose="02010600030101010101" pitchFamily="2" charset="-122"/>
              </a:rPr>
              <a:t>修改文件的访问时间</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touch -m -t 202001010030 yourfile		#</a:t>
            </a:r>
            <a:r>
              <a:rPr lang="zh-CN" altLang="zh-CN" sz="1800" kern="100">
                <a:solidFill>
                  <a:srgbClr val="000000"/>
                </a:solidFill>
                <a:effectLst/>
                <a:latin typeface="Times New Roman" panose="02020603050405020304" pitchFamily="18" charset="0"/>
                <a:ea typeface="宋体" panose="02010600030101010101" pitchFamily="2" charset="-122"/>
              </a:rPr>
              <a:t>修改文件的修改时间</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touch -m -d "Feb 2 2020 19:20" /usr/tstj	#</a:t>
            </a:r>
            <a:r>
              <a:rPr lang="zh-CN" altLang="zh-CN" sz="1800" kern="100">
                <a:solidFill>
                  <a:srgbClr val="000000"/>
                </a:solidFill>
                <a:effectLst/>
                <a:latin typeface="Times New Roman" panose="02020603050405020304" pitchFamily="18" charset="0"/>
                <a:ea typeface="宋体" panose="02010600030101010101" pitchFamily="2" charset="-122"/>
              </a:rPr>
              <a:t>在</a:t>
            </a:r>
            <a:r>
              <a:rPr lang="en-US" altLang="zh-CN" sz="1800" kern="100">
                <a:solidFill>
                  <a:srgbClr val="000000"/>
                </a:solidFill>
                <a:effectLst/>
                <a:latin typeface="Times New Roman" panose="02020603050405020304" pitchFamily="18" charset="0"/>
                <a:ea typeface="宋体" panose="02010600030101010101" pitchFamily="2" charset="-122"/>
              </a:rPr>
              <a:t>/usr</a:t>
            </a:r>
            <a:r>
              <a:rPr lang="zh-CN" altLang="zh-CN" sz="1800" kern="100">
                <a:solidFill>
                  <a:srgbClr val="000000"/>
                </a:solidFill>
                <a:effectLst/>
                <a:latin typeface="Times New Roman" panose="02020603050405020304" pitchFamily="18" charset="0"/>
                <a:ea typeface="宋体" panose="02010600030101010101" pitchFamily="2" charset="-122"/>
              </a:rPr>
              <a:t>下的指定文件</a:t>
            </a:r>
            <a:r>
              <a:rPr lang="en-US" altLang="zh-CN" sz="1800" kern="100">
                <a:solidFill>
                  <a:srgbClr val="000000"/>
                </a:solidFill>
                <a:effectLst/>
                <a:latin typeface="Times New Roman" panose="02020603050405020304" pitchFamily="18" charset="0"/>
                <a:ea typeface="宋体" panose="02010600030101010101" pitchFamily="2" charset="-122"/>
              </a:rPr>
              <a:t>tstj</a:t>
            </a:r>
            <a:r>
              <a:rPr lang="zh-CN" altLang="zh-CN" sz="1800" kern="100">
                <a:solidFill>
                  <a:srgbClr val="000000"/>
                </a:solidFill>
                <a:effectLst/>
                <a:latin typeface="Times New Roman" panose="02020603050405020304" pitchFamily="18" charset="0"/>
                <a:ea typeface="宋体" panose="02010600030101010101" pitchFamily="2" charset="-122"/>
              </a:rPr>
              <a:t>的修改时间</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500622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BB4D99C-9034-0181-0C04-B1D89D1BBCAC}"/>
              </a:ext>
            </a:extLst>
          </p:cNvPr>
          <p:cNvSpPr>
            <a:spLocks noGrp="1"/>
          </p:cNvSpPr>
          <p:nvPr>
            <p:ph type="title"/>
          </p:nvPr>
        </p:nvSpPr>
        <p:spPr>
          <a:xfrm>
            <a:off x="692638" y="-288156"/>
            <a:ext cx="7616792" cy="1173116"/>
          </a:xfrm>
        </p:spPr>
        <p:txBody>
          <a:bodyPr/>
          <a:lstStyle/>
          <a:p>
            <a:pPr algn="l"/>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二、编辑文本</a:t>
            </a:r>
            <a:endParaRPr lang="zh-CN" altLang="en-US"/>
          </a:p>
        </p:txBody>
      </p:sp>
      <p:sp>
        <p:nvSpPr>
          <p:cNvPr id="3" name="内容占位符 2">
            <a:extLst>
              <a:ext uri="{FF2B5EF4-FFF2-40B4-BE49-F238E27FC236}">
                <a16:creationId xmlns:a16="http://schemas.microsoft.com/office/drawing/2014/main" id="{64DD774F-BC55-EFA9-B39A-2F5035D9252A}"/>
              </a:ext>
            </a:extLst>
          </p:cNvPr>
          <p:cNvSpPr>
            <a:spLocks noGrp="1"/>
          </p:cNvSpPr>
          <p:nvPr>
            <p:ph idx="1"/>
          </p:nvPr>
        </p:nvSpPr>
        <p:spPr>
          <a:xfrm>
            <a:off x="671529" y="431924"/>
            <a:ext cx="7616793" cy="4608389"/>
          </a:xfrm>
        </p:spPr>
        <p:txBody>
          <a:bodyPr>
            <a:normAutofit fontScale="55000" lnSpcReduction="20000"/>
          </a:bodyPr>
          <a:lstStyle/>
          <a:p>
            <a:pPr algn="just" hangingPunct="0">
              <a:spcBef>
                <a:spcPts val="780"/>
              </a:spcBef>
              <a:spcAft>
                <a:spcPts val="780"/>
              </a:spcAft>
            </a:pPr>
            <a:r>
              <a:rPr lang="en-US" altLang="zh-CN" sz="23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 </a:t>
            </a:r>
            <a:r>
              <a:rPr lang="zh-CN" altLang="zh-CN" sz="23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文本搜索</a:t>
            </a:r>
          </a:p>
          <a:p>
            <a:pPr indent="266700" algn="just"/>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1</a:t>
            </a:r>
            <a:r>
              <a:rPr lang="zh-CN" altLang="zh-CN" sz="2300" kern="100">
                <a:solidFill>
                  <a:srgbClr val="000000"/>
                </a:solidFill>
                <a:effectLst/>
                <a:latin typeface="Times New Roman" panose="02020603050405020304" pitchFamily="18" charset="0"/>
                <a:ea typeface="宋体" panose="02010600030101010101" pitchFamily="2" charset="-122"/>
              </a:rPr>
              <a:t>）使用扩展正则表达式在</a:t>
            </a:r>
            <a:r>
              <a:rPr lang="en-US" altLang="zh-CN" sz="2300" kern="100">
                <a:solidFill>
                  <a:srgbClr val="000000"/>
                </a:solidFill>
                <a:effectLst/>
                <a:latin typeface="Times New Roman" panose="02020603050405020304" pitchFamily="18" charset="0"/>
                <a:ea typeface="宋体" panose="02010600030101010101" pitchFamily="2" charset="-122"/>
              </a:rPr>
              <a:t>file</a:t>
            </a:r>
            <a:r>
              <a:rPr lang="zh-CN" altLang="zh-CN" sz="2300" kern="100">
                <a:solidFill>
                  <a:srgbClr val="000000"/>
                </a:solidFill>
                <a:effectLst/>
                <a:latin typeface="Times New Roman" panose="02020603050405020304" pitchFamily="18" charset="0"/>
                <a:ea typeface="宋体" panose="02010600030101010101" pitchFamily="2" charset="-122"/>
              </a:rPr>
              <a:t>文件内搜索</a:t>
            </a:r>
            <a:r>
              <a:rPr lang="en-US" altLang="zh-CN" sz="2300" kern="100">
                <a:solidFill>
                  <a:srgbClr val="000000"/>
                </a:solidFill>
                <a:effectLst/>
                <a:latin typeface="Times New Roman" panose="02020603050405020304" pitchFamily="18" charset="0"/>
                <a:ea typeface="宋体" panose="02010600030101010101" pitchFamily="2" charset="-122"/>
              </a:rPr>
              <a:t>Anyone</a:t>
            </a:r>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anyone</a:t>
            </a:r>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Someone</a:t>
            </a:r>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someone</a:t>
            </a:r>
            <a:r>
              <a:rPr lang="zh-CN" altLang="zh-CN" sz="2300" kern="100">
                <a:solidFill>
                  <a:srgbClr val="000000"/>
                </a:solidFill>
                <a:effectLst/>
                <a:latin typeface="Times New Roman" panose="02020603050405020304" pitchFamily="18" charset="0"/>
                <a:ea typeface="宋体" panose="02010600030101010101" pitchFamily="2" charset="-122"/>
              </a:rPr>
              <a:t>：</a:t>
            </a:r>
            <a:endParaRPr lang="zh-CN" altLang="zh-CN" sz="2300" kern="100">
              <a:effectLst/>
              <a:latin typeface="Times New Roman" panose="02020603050405020304" pitchFamily="18" charset="0"/>
              <a:ea typeface="宋体" panose="02010600030101010101" pitchFamily="2" charset="-122"/>
            </a:endParaRPr>
          </a:p>
          <a:p>
            <a:pPr indent="266700" algn="just"/>
            <a:r>
              <a:rPr lang="en-US" altLang="zh-CN" sz="2300" kern="100">
                <a:solidFill>
                  <a:srgbClr val="000000"/>
                </a:solidFill>
                <a:effectLst/>
                <a:latin typeface="Times New Roman" panose="02020603050405020304" pitchFamily="18" charset="0"/>
                <a:ea typeface="宋体" panose="02010600030101010101" pitchFamily="2" charset="-122"/>
              </a:rPr>
              <a:t>$ grep -E '[Aa]ny|([Ss]ome)one' file</a:t>
            </a:r>
            <a:endParaRPr lang="zh-CN" altLang="zh-CN" sz="2300" kern="100">
              <a:effectLst/>
              <a:latin typeface="Times New Roman" panose="02020603050405020304" pitchFamily="18" charset="0"/>
              <a:ea typeface="宋体" panose="02010600030101010101" pitchFamily="2" charset="-122"/>
            </a:endParaRPr>
          </a:p>
          <a:p>
            <a:pPr indent="266700" algn="just"/>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2</a:t>
            </a:r>
            <a:r>
              <a:rPr lang="zh-CN" altLang="zh-CN" sz="2300" kern="100">
                <a:solidFill>
                  <a:srgbClr val="000000"/>
                </a:solidFill>
                <a:effectLst/>
                <a:latin typeface="Times New Roman" panose="02020603050405020304" pitchFamily="18" charset="0"/>
                <a:ea typeface="宋体" panose="02010600030101010101" pitchFamily="2" charset="-122"/>
              </a:rPr>
              <a:t>）使用扩展正则表达式在</a:t>
            </a:r>
            <a:r>
              <a:rPr lang="en-US" altLang="zh-CN" sz="2300" kern="100">
                <a:solidFill>
                  <a:srgbClr val="000000"/>
                </a:solidFill>
                <a:effectLst/>
                <a:latin typeface="Times New Roman" panose="02020603050405020304" pitchFamily="18" charset="0"/>
                <a:ea typeface="宋体" panose="02010600030101010101" pitchFamily="2" charset="-122"/>
              </a:rPr>
              <a:t>file</a:t>
            </a:r>
            <a:r>
              <a:rPr lang="zh-CN" altLang="zh-CN" sz="2300" kern="100">
                <a:solidFill>
                  <a:srgbClr val="000000"/>
                </a:solidFill>
                <a:effectLst/>
                <a:latin typeface="Times New Roman" panose="02020603050405020304" pitchFamily="18" charset="0"/>
                <a:ea typeface="宋体" panose="02010600030101010101" pitchFamily="2" charset="-122"/>
              </a:rPr>
              <a:t>文件内搜索</a:t>
            </a:r>
            <a:r>
              <a:rPr lang="en-US" altLang="zh-CN" sz="2300" kern="100">
                <a:solidFill>
                  <a:srgbClr val="000000"/>
                </a:solidFill>
                <a:effectLst/>
                <a:latin typeface="Times New Roman" panose="02020603050405020304" pitchFamily="18" charset="0"/>
                <a:ea typeface="宋体" panose="02010600030101010101" pitchFamily="2" charset="-122"/>
              </a:rPr>
              <a:t>Henry</a:t>
            </a:r>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henry</a:t>
            </a:r>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Henrietta</a:t>
            </a:r>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henrietta</a:t>
            </a:r>
            <a:r>
              <a:rPr lang="zh-CN" altLang="zh-CN" sz="2300" kern="100">
                <a:solidFill>
                  <a:srgbClr val="000000"/>
                </a:solidFill>
                <a:effectLst/>
                <a:latin typeface="Times New Roman" panose="02020603050405020304" pitchFamily="18" charset="0"/>
                <a:ea typeface="宋体" panose="02010600030101010101" pitchFamily="2" charset="-122"/>
              </a:rPr>
              <a:t>：</a:t>
            </a:r>
            <a:endParaRPr lang="zh-CN" altLang="zh-CN" sz="2300" kern="100">
              <a:effectLst/>
              <a:latin typeface="Times New Roman" panose="02020603050405020304" pitchFamily="18" charset="0"/>
              <a:ea typeface="宋体" panose="02010600030101010101" pitchFamily="2" charset="-122"/>
            </a:endParaRPr>
          </a:p>
          <a:p>
            <a:pPr indent="266700" algn="just"/>
            <a:r>
              <a:rPr lang="en-US" altLang="zh-CN" sz="2300" kern="100">
                <a:solidFill>
                  <a:srgbClr val="000000"/>
                </a:solidFill>
                <a:effectLst/>
                <a:latin typeface="Times New Roman" panose="02020603050405020304" pitchFamily="18" charset="0"/>
                <a:ea typeface="宋体" panose="02010600030101010101" pitchFamily="2" charset="-122"/>
              </a:rPr>
              <a:t>$ grep -E '[Hh]enr(y)|(ietta)' file</a:t>
            </a:r>
            <a:endParaRPr lang="zh-CN" altLang="zh-CN" sz="2300" kern="100">
              <a:effectLst/>
              <a:latin typeface="Times New Roman" panose="02020603050405020304" pitchFamily="18" charset="0"/>
              <a:ea typeface="宋体" panose="02010600030101010101" pitchFamily="2" charset="-122"/>
            </a:endParaRPr>
          </a:p>
          <a:p>
            <a:pPr indent="266700" algn="just"/>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3</a:t>
            </a:r>
            <a:r>
              <a:rPr lang="zh-CN" altLang="zh-CN" sz="2300" kern="100">
                <a:solidFill>
                  <a:srgbClr val="000000"/>
                </a:solidFill>
                <a:effectLst/>
                <a:latin typeface="Times New Roman" panose="02020603050405020304" pitchFamily="18" charset="0"/>
                <a:ea typeface="宋体" panose="02010600030101010101" pitchFamily="2" charset="-122"/>
              </a:rPr>
              <a:t>）在</a:t>
            </a:r>
            <a:r>
              <a:rPr lang="en-US" altLang="zh-CN" sz="2300" kern="100">
                <a:solidFill>
                  <a:srgbClr val="000000"/>
                </a:solidFill>
                <a:effectLst/>
                <a:latin typeface="Times New Roman" panose="02020603050405020304" pitchFamily="18" charset="0"/>
                <a:ea typeface="宋体" panose="02010600030101010101" pitchFamily="2" charset="-122"/>
              </a:rPr>
              <a:t>/user/passwd</a:t>
            </a:r>
            <a:r>
              <a:rPr lang="zh-CN" altLang="zh-CN" sz="2300" kern="100">
                <a:solidFill>
                  <a:srgbClr val="000000"/>
                </a:solidFill>
                <a:effectLst/>
                <a:latin typeface="Times New Roman" panose="02020603050405020304" pitchFamily="18" charset="0"/>
                <a:ea typeface="宋体" panose="02010600030101010101" pitchFamily="2" charset="-122"/>
              </a:rPr>
              <a:t>文件里面搜索用户</a:t>
            </a:r>
            <a:r>
              <a:rPr lang="en-US" altLang="zh-CN" sz="2300" kern="100">
                <a:solidFill>
                  <a:srgbClr val="000000"/>
                </a:solidFill>
                <a:effectLst/>
                <a:latin typeface="Times New Roman" panose="02020603050405020304" pitchFamily="18" charset="0"/>
                <a:ea typeface="宋体" panose="02010600030101010101" pitchFamily="2" charset="-122"/>
              </a:rPr>
              <a:t>root</a:t>
            </a:r>
            <a:r>
              <a:rPr lang="zh-CN" altLang="zh-CN" sz="2300" kern="100">
                <a:solidFill>
                  <a:srgbClr val="000000"/>
                </a:solidFill>
                <a:effectLst/>
                <a:latin typeface="Times New Roman" panose="02020603050405020304" pitchFamily="18" charset="0"/>
                <a:ea typeface="宋体" panose="02010600030101010101" pitchFamily="2" charset="-122"/>
              </a:rPr>
              <a:t>：</a:t>
            </a:r>
            <a:endParaRPr lang="zh-CN" altLang="zh-CN" sz="2300" kern="100">
              <a:effectLst/>
              <a:latin typeface="Times New Roman" panose="02020603050405020304" pitchFamily="18" charset="0"/>
              <a:ea typeface="宋体" panose="02010600030101010101" pitchFamily="2" charset="-122"/>
            </a:endParaRPr>
          </a:p>
          <a:p>
            <a:pPr indent="266700" algn="just"/>
            <a:r>
              <a:rPr lang="en-US" altLang="zh-CN" sz="2300" kern="100">
                <a:solidFill>
                  <a:srgbClr val="000000"/>
                </a:solidFill>
                <a:effectLst/>
                <a:latin typeface="Times New Roman" panose="02020603050405020304" pitchFamily="18" charset="0"/>
                <a:ea typeface="宋体" panose="02010600030101010101" pitchFamily="2" charset="-122"/>
              </a:rPr>
              <a:t>$ grep "^root" /etc/passwd</a:t>
            </a:r>
            <a:endParaRPr lang="zh-CN" altLang="zh-CN" sz="2300" kern="100">
              <a:effectLst/>
              <a:latin typeface="Times New Roman" panose="02020603050405020304" pitchFamily="18" charset="0"/>
              <a:ea typeface="宋体" panose="02010600030101010101" pitchFamily="2" charset="-122"/>
            </a:endParaRPr>
          </a:p>
          <a:p>
            <a:pPr indent="266700" algn="just"/>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4</a:t>
            </a:r>
            <a:r>
              <a:rPr lang="zh-CN" altLang="zh-CN" sz="2300" kern="100">
                <a:solidFill>
                  <a:srgbClr val="000000"/>
                </a:solidFill>
                <a:effectLst/>
                <a:latin typeface="Times New Roman" panose="02020603050405020304" pitchFamily="18" charset="0"/>
                <a:ea typeface="宋体" panose="02010600030101010101" pitchFamily="2" charset="-122"/>
              </a:rPr>
              <a:t>）多文搜索，使用一般正则表达式在</a:t>
            </a:r>
            <a:r>
              <a:rPr lang="en-US" altLang="zh-CN" sz="2300" kern="100">
                <a:solidFill>
                  <a:srgbClr val="000000"/>
                </a:solidFill>
                <a:effectLst/>
                <a:latin typeface="Times New Roman" panose="02020603050405020304" pitchFamily="18" charset="0"/>
                <a:ea typeface="宋体" panose="02010600030101010101" pitchFamily="2" charset="-122"/>
              </a:rPr>
              <a:t>a*</a:t>
            </a:r>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b*</a:t>
            </a:r>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c*</a:t>
            </a:r>
            <a:r>
              <a:rPr lang="zh-CN" altLang="zh-CN" sz="2300" kern="100">
                <a:solidFill>
                  <a:srgbClr val="000000"/>
                </a:solidFill>
                <a:effectLst/>
                <a:latin typeface="Times New Roman" panose="02020603050405020304" pitchFamily="18" charset="0"/>
                <a:ea typeface="宋体" panose="02010600030101010101" pitchFamily="2" charset="-122"/>
              </a:rPr>
              <a:t>内搜索</a:t>
            </a:r>
            <a:r>
              <a:rPr lang="en-US" altLang="zh-CN" sz="2300" kern="100">
                <a:solidFill>
                  <a:srgbClr val="000000"/>
                </a:solidFill>
                <a:effectLst/>
                <a:latin typeface="Times New Roman" panose="02020603050405020304" pitchFamily="18" charset="0"/>
                <a:ea typeface="宋体" panose="02010600030101010101" pitchFamily="2" charset="-122"/>
              </a:rPr>
              <a:t>ansts</a:t>
            </a:r>
            <a:r>
              <a:rPr lang="zh-CN" altLang="zh-CN" sz="2300" kern="100">
                <a:solidFill>
                  <a:srgbClr val="000000"/>
                </a:solidFill>
                <a:effectLst/>
                <a:latin typeface="Times New Roman" panose="02020603050405020304" pitchFamily="18" charset="0"/>
                <a:ea typeface="宋体" panose="02010600030101010101" pitchFamily="2" charset="-122"/>
              </a:rPr>
              <a:t>：</a:t>
            </a:r>
            <a:endParaRPr lang="zh-CN" altLang="zh-CN" sz="2300" kern="100">
              <a:effectLst/>
              <a:latin typeface="Times New Roman" panose="02020603050405020304" pitchFamily="18" charset="0"/>
              <a:ea typeface="宋体" panose="02010600030101010101" pitchFamily="2" charset="-122"/>
            </a:endParaRPr>
          </a:p>
          <a:p>
            <a:pPr indent="266700" algn="just"/>
            <a:r>
              <a:rPr lang="en-US" altLang="zh-CN" sz="2300" kern="100">
                <a:solidFill>
                  <a:srgbClr val="000000"/>
                </a:solidFill>
                <a:effectLst/>
                <a:latin typeface="Times New Roman" panose="02020603050405020304" pitchFamily="18" charset="0"/>
                <a:ea typeface="宋体" panose="02010600030101010101" pitchFamily="2" charset="-122"/>
              </a:rPr>
              <a:t>$ grep ants [abc]*</a:t>
            </a:r>
            <a:endParaRPr lang="zh-CN" altLang="zh-CN" sz="2300" kern="100">
              <a:effectLst/>
              <a:latin typeface="Times New Roman" panose="02020603050405020304" pitchFamily="18" charset="0"/>
              <a:ea typeface="宋体" panose="02010600030101010101" pitchFamily="2" charset="-122"/>
            </a:endParaRPr>
          </a:p>
          <a:p>
            <a:pPr indent="266700" algn="just"/>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5</a:t>
            </a:r>
            <a:r>
              <a:rPr lang="zh-CN" altLang="zh-CN" sz="2300" kern="100">
                <a:solidFill>
                  <a:srgbClr val="000000"/>
                </a:solidFill>
                <a:effectLst/>
                <a:latin typeface="Times New Roman" panose="02020603050405020304" pitchFamily="18" charset="0"/>
                <a:ea typeface="宋体" panose="02010600030101010101" pitchFamily="2" charset="-122"/>
              </a:rPr>
              <a:t>）流搜索，在目录</a:t>
            </a:r>
            <a:r>
              <a:rPr lang="en-US" altLang="zh-CN" sz="2300" kern="100">
                <a:solidFill>
                  <a:srgbClr val="000000"/>
                </a:solidFill>
                <a:effectLst/>
                <a:latin typeface="Times New Roman" panose="02020603050405020304" pitchFamily="18" charset="0"/>
                <a:ea typeface="宋体" panose="02010600030101010101" pitchFamily="2" charset="-122"/>
              </a:rPr>
              <a:t>/data</a:t>
            </a:r>
            <a:r>
              <a:rPr lang="zh-CN" altLang="zh-CN" sz="2300" kern="100">
                <a:solidFill>
                  <a:srgbClr val="000000"/>
                </a:solidFill>
                <a:effectLst/>
                <a:latin typeface="Times New Roman" panose="02020603050405020304" pitchFamily="18" charset="0"/>
                <a:ea typeface="宋体" panose="02010600030101010101" pitchFamily="2" charset="-122"/>
              </a:rPr>
              <a:t>里搜索包含</a:t>
            </a:r>
            <a:r>
              <a:rPr lang="en-US" altLang="zh-CN" sz="2300" kern="100">
                <a:solidFill>
                  <a:srgbClr val="000000"/>
                </a:solidFill>
                <a:effectLst/>
                <a:latin typeface="Times New Roman" panose="02020603050405020304" pitchFamily="18" charset="0"/>
                <a:ea typeface="宋体" panose="02010600030101010101" pitchFamily="2" charset="-122"/>
              </a:rPr>
              <a:t>t</a:t>
            </a:r>
            <a:r>
              <a:rPr lang="zh-CN" altLang="zh-CN" sz="2300" kern="100">
                <a:solidFill>
                  <a:srgbClr val="000000"/>
                </a:solidFill>
                <a:effectLst/>
                <a:latin typeface="Times New Roman" panose="02020603050405020304" pitchFamily="18" charset="0"/>
                <a:ea typeface="宋体" panose="02010600030101010101" pitchFamily="2" charset="-122"/>
              </a:rPr>
              <a:t>的字符串的文件名：</a:t>
            </a:r>
            <a:endParaRPr lang="zh-CN" altLang="zh-CN" sz="2300" kern="100">
              <a:effectLst/>
              <a:latin typeface="Times New Roman" panose="02020603050405020304" pitchFamily="18" charset="0"/>
              <a:ea typeface="宋体" panose="02010600030101010101" pitchFamily="2" charset="-122"/>
            </a:endParaRPr>
          </a:p>
          <a:p>
            <a:pPr indent="266700" algn="just"/>
            <a:r>
              <a:rPr lang="en-US" altLang="zh-CN" sz="2300" kern="100">
                <a:solidFill>
                  <a:srgbClr val="000000"/>
                </a:solidFill>
                <a:effectLst/>
                <a:latin typeface="Times New Roman" panose="02020603050405020304" pitchFamily="18" charset="0"/>
                <a:ea typeface="宋体" panose="02010600030101010101" pitchFamily="2" charset="-122"/>
              </a:rPr>
              <a:t>$ ls /data | grep 't'</a:t>
            </a:r>
            <a:endParaRPr lang="zh-CN" altLang="zh-CN" sz="2300" kern="100">
              <a:effectLst/>
              <a:latin typeface="Times New Roman" panose="02020603050405020304" pitchFamily="18" charset="0"/>
              <a:ea typeface="宋体" panose="02010600030101010101" pitchFamily="2" charset="-122"/>
            </a:endParaRPr>
          </a:p>
          <a:p>
            <a:pPr indent="266700" algn="just"/>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6</a:t>
            </a:r>
            <a:r>
              <a:rPr lang="zh-CN" altLang="zh-CN" sz="2300" kern="100">
                <a:solidFill>
                  <a:srgbClr val="000000"/>
                </a:solidFill>
                <a:effectLst/>
                <a:latin typeface="Times New Roman" panose="02020603050405020304" pitchFamily="18" charset="0"/>
                <a:ea typeface="宋体" panose="02010600030101010101" pitchFamily="2" charset="-122"/>
              </a:rPr>
              <a:t>）在</a:t>
            </a:r>
            <a:r>
              <a:rPr lang="en-US" altLang="zh-CN" sz="2300" kern="100">
                <a:solidFill>
                  <a:srgbClr val="000000"/>
                </a:solidFill>
                <a:effectLst/>
                <a:latin typeface="Times New Roman" panose="02020603050405020304" pitchFamily="18" charset="0"/>
                <a:ea typeface="宋体" panose="02010600030101010101" pitchFamily="2" charset="-122"/>
              </a:rPr>
              <a:t>/etc/profile</a:t>
            </a:r>
            <a:r>
              <a:rPr lang="zh-CN" altLang="zh-CN" sz="2300" kern="100">
                <a:solidFill>
                  <a:srgbClr val="000000"/>
                </a:solidFill>
                <a:effectLst/>
                <a:latin typeface="Times New Roman" panose="02020603050405020304" pitchFamily="18" charset="0"/>
                <a:ea typeface="宋体" panose="02010600030101010101" pitchFamily="2" charset="-122"/>
              </a:rPr>
              <a:t>文件内搜索所有的注释行（注释行是开头带有</a:t>
            </a:r>
            <a:r>
              <a:rPr lang="en-US" altLang="zh-CN" sz="2300" kern="100">
                <a:solidFill>
                  <a:srgbClr val="000000"/>
                </a:solidFill>
                <a:effectLst/>
                <a:latin typeface="Times New Roman" panose="02020603050405020304" pitchFamily="18" charset="0"/>
                <a:ea typeface="宋体" panose="02010600030101010101" pitchFamily="2" charset="-122"/>
              </a:rPr>
              <a:t>“#”</a:t>
            </a:r>
            <a:r>
              <a:rPr lang="zh-CN" altLang="zh-CN" sz="2300" kern="100">
                <a:solidFill>
                  <a:srgbClr val="000000"/>
                </a:solidFill>
                <a:effectLst/>
                <a:latin typeface="Times New Roman" panose="02020603050405020304" pitchFamily="18" charset="0"/>
                <a:ea typeface="宋体" panose="02010600030101010101" pitchFamily="2" charset="-122"/>
              </a:rPr>
              <a:t>）：</a:t>
            </a:r>
            <a:endParaRPr lang="zh-CN" altLang="zh-CN" sz="2300" kern="100">
              <a:effectLst/>
              <a:latin typeface="Times New Roman" panose="02020603050405020304" pitchFamily="18" charset="0"/>
              <a:ea typeface="宋体" panose="02010600030101010101" pitchFamily="2" charset="-122"/>
            </a:endParaRPr>
          </a:p>
          <a:p>
            <a:pPr indent="266700" algn="just"/>
            <a:r>
              <a:rPr lang="en-US" altLang="zh-CN" sz="2300" kern="100">
                <a:solidFill>
                  <a:srgbClr val="000000"/>
                </a:solidFill>
                <a:effectLst/>
                <a:latin typeface="Times New Roman" panose="02020603050405020304" pitchFamily="18" charset="0"/>
                <a:ea typeface="宋体" panose="02010600030101010101" pitchFamily="2" charset="-122"/>
              </a:rPr>
              <a:t>$ grep "^#" /etc/profile</a:t>
            </a:r>
            <a:endParaRPr lang="zh-CN" altLang="zh-CN" sz="2300" kern="100">
              <a:effectLst/>
              <a:latin typeface="Times New Roman" panose="02020603050405020304" pitchFamily="18" charset="0"/>
              <a:ea typeface="宋体" panose="02010600030101010101" pitchFamily="2" charset="-122"/>
            </a:endParaRPr>
          </a:p>
          <a:p>
            <a:pPr indent="266700" algn="just"/>
            <a:r>
              <a:rPr lang="zh-CN" altLang="zh-CN" sz="2300" kern="100">
                <a:solidFill>
                  <a:srgbClr val="000000"/>
                </a:solidFill>
                <a:effectLst/>
                <a:latin typeface="Times New Roman" panose="02020603050405020304" pitchFamily="18" charset="0"/>
                <a:ea typeface="宋体" panose="02010600030101010101" pitchFamily="2" charset="-122"/>
              </a:rPr>
              <a:t>（</a:t>
            </a:r>
            <a:r>
              <a:rPr lang="en-US" altLang="zh-CN" sz="2300" kern="100">
                <a:solidFill>
                  <a:srgbClr val="000000"/>
                </a:solidFill>
                <a:effectLst/>
                <a:latin typeface="Times New Roman" panose="02020603050405020304" pitchFamily="18" charset="0"/>
                <a:ea typeface="宋体" panose="02010600030101010101" pitchFamily="2" charset="-122"/>
              </a:rPr>
              <a:t>7</a:t>
            </a:r>
            <a:r>
              <a:rPr lang="zh-CN" altLang="zh-CN" sz="2300" kern="100">
                <a:solidFill>
                  <a:srgbClr val="000000"/>
                </a:solidFill>
                <a:effectLst/>
                <a:latin typeface="Times New Roman" panose="02020603050405020304" pitchFamily="18" charset="0"/>
                <a:ea typeface="宋体" panose="02010600030101010101" pitchFamily="2" charset="-122"/>
              </a:rPr>
              <a:t>）反向搜索，在</a:t>
            </a:r>
            <a:r>
              <a:rPr lang="en-US" altLang="zh-CN" sz="2300" kern="100">
                <a:solidFill>
                  <a:srgbClr val="000000"/>
                </a:solidFill>
                <a:effectLst/>
                <a:latin typeface="Times New Roman" panose="02020603050405020304" pitchFamily="18" charset="0"/>
                <a:ea typeface="宋体" panose="02010600030101010101" pitchFamily="2" charset="-122"/>
              </a:rPr>
              <a:t>/etc/file</a:t>
            </a:r>
            <a:r>
              <a:rPr lang="zh-CN" altLang="zh-CN" sz="2300" kern="100">
                <a:solidFill>
                  <a:srgbClr val="000000"/>
                </a:solidFill>
                <a:effectLst/>
                <a:latin typeface="Times New Roman" panose="02020603050405020304" pitchFamily="18" charset="0"/>
                <a:ea typeface="宋体" panose="02010600030101010101" pitchFamily="2" charset="-122"/>
              </a:rPr>
              <a:t>文件内搜索所有的非注释行：</a:t>
            </a:r>
            <a:endParaRPr lang="zh-CN" altLang="zh-CN" sz="2300" kern="100">
              <a:effectLst/>
              <a:latin typeface="Times New Roman" panose="02020603050405020304" pitchFamily="18" charset="0"/>
              <a:ea typeface="宋体" panose="02010600030101010101" pitchFamily="2" charset="-122"/>
            </a:endParaRPr>
          </a:p>
          <a:p>
            <a:pPr indent="266700" algn="just"/>
            <a:r>
              <a:rPr lang="en-US" altLang="zh-CN" sz="2300" kern="100">
                <a:solidFill>
                  <a:srgbClr val="000000"/>
                </a:solidFill>
                <a:effectLst/>
                <a:latin typeface="Times New Roman" panose="02020603050405020304" pitchFamily="18" charset="0"/>
                <a:ea typeface="宋体" panose="02010600030101010101" pitchFamily="2" charset="-122"/>
              </a:rPr>
              <a:t>$ grep -v "^#" /etc/profile</a:t>
            </a:r>
            <a:endParaRPr lang="zh-CN" altLang="zh-CN" sz="23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163260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625F528-C19F-9411-7633-EBAFB67554EE}"/>
              </a:ext>
            </a:extLst>
          </p:cNvPr>
          <p:cNvSpPr>
            <a:spLocks noGrp="1"/>
          </p:cNvSpPr>
          <p:nvPr>
            <p:ph idx="1"/>
          </p:nvPr>
        </p:nvSpPr>
        <p:spPr>
          <a:xfrm>
            <a:off x="671529" y="935980"/>
            <a:ext cx="7616793" cy="3320284"/>
          </a:xfrm>
        </p:spPr>
        <p:txBody>
          <a:bodyPr>
            <a:normAutofit/>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．文本内容排序</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）把文件按照字典顺序整序进行排序：</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sort /etc/passwd &gt;files</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）以第一个域为键，对</a:t>
            </a:r>
            <a:r>
              <a:rPr lang="en-US" altLang="zh-CN" sz="1800" kern="100">
                <a:solidFill>
                  <a:srgbClr val="000000"/>
                </a:solidFill>
                <a:effectLst/>
                <a:latin typeface="Times New Roman" panose="02020603050405020304" pitchFamily="18" charset="0"/>
                <a:ea typeface="宋体" panose="02010600030101010101" pitchFamily="2" charset="-122"/>
              </a:rPr>
              <a:t>/etc/passwd</a:t>
            </a:r>
            <a:r>
              <a:rPr lang="zh-CN" altLang="zh-CN" sz="1800" kern="100">
                <a:solidFill>
                  <a:srgbClr val="000000"/>
                </a:solidFill>
                <a:effectLst/>
                <a:latin typeface="Times New Roman" panose="02020603050405020304" pitchFamily="18" charset="0"/>
                <a:ea typeface="宋体" panose="02010600030101010101" pitchFamily="2" charset="-122"/>
              </a:rPr>
              <a:t>进行排序：</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sort -t $':' -k1 -n /etc/passwd</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）以第三个域为键，并用数字方式对</a:t>
            </a:r>
            <a:r>
              <a:rPr lang="en-US" altLang="zh-CN" sz="1800" kern="100">
                <a:solidFill>
                  <a:srgbClr val="000000"/>
                </a:solidFill>
                <a:effectLst/>
                <a:latin typeface="Times New Roman" panose="02020603050405020304" pitchFamily="18" charset="0"/>
                <a:ea typeface="宋体" panose="02010600030101010101" pitchFamily="2" charset="-122"/>
              </a:rPr>
              <a:t>/etc/passwd</a:t>
            </a:r>
            <a:r>
              <a:rPr lang="zh-CN" altLang="zh-CN" sz="1800" kern="100">
                <a:solidFill>
                  <a:srgbClr val="000000"/>
                </a:solidFill>
                <a:effectLst/>
                <a:latin typeface="Times New Roman" panose="02020603050405020304" pitchFamily="18" charset="0"/>
                <a:ea typeface="宋体" panose="02010600030101010101" pitchFamily="2" charset="-122"/>
              </a:rPr>
              <a:t>进行排序：</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sort -t $':' -k3 -n /etc/passwd</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225010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73AE7AA2-5B1C-B0F4-30DB-110A3012A51A}"/>
              </a:ext>
            </a:extLst>
          </p:cNvPr>
          <p:cNvSpPr>
            <a:spLocks noGrp="1"/>
          </p:cNvSpPr>
          <p:nvPr>
            <p:ph idx="1"/>
          </p:nvPr>
        </p:nvSpPr>
        <p:spPr>
          <a:xfrm>
            <a:off x="671529" y="575940"/>
            <a:ext cx="7616793" cy="3680324"/>
          </a:xfrm>
        </p:spPr>
        <p:txBody>
          <a:bodyPr>
            <a:normAutofit/>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 </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处理重复行</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）把输入文件中的非重复行保存到另一个文件里</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$uniq filea fileb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或</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$uniq filea &gt; fileb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）显示重复行</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$uniq -d filea					</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只显示重复行的首行</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$uniq -D filea						#</a:t>
            </a:r>
            <a:r>
              <a:rPr lang="zh-CN" altLang="zh-CN" sz="1800" kern="100">
                <a:solidFill>
                  <a:srgbClr val="000000"/>
                </a:solidFill>
                <a:effectLst/>
                <a:latin typeface="Times New Roman" panose="02020603050405020304" pitchFamily="18" charset="0"/>
                <a:ea typeface="宋体" panose="02010600030101010101" pitchFamily="2" charset="-122"/>
              </a:rPr>
              <a:t>显示所有的重复行</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73957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202C4FC-20BF-D37F-C021-478911B2D7C8}"/>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7C4B6BD0-0826-486D-CB6F-62405B5F1A0D}"/>
              </a:ext>
            </a:extLst>
          </p:cNvPr>
          <p:cNvSpPr>
            <a:spLocks noGrp="1"/>
          </p:cNvSpPr>
          <p:nvPr>
            <p:ph idx="1"/>
          </p:nvPr>
        </p:nvSpPr>
        <p:spPr/>
        <p:txBody>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 </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显示文件内容</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）显示系统里的所有用户名，分隔符为</a:t>
            </a:r>
            <a:r>
              <a:rPr lang="zh-CN" altLang="zh-CN" sz="1800" kern="1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FF0000"/>
                </a:solidFill>
                <a:effectLst/>
                <a:latin typeface="Times New Roman" panose="02020603050405020304" pitchFamily="18" charset="0"/>
                <a:ea typeface="宋体" panose="02010600030101010101" pitchFamily="2" charset="-122"/>
              </a:rPr>
              <a:t>cat</a:t>
            </a:r>
            <a:r>
              <a:rPr lang="en-US" altLang="zh-CN" sz="1800" kern="100">
                <a:solidFill>
                  <a:srgbClr val="000000"/>
                </a:solidFill>
                <a:effectLst/>
                <a:latin typeface="Times New Roman" panose="02020603050405020304" pitchFamily="18" charset="0"/>
                <a:ea typeface="宋体" panose="02010600030101010101" pitchFamily="2" charset="-122"/>
              </a:rPr>
              <a:t> -d: -f1 /user/passwd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）显示</a:t>
            </a:r>
            <a:r>
              <a:rPr lang="en-US" altLang="zh-CN" sz="1800" kern="100">
                <a:solidFill>
                  <a:srgbClr val="000000"/>
                </a:solidFill>
                <a:effectLst/>
                <a:latin typeface="Times New Roman" panose="02020603050405020304" pitchFamily="18" charset="0"/>
                <a:ea typeface="宋体" panose="02010600030101010101" pitchFamily="2" charset="-122"/>
              </a:rPr>
              <a:t>Tab</a:t>
            </a:r>
            <a:r>
              <a:rPr lang="zh-CN" altLang="zh-CN" sz="1800" kern="100">
                <a:solidFill>
                  <a:srgbClr val="000000"/>
                </a:solidFill>
                <a:effectLst/>
                <a:latin typeface="Times New Roman" panose="02020603050405020304" pitchFamily="18" charset="0"/>
                <a:ea typeface="宋体" panose="02010600030101010101" pitchFamily="2" charset="-122"/>
              </a:rPr>
              <a:t>分隔的组和组成员，语句如下：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a:t>
            </a:r>
            <a:r>
              <a:rPr lang="en-US" altLang="zh-CN" sz="1800" kern="100">
                <a:solidFill>
                  <a:srgbClr val="FF0000"/>
                </a:solidFill>
                <a:effectLst/>
                <a:latin typeface="Times New Roman" panose="02020603050405020304" pitchFamily="18" charset="0"/>
                <a:ea typeface="宋体" panose="02010600030101010101" pitchFamily="2" charset="-122"/>
              </a:rPr>
              <a:t>cat</a:t>
            </a:r>
            <a:r>
              <a:rPr lang="en-US" altLang="zh-CN" sz="1800" kern="100">
                <a:solidFill>
                  <a:srgbClr val="000000"/>
                </a:solidFill>
                <a:effectLst/>
                <a:latin typeface="Times New Roman" panose="02020603050405020304" pitchFamily="18" charset="0"/>
                <a:ea typeface="宋体" panose="02010600030101010101" pitchFamily="2" charset="-122"/>
              </a:rPr>
              <a:t> --output-delimiter=$'\t' -d: -f1,4 /etc/group		</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70262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23908A-2EEA-5DBD-9015-7440463B0FD7}"/>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8A5FC40E-AEA8-2A10-9F86-EFB483015A37}"/>
              </a:ext>
            </a:extLst>
          </p:cNvPr>
          <p:cNvSpPr>
            <a:spLocks noGrp="1"/>
          </p:cNvSpPr>
          <p:nvPr>
            <p:ph idx="1"/>
          </p:nvPr>
        </p:nvSpPr>
        <p:spPr/>
        <p:txBody>
          <a:bodyPr/>
          <a:lstStyle/>
          <a:p>
            <a:pPr algn="just" hangingPunct="0">
              <a:spcBef>
                <a:spcPts val="780"/>
              </a:spcBef>
              <a:spcAft>
                <a:spcPts val="780"/>
              </a:spcAft>
            </a:pPr>
            <a:r>
              <a:rPr lang="en-US" altLang="zh-CN" sz="20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5. </a:t>
            </a:r>
            <a:r>
              <a:rPr lang="zh-CN" altLang="zh-CN" sz="20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合并文件</a:t>
            </a:r>
          </a:p>
          <a:p>
            <a:pPr indent="266700" algn="just"/>
            <a:r>
              <a:rPr lang="zh-CN" altLang="zh-CN" sz="2000" kern="100">
                <a:solidFill>
                  <a:srgbClr val="000000"/>
                </a:solidFill>
                <a:effectLst/>
                <a:latin typeface="Times New Roman" panose="02020603050405020304" pitchFamily="18" charset="0"/>
                <a:ea typeface="宋体" panose="02010600030101010101" pitchFamily="2" charset="-122"/>
              </a:rPr>
              <a:t>将多个文件按照栏粘贴在一起，语句如下：</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$paste filesa filesb filesc							</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$paste -d “@”names places &gt; emailusers	#</a:t>
            </a:r>
            <a:r>
              <a:rPr lang="zh-CN" altLang="zh-CN" sz="2000" kern="100">
                <a:solidFill>
                  <a:srgbClr val="000000"/>
                </a:solidFill>
                <a:effectLst/>
                <a:latin typeface="Times New Roman" panose="02020603050405020304" pitchFamily="18" charset="0"/>
                <a:ea typeface="宋体" panose="02010600030101010101" pitchFamily="2" charset="-122"/>
              </a:rPr>
              <a:t>用</a:t>
            </a:r>
            <a:r>
              <a:rPr lang="en-US" altLang="zh-CN" sz="2000" kern="100">
                <a:solidFill>
                  <a:srgbClr val="000000"/>
                </a:solidFill>
                <a:effectLst/>
                <a:latin typeface="Times New Roman" panose="02020603050405020304" pitchFamily="18" charset="0"/>
                <a:ea typeface="宋体" panose="02010600030101010101" pitchFamily="2" charset="-122"/>
              </a:rPr>
              <a:t>“@”</a:t>
            </a:r>
            <a:r>
              <a:rPr lang="zh-CN" altLang="zh-CN" sz="2000" kern="100">
                <a:solidFill>
                  <a:srgbClr val="000000"/>
                </a:solidFill>
                <a:effectLst/>
                <a:latin typeface="Times New Roman" panose="02020603050405020304" pitchFamily="18" charset="0"/>
                <a:ea typeface="宋体" panose="02010600030101010101" pitchFamily="2" charset="-122"/>
              </a:rPr>
              <a:t>来当作分隔符使用</a:t>
            </a:r>
            <a:endParaRPr lang="zh-CN" altLang="zh-CN" sz="20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163362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1AFAA8-2CCD-9432-C2BA-07856A549982}"/>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77B8855B-756A-8061-8CC5-C2600271EE43}"/>
              </a:ext>
            </a:extLst>
          </p:cNvPr>
          <p:cNvSpPr>
            <a:spLocks noGrp="1"/>
          </p:cNvSpPr>
          <p:nvPr>
            <p:ph idx="1"/>
          </p:nvPr>
        </p:nvSpPr>
        <p:spPr/>
        <p:txBody>
          <a:bodyPr>
            <a:normAutofit fontScale="925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6. </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连接文件</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）在默认域上连接文件，语句如下：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join -t: /etc/passwd /etc/group			</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join -e"---" -t":" /etc/passwd /etc/group	           #</a:t>
            </a:r>
            <a:r>
              <a:rPr lang="zh-CN" altLang="zh-CN" sz="1800" kern="100">
                <a:solidFill>
                  <a:srgbClr val="000000"/>
                </a:solidFill>
                <a:effectLst/>
                <a:latin typeface="Times New Roman" panose="02020603050405020304" pitchFamily="18" charset="0"/>
                <a:ea typeface="宋体" panose="02010600030101010101" pitchFamily="2" charset="-122"/>
              </a:rPr>
              <a:t>空域使用字符串</a:t>
            </a:r>
            <a:r>
              <a:rPr lang="en-US" altLang="zh-CN" sz="1800" kern="100">
                <a:solidFill>
                  <a:srgbClr val="000000"/>
                </a:solidFill>
                <a:effectLst/>
                <a:latin typeface="Times New Roman" panose="02020603050405020304" pitchFamily="18" charset="0"/>
                <a:ea typeface="宋体" panose="02010600030101010101" pitchFamily="2" charset="-122"/>
              </a:rPr>
              <a:t>“---” </a:t>
            </a:r>
            <a:r>
              <a:rPr lang="zh-CN" altLang="zh-CN" sz="1800" kern="100">
                <a:solidFill>
                  <a:srgbClr val="000000"/>
                </a:solidFill>
                <a:effectLst/>
                <a:latin typeface="Times New Roman" panose="02020603050405020304" pitchFamily="18" charset="0"/>
                <a:ea typeface="宋体" panose="02010600030101010101" pitchFamily="2" charset="-122"/>
              </a:rPr>
              <a:t>代替</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）连接文件并按照指定的格式输出，语句如下：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join -t: -e--- -o1.1,1.3,1.4,2.4 /etc/passwd /etc/group#</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85825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C29AB15-04CA-13BA-B60A-E74A163B1B60}"/>
              </a:ext>
            </a:extLst>
          </p:cNvPr>
          <p:cNvSpPr>
            <a:spLocks noGrp="1"/>
          </p:cNvSpPr>
          <p:nvPr>
            <p:ph idx="1"/>
          </p:nvPr>
        </p:nvSpPr>
        <p:spPr>
          <a:xfrm>
            <a:off x="671529" y="647948"/>
            <a:ext cx="7616793" cy="3608316"/>
          </a:xfrm>
        </p:spPr>
        <p:txBody>
          <a:bodyPr>
            <a:normAutofit fontScale="92500" lnSpcReduction="2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7. </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输出文件</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1</a:t>
            </a:r>
            <a:r>
              <a:rPr lang="zh-CN" altLang="zh-CN" sz="1800" kern="100">
                <a:solidFill>
                  <a:srgbClr val="000000"/>
                </a:solidFill>
                <a:effectLst/>
                <a:latin typeface="Times New Roman" panose="02020603050405020304" pitchFamily="18" charset="0"/>
                <a:ea typeface="宋体" panose="02010600030101010101" pitchFamily="2" charset="-122"/>
              </a:rPr>
              <a:t>）为</a:t>
            </a:r>
            <a:r>
              <a:rPr lang="en-US" altLang="zh-CN" sz="1800" kern="100">
                <a:solidFill>
                  <a:srgbClr val="000000"/>
                </a:solidFill>
                <a:effectLst/>
                <a:latin typeface="Times New Roman" panose="02020603050405020304" pitchFamily="18" charset="0"/>
                <a:ea typeface="宋体" panose="02010600030101010101" pitchFamily="2" charset="-122"/>
              </a:rPr>
              <a:t>C</a:t>
            </a:r>
            <a:r>
              <a:rPr lang="zh-CN" altLang="zh-CN" sz="1800" kern="100">
                <a:solidFill>
                  <a:srgbClr val="000000"/>
                </a:solidFill>
                <a:effectLst/>
                <a:latin typeface="Times New Roman" panose="02020603050405020304" pitchFamily="18" charset="0"/>
                <a:ea typeface="宋体" panose="02010600030101010101" pitchFamily="2" charset="-122"/>
              </a:rPr>
              <a:t>语言程序</a:t>
            </a:r>
            <a:r>
              <a:rPr lang="en-US" altLang="zh-CN" sz="1800" kern="100">
                <a:solidFill>
                  <a:srgbClr val="000000"/>
                </a:solidFill>
                <a:effectLst/>
                <a:latin typeface="Times New Roman" panose="02020603050405020304" pitchFamily="18" charset="0"/>
                <a:ea typeface="宋体" panose="02010600030101010101" pitchFamily="2" charset="-122"/>
              </a:rPr>
              <a:t>file.c</a:t>
            </a:r>
            <a:r>
              <a:rPr lang="zh-CN" altLang="zh-CN" sz="1800" kern="100">
                <a:solidFill>
                  <a:srgbClr val="000000"/>
                </a:solidFill>
                <a:effectLst/>
                <a:latin typeface="Times New Roman" panose="02020603050405020304" pitchFamily="18" charset="0"/>
                <a:ea typeface="宋体" panose="02010600030101010101" pitchFamily="2" charset="-122"/>
              </a:rPr>
              <a:t>添加行号后输出，语句如下：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$pr -n prog.c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）用对分方式分成</a:t>
            </a:r>
            <a:r>
              <a:rPr lang="en-US" altLang="zh-CN" sz="1800" kern="100">
                <a:solidFill>
                  <a:srgbClr val="000000"/>
                </a:solidFill>
                <a:effectLst/>
                <a:latin typeface="Times New Roman" panose="02020603050405020304" pitchFamily="18" charset="0"/>
                <a:ea typeface="宋体" panose="02010600030101010101" pitchFamily="2" charset="-122"/>
              </a:rPr>
              <a:t>2</a:t>
            </a:r>
            <a:r>
              <a:rPr lang="zh-CN" altLang="zh-CN" sz="1800" kern="100">
                <a:solidFill>
                  <a:srgbClr val="000000"/>
                </a:solidFill>
                <a:effectLst/>
                <a:latin typeface="Times New Roman" panose="02020603050405020304" pitchFamily="18" charset="0"/>
                <a:ea typeface="宋体" panose="02010600030101010101" pitchFamily="2" charset="-122"/>
              </a:rPr>
              <a:t>栏输出文件</a:t>
            </a:r>
            <a:r>
              <a:rPr lang="en-US" altLang="zh-CN" sz="1800" kern="100">
                <a:solidFill>
                  <a:srgbClr val="000000"/>
                </a:solidFill>
                <a:effectLst/>
                <a:latin typeface="Times New Roman" panose="02020603050405020304" pitchFamily="18" charset="0"/>
                <a:ea typeface="宋体" panose="02010600030101010101" pitchFamily="2" charset="-122"/>
              </a:rPr>
              <a:t>file.txt</a:t>
            </a:r>
            <a:r>
              <a:rPr lang="zh-CN" altLang="zh-CN" sz="1800" kern="100">
                <a:solidFill>
                  <a:srgbClr val="000000"/>
                </a:solidFill>
                <a:effectLst/>
                <a:latin typeface="Times New Roman" panose="02020603050405020304" pitchFamily="18" charset="0"/>
                <a:ea typeface="宋体" panose="02010600030101010101" pitchFamily="2" charset="-122"/>
              </a:rPr>
              <a:t>，语句如下：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$pr -2 file.txt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）用交叉方式分成</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栏显示目录</a:t>
            </a:r>
            <a:r>
              <a:rPr lang="en-US" altLang="zh-CN" sz="1800" kern="100">
                <a:solidFill>
                  <a:srgbClr val="000000"/>
                </a:solidFill>
                <a:effectLst/>
                <a:latin typeface="Times New Roman" panose="02020603050405020304" pitchFamily="18" charset="0"/>
                <a:ea typeface="宋体" panose="02010600030101010101" pitchFamily="2" charset="-122"/>
              </a:rPr>
              <a:t>/dev</a:t>
            </a:r>
            <a:r>
              <a:rPr lang="zh-CN" altLang="zh-CN" sz="1800" kern="100">
                <a:solidFill>
                  <a:srgbClr val="000000"/>
                </a:solidFill>
                <a:effectLst/>
                <a:latin typeface="Times New Roman" panose="02020603050405020304" pitchFamily="18" charset="0"/>
                <a:ea typeface="宋体" panose="02010600030101010101" pitchFamily="2" charset="-122"/>
              </a:rPr>
              <a:t>中的内容，语句如下：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ls /dev |pr -a -3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4</a:t>
            </a:r>
            <a:r>
              <a:rPr lang="zh-CN" altLang="zh-CN" sz="1800" kern="100">
                <a:solidFill>
                  <a:srgbClr val="000000"/>
                </a:solidFill>
                <a:effectLst/>
                <a:latin typeface="Times New Roman" panose="02020603050405020304" pitchFamily="18" charset="0"/>
                <a:ea typeface="宋体" panose="02010600030101010101" pitchFamily="2" charset="-122"/>
              </a:rPr>
              <a:t>）为</a:t>
            </a:r>
            <a:r>
              <a:rPr lang="en-US" altLang="zh-CN" sz="1800" kern="100">
                <a:solidFill>
                  <a:srgbClr val="000000"/>
                </a:solidFill>
                <a:effectLst/>
                <a:latin typeface="Times New Roman" panose="02020603050405020304" pitchFamily="18" charset="0"/>
                <a:ea typeface="宋体" panose="02010600030101010101" pitchFamily="2" charset="-122"/>
              </a:rPr>
              <a:t>C</a:t>
            </a:r>
            <a:r>
              <a:rPr lang="zh-CN" altLang="zh-CN" sz="1800" kern="100">
                <a:solidFill>
                  <a:srgbClr val="000000"/>
                </a:solidFill>
                <a:effectLst/>
                <a:latin typeface="Times New Roman" panose="02020603050405020304" pitchFamily="18" charset="0"/>
                <a:ea typeface="宋体" panose="02010600030101010101" pitchFamily="2" charset="-122"/>
              </a:rPr>
              <a:t>语言程序</a:t>
            </a:r>
            <a:r>
              <a:rPr lang="en-US" altLang="zh-CN" sz="1800" kern="100">
                <a:solidFill>
                  <a:srgbClr val="000000"/>
                </a:solidFill>
                <a:effectLst/>
                <a:latin typeface="Times New Roman" panose="02020603050405020304" pitchFamily="18" charset="0"/>
                <a:ea typeface="宋体" panose="02010600030101010101" pitchFamily="2" charset="-122"/>
              </a:rPr>
              <a:t>file.c</a:t>
            </a:r>
            <a:r>
              <a:rPr lang="zh-CN" altLang="zh-CN" sz="1800" kern="100">
                <a:solidFill>
                  <a:srgbClr val="000000"/>
                </a:solidFill>
                <a:effectLst/>
                <a:latin typeface="Times New Roman" panose="02020603050405020304" pitchFamily="18" charset="0"/>
                <a:ea typeface="宋体" panose="02010600030101010101" pitchFamily="2" charset="-122"/>
              </a:rPr>
              <a:t>添加行号并且以</a:t>
            </a:r>
            <a:r>
              <a:rPr lang="en-US" altLang="zh-CN" sz="1800" kern="100">
                <a:solidFill>
                  <a:srgbClr val="000000"/>
                </a:solidFill>
                <a:effectLst/>
                <a:latin typeface="Times New Roman" panose="02020603050405020304" pitchFamily="18" charset="0"/>
                <a:ea typeface="宋体" panose="02010600030101010101" pitchFamily="2" charset="-122"/>
              </a:rPr>
              <a:t>\f(ctrl+L) </a:t>
            </a:r>
            <a:r>
              <a:rPr lang="zh-CN" altLang="zh-CN" sz="1800" kern="100">
                <a:solidFill>
                  <a:srgbClr val="000000"/>
                </a:solidFill>
                <a:effectLst/>
                <a:latin typeface="Times New Roman" panose="02020603050405020304" pitchFamily="18" charset="0"/>
                <a:ea typeface="宋体" panose="02010600030101010101" pitchFamily="2" charset="-122"/>
              </a:rPr>
              <a:t>分页后存放到</a:t>
            </a:r>
            <a:r>
              <a:rPr lang="en-US" altLang="zh-CN" sz="1800" kern="100">
                <a:solidFill>
                  <a:srgbClr val="000000"/>
                </a:solidFill>
                <a:effectLst/>
                <a:latin typeface="Times New Roman" panose="02020603050405020304" pitchFamily="18" charset="0"/>
                <a:ea typeface="宋体" panose="02010600030101010101" pitchFamily="2" charset="-122"/>
              </a:rPr>
              <a:t>y</a:t>
            </a:r>
            <a:r>
              <a:rPr lang="zh-CN" altLang="zh-CN" sz="1800" kern="100">
                <a:solidFill>
                  <a:srgbClr val="000000"/>
                </a:solidFill>
                <a:effectLst/>
                <a:latin typeface="Times New Roman" panose="02020603050405020304" pitchFamily="18" charset="0"/>
                <a:ea typeface="宋体" panose="02010600030101010101" pitchFamily="2" charset="-122"/>
              </a:rPr>
              <a:t>，语句如下：</a:t>
            </a:r>
            <a:endParaRPr lang="en-US" altLang="zh-CN" sz="1800" kern="100">
              <a:solidFill>
                <a:srgbClr val="000000"/>
              </a:solidFill>
              <a:effectLst/>
              <a:latin typeface="Times New Roman" panose="02020603050405020304" pitchFamily="18" charset="0"/>
              <a:ea typeface="宋体" panose="02010600030101010101" pitchFamily="2" charset="-122"/>
            </a:endParaRPr>
          </a:p>
          <a:p>
            <a:pPr indent="266700" algn="just"/>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 pr -n -f prog.c &gt; y		</a:t>
            </a:r>
            <a:endParaRPr lang="zh-CN" altLang="en-US"/>
          </a:p>
        </p:txBody>
      </p:sp>
    </p:spTree>
    <p:extLst>
      <p:ext uri="{BB962C8B-B14F-4D97-AF65-F5344CB8AC3E}">
        <p14:creationId xmlns:p14="http://schemas.microsoft.com/office/powerpoint/2010/main" val="2158124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7120E4-2944-6382-2E50-F99D51F5A008}"/>
              </a:ext>
            </a:extLst>
          </p:cNvPr>
          <p:cNvSpPr>
            <a:spLocks noGrp="1"/>
          </p:cNvSpPr>
          <p:nvPr>
            <p:ph type="title"/>
          </p:nvPr>
        </p:nvSpPr>
        <p:spPr/>
        <p:txBody>
          <a:bodyPr>
            <a:normAutofit fontScale="90000"/>
          </a:bodyPr>
          <a:lstStyle/>
          <a:p>
            <a:pPr algn="l"/>
            <a:r>
              <a:rPr lang="zh-CN" altLang="zh-CN" sz="1800" b="1" kern="100">
                <a:effectLst/>
                <a:latin typeface="Times New Roman" panose="02020603050405020304" pitchFamily="18" charset="0"/>
                <a:ea typeface="宋体" panose="02010600030101010101" pitchFamily="2" charset="-122"/>
              </a:rPr>
              <a:t>任务一 目录操作</a:t>
            </a:r>
            <a:br>
              <a:rPr lang="zh-CN" altLang="zh-CN" sz="1800" b="1" kern="100">
                <a:effectLst/>
                <a:latin typeface="Times New Roman" panose="02020603050405020304" pitchFamily="18" charset="0"/>
                <a:ea typeface="宋体" panose="02010600030101010101" pitchFamily="2" charset="-122"/>
              </a:rPr>
            </a:b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任务描述</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kern="100">
                <a:solidFill>
                  <a:srgbClr val="000000"/>
                </a:solidFill>
                <a:effectLst/>
                <a:latin typeface="Times New Roman" panose="02020603050405020304" pitchFamily="18" charset="0"/>
                <a:ea typeface="宋体" panose="02010600030101010101" pitchFamily="2" charset="-122"/>
              </a:rPr>
              <a:t>在本任务中，小华在</a:t>
            </a:r>
            <a:r>
              <a:rPr lang="en-US" altLang="zh-CN" sz="1800" kern="100">
                <a:solidFill>
                  <a:srgbClr val="000000"/>
                </a:solidFill>
                <a:effectLst/>
                <a:latin typeface="Times New Roman" panose="02020603050405020304" pitchFamily="18" charset="0"/>
                <a:ea typeface="宋体" panose="02010600030101010101" pitchFamily="2" charset="-122"/>
              </a:rPr>
              <a:t>/data</a:t>
            </a:r>
            <a:r>
              <a:rPr lang="zh-CN" altLang="zh-CN" sz="1800" kern="100">
                <a:solidFill>
                  <a:srgbClr val="000000"/>
                </a:solidFill>
                <a:effectLst/>
                <a:latin typeface="Times New Roman" panose="02020603050405020304" pitchFamily="18" charset="0"/>
                <a:ea typeface="宋体" panose="02010600030101010101" pitchFamily="2" charset="-122"/>
              </a:rPr>
              <a:t>目录下按照要求查看满足条件的文件，创建满足要求的目录，删除不需要的目录，切换到需要修改的目录，并查看当前文件所在目录。</a:t>
            </a:r>
            <a:endParaRPr lang="zh-CN" altLang="en-US"/>
          </a:p>
        </p:txBody>
      </p:sp>
      <p:sp>
        <p:nvSpPr>
          <p:cNvPr id="3" name="内容占位符 2">
            <a:extLst>
              <a:ext uri="{FF2B5EF4-FFF2-40B4-BE49-F238E27FC236}">
                <a16:creationId xmlns:a16="http://schemas.microsoft.com/office/drawing/2014/main" id="{908E6105-E125-685A-D4A7-0AB8CDC23D63}"/>
              </a:ext>
            </a:extLst>
          </p:cNvPr>
          <p:cNvSpPr>
            <a:spLocks noGrp="1"/>
          </p:cNvSpPr>
          <p:nvPr>
            <p:ph sz="quarter" idx="13"/>
          </p:nvPr>
        </p:nvSpPr>
        <p:spPr/>
        <p:txBody>
          <a:bodyPr/>
          <a:lstStyle/>
          <a:p>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任务分析</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C9F754DE-2CAD-44b6-B708-469DEB6407EB-13" descr="C:/Users/17076/AppData/Local/Temp/wps.OYfNMPwps">
            <a:extLst>
              <a:ext uri="{FF2B5EF4-FFF2-40B4-BE49-F238E27FC236}">
                <a16:creationId xmlns:a16="http://schemas.microsoft.com/office/drawing/2014/main" id="{AE6155D9-8A6F-4085-036B-C815AC8C0483}"/>
              </a:ext>
            </a:extLst>
          </p:cNvPr>
          <p:cNvPicPr>
            <a:picLocks noChangeAspect="1"/>
          </p:cNvPicPr>
          <p:nvPr/>
        </p:nvPicPr>
        <p:blipFill>
          <a:blip r:embed="rId2"/>
          <a:stretch>
            <a:fillRect/>
          </a:stretch>
        </p:blipFill>
        <p:spPr>
          <a:xfrm>
            <a:off x="2463701" y="1573967"/>
            <a:ext cx="4388877" cy="3466346"/>
          </a:xfrm>
          <a:prstGeom prst="rect">
            <a:avLst/>
          </a:prstGeom>
        </p:spPr>
      </p:pic>
    </p:spTree>
    <p:extLst>
      <p:ext uri="{BB962C8B-B14F-4D97-AF65-F5344CB8AC3E}">
        <p14:creationId xmlns:p14="http://schemas.microsoft.com/office/powerpoint/2010/main" val="1592999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3F07BB8-04DB-0BE4-CBFA-9B9C61634D09}"/>
              </a:ext>
            </a:extLst>
          </p:cNvPr>
          <p:cNvSpPr>
            <a:spLocks noGrp="1"/>
          </p:cNvSpPr>
          <p:nvPr>
            <p:ph type="title"/>
          </p:nvPr>
        </p:nvSpPr>
        <p:spPr>
          <a:xfrm>
            <a:off x="684502" y="-216148"/>
            <a:ext cx="7616792" cy="1173116"/>
          </a:xfrm>
        </p:spPr>
        <p:txBody>
          <a:bodyPr/>
          <a:lstStyle/>
          <a:p>
            <a:pPr algn="l"/>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三、文本和目录比较</a:t>
            </a:r>
            <a:endParaRPr lang="zh-CN" altLang="en-US"/>
          </a:p>
        </p:txBody>
      </p:sp>
      <p:sp>
        <p:nvSpPr>
          <p:cNvPr id="3" name="内容占位符 2">
            <a:extLst>
              <a:ext uri="{FF2B5EF4-FFF2-40B4-BE49-F238E27FC236}">
                <a16:creationId xmlns:a16="http://schemas.microsoft.com/office/drawing/2014/main" id="{1CA7A053-7B75-69DE-66E5-69DFF96DD0EF}"/>
              </a:ext>
            </a:extLst>
          </p:cNvPr>
          <p:cNvSpPr>
            <a:spLocks noGrp="1"/>
          </p:cNvSpPr>
          <p:nvPr>
            <p:ph idx="1"/>
          </p:nvPr>
        </p:nvSpPr>
        <p:spPr>
          <a:xfrm>
            <a:off x="671529" y="647948"/>
            <a:ext cx="7616793" cy="4248472"/>
          </a:xfrm>
        </p:spPr>
        <p:txBody>
          <a:bodyPr>
            <a:normAutofit/>
          </a:bodyPr>
          <a:lstStyle/>
          <a:p>
            <a:pPr algn="just" hangingPunct="0">
              <a:spcBef>
                <a:spcPts val="780"/>
              </a:spcBef>
              <a:spcAft>
                <a:spcPts val="780"/>
              </a:spcAft>
            </a:pPr>
            <a:r>
              <a:rPr lang="en-US" altLang="zh-CN" sz="16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 </a:t>
            </a:r>
            <a:r>
              <a:rPr lang="zh-CN" altLang="zh-CN" sz="16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比较二进制文件</a:t>
            </a: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$cmp fileA fileB					#</a:t>
            </a:r>
            <a:r>
              <a:rPr lang="zh-CN" altLang="zh-CN" sz="1600" kern="100">
                <a:solidFill>
                  <a:srgbClr val="000000"/>
                </a:solidFill>
                <a:effectLst/>
                <a:latin typeface="Times New Roman" panose="02020603050405020304" pitchFamily="18" charset="0"/>
                <a:ea typeface="宋体" panose="02010600030101010101" pitchFamily="2" charset="-122"/>
              </a:rPr>
              <a:t>确定两个文件是否相同</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$cmp -l fileA fileB				#</a:t>
            </a:r>
            <a:r>
              <a:rPr lang="zh-CN" altLang="zh-CN" sz="1600" kern="100">
                <a:solidFill>
                  <a:srgbClr val="000000"/>
                </a:solidFill>
                <a:effectLst/>
                <a:latin typeface="Times New Roman" panose="02020603050405020304" pitchFamily="18" charset="0"/>
                <a:ea typeface="宋体" panose="02010600030101010101" pitchFamily="2" charset="-122"/>
              </a:rPr>
              <a:t>显示两个文件中，所有不同的字节对</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$cmp -s fileA fileB			#</a:t>
            </a:r>
            <a:r>
              <a:rPr lang="zh-CN" altLang="zh-CN" sz="1600" kern="100">
                <a:solidFill>
                  <a:srgbClr val="000000"/>
                </a:solidFill>
                <a:effectLst/>
                <a:latin typeface="Times New Roman" panose="02020603050405020304" pitchFamily="18" charset="0"/>
                <a:ea typeface="宋体" panose="02010600030101010101" pitchFamily="2" charset="-122"/>
              </a:rPr>
              <a:t>比较两个文件，不输出信息，可以使用返回值</a:t>
            </a:r>
            <a:endParaRPr lang="zh-CN" altLang="zh-CN" sz="1600" kern="10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6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 </a:t>
            </a:r>
            <a:r>
              <a:rPr lang="zh-CN" altLang="zh-CN" sz="16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逐行比较文本文件</a:t>
            </a: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$diff fileA fileB					#</a:t>
            </a:r>
            <a:r>
              <a:rPr lang="zh-CN" altLang="zh-CN" sz="1600" kern="100">
                <a:solidFill>
                  <a:srgbClr val="000000"/>
                </a:solidFill>
                <a:effectLst/>
                <a:latin typeface="Times New Roman" panose="02020603050405020304" pitchFamily="18" charset="0"/>
                <a:ea typeface="宋体" panose="02010600030101010101" pitchFamily="2" charset="-122"/>
              </a:rPr>
              <a:t>比较文件</a:t>
            </a:r>
            <a:r>
              <a:rPr lang="en-US" altLang="zh-CN" sz="1600" kern="100">
                <a:solidFill>
                  <a:srgbClr val="000000"/>
                </a:solidFill>
                <a:effectLst/>
                <a:latin typeface="Times New Roman" panose="02020603050405020304" pitchFamily="18" charset="0"/>
                <a:ea typeface="宋体" panose="02010600030101010101" pitchFamily="2" charset="-122"/>
              </a:rPr>
              <a:t>fileA</a:t>
            </a:r>
            <a:r>
              <a:rPr lang="zh-CN" altLang="zh-CN" sz="1600" kern="100">
                <a:solidFill>
                  <a:srgbClr val="000000"/>
                </a:solidFill>
                <a:effectLst/>
                <a:latin typeface="Times New Roman" panose="02020603050405020304" pitchFamily="18" charset="0"/>
                <a:ea typeface="宋体" panose="02010600030101010101" pitchFamily="2" charset="-122"/>
              </a:rPr>
              <a:t>和文件</a:t>
            </a:r>
            <a:r>
              <a:rPr lang="en-US" altLang="zh-CN" sz="1600" kern="100">
                <a:solidFill>
                  <a:srgbClr val="000000"/>
                </a:solidFill>
                <a:effectLst/>
                <a:latin typeface="Times New Roman" panose="02020603050405020304" pitchFamily="18" charset="0"/>
                <a:ea typeface="宋体" panose="02010600030101010101" pitchFamily="2" charset="-122"/>
              </a:rPr>
              <a:t>fileB</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$diff -w fileA fileB			#</a:t>
            </a:r>
            <a:r>
              <a:rPr lang="zh-CN" altLang="zh-CN" sz="1600" kern="100">
                <a:solidFill>
                  <a:srgbClr val="000000"/>
                </a:solidFill>
                <a:effectLst/>
                <a:latin typeface="Times New Roman" panose="02020603050405020304" pitchFamily="18" charset="0"/>
                <a:ea typeface="宋体" panose="02010600030101010101" pitchFamily="2" charset="-122"/>
              </a:rPr>
              <a:t>比较两个文件，忽略空格符数量的区别</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000000"/>
                </a:solidFill>
                <a:effectLst/>
                <a:latin typeface="Times New Roman" panose="02020603050405020304" pitchFamily="18" charset="0"/>
                <a:ea typeface="宋体" panose="02010600030101010101" pitchFamily="2" charset="-122"/>
              </a:rPr>
              <a:t>$diff -r file1 file2				#</a:t>
            </a:r>
            <a:r>
              <a:rPr lang="zh-CN" altLang="zh-CN" sz="1600" kern="100">
                <a:solidFill>
                  <a:srgbClr val="000000"/>
                </a:solidFill>
                <a:effectLst/>
                <a:latin typeface="Times New Roman" panose="02020603050405020304" pitchFamily="18" charset="0"/>
                <a:ea typeface="宋体" panose="02010600030101010101" pitchFamily="2" charset="-122"/>
              </a:rPr>
              <a:t>比较目录</a:t>
            </a:r>
            <a:r>
              <a:rPr lang="en-US" altLang="zh-CN" sz="1600" kern="100">
                <a:solidFill>
                  <a:srgbClr val="000000"/>
                </a:solidFill>
                <a:effectLst/>
                <a:latin typeface="Times New Roman" panose="02020603050405020304" pitchFamily="18" charset="0"/>
                <a:ea typeface="宋体" panose="02010600030101010101" pitchFamily="2" charset="-122"/>
              </a:rPr>
              <a:t>file1</a:t>
            </a:r>
            <a:r>
              <a:rPr lang="zh-CN" altLang="zh-CN" sz="1600" kern="100">
                <a:solidFill>
                  <a:srgbClr val="000000"/>
                </a:solidFill>
                <a:effectLst/>
                <a:latin typeface="Times New Roman" panose="02020603050405020304" pitchFamily="18" charset="0"/>
                <a:ea typeface="宋体" panose="02010600030101010101" pitchFamily="2" charset="-122"/>
              </a:rPr>
              <a:t>和目录</a:t>
            </a:r>
            <a:r>
              <a:rPr lang="en-US" altLang="zh-CN" sz="1600" kern="100">
                <a:solidFill>
                  <a:srgbClr val="000000"/>
                </a:solidFill>
                <a:effectLst/>
                <a:latin typeface="Times New Roman" panose="02020603050405020304" pitchFamily="18" charset="0"/>
                <a:ea typeface="宋体" panose="02010600030101010101" pitchFamily="2" charset="-122"/>
              </a:rPr>
              <a:t>file2</a:t>
            </a:r>
            <a:endParaRPr lang="zh-CN" altLang="zh-CN" sz="1600" kern="100">
              <a:effectLst/>
              <a:latin typeface="Times New Roman" panose="02020603050405020304" pitchFamily="18" charset="0"/>
              <a:ea typeface="宋体" panose="02010600030101010101" pitchFamily="2" charset="-122"/>
            </a:endParaRPr>
          </a:p>
          <a:p>
            <a:pPr indent="0" algn="just">
              <a:buNone/>
            </a:pPr>
            <a:r>
              <a:rPr lang="zh-CN" altLang="zh-CN" sz="16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在一般情况下，</a:t>
            </a:r>
            <a:r>
              <a:rPr lang="en-US" altLang="zh-CN" sz="16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diff</a:t>
            </a:r>
            <a:r>
              <a:rPr lang="zh-CN" altLang="zh-CN" sz="16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命令在比较文本文件下使用，</a:t>
            </a:r>
            <a:r>
              <a:rPr lang="en-US" altLang="zh-CN" sz="16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cmp</a:t>
            </a:r>
            <a:r>
              <a:rPr lang="zh-CN" altLang="zh-CN" sz="16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命令在比较非文本文件使用。</a:t>
            </a:r>
            <a:endParaRPr lang="zh-CN" altLang="en-US" sz="1400"/>
          </a:p>
        </p:txBody>
      </p:sp>
    </p:spTree>
    <p:extLst>
      <p:ext uri="{BB962C8B-B14F-4D97-AF65-F5344CB8AC3E}">
        <p14:creationId xmlns:p14="http://schemas.microsoft.com/office/powerpoint/2010/main" val="688131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F2919EC-47A1-9075-0F90-026AC320C9C8}"/>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任务练习</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文件操作命令的使用</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endParaRPr lang="zh-CN" altLang="en-US"/>
          </a:p>
        </p:txBody>
      </p:sp>
      <p:graphicFrame>
        <p:nvGraphicFramePr>
          <p:cNvPr id="4" name="内容占位符 3">
            <a:extLst>
              <a:ext uri="{FF2B5EF4-FFF2-40B4-BE49-F238E27FC236}">
                <a16:creationId xmlns:a16="http://schemas.microsoft.com/office/drawing/2014/main" id="{72466794-13C9-49F9-068F-876308FE4397}"/>
              </a:ext>
            </a:extLst>
          </p:cNvPr>
          <p:cNvGraphicFramePr>
            <a:graphicFrameLocks noGrp="1"/>
          </p:cNvGraphicFramePr>
          <p:nvPr>
            <p:ph idx="1"/>
            <p:extLst>
              <p:ext uri="{D42A27DB-BD31-4B8C-83A1-F6EECF244321}">
                <p14:modId xmlns:p14="http://schemas.microsoft.com/office/powerpoint/2010/main" val="1965917765"/>
              </p:ext>
            </p:extLst>
          </p:nvPr>
        </p:nvGraphicFramePr>
        <p:xfrm>
          <a:off x="1311573" y="1627698"/>
          <a:ext cx="5925502" cy="2210589"/>
        </p:xfrm>
        <a:graphic>
          <a:graphicData uri="http://schemas.openxmlformats.org/drawingml/2006/table">
            <a:tbl>
              <a:tblPr firstRow="1" firstCol="1" bandRow="1">
                <a:tableStyleId>{5C22544A-7EE6-4342-B048-85BDC9FD1C3A}</a:tableStyleId>
              </a:tblPr>
              <a:tblGrid>
                <a:gridCol w="2672048">
                  <a:extLst>
                    <a:ext uri="{9D8B030D-6E8A-4147-A177-3AD203B41FA5}">
                      <a16:colId xmlns:a16="http://schemas.microsoft.com/office/drawing/2014/main" val="491647092"/>
                    </a:ext>
                  </a:extLst>
                </a:gridCol>
                <a:gridCol w="3253454">
                  <a:extLst>
                    <a:ext uri="{9D8B030D-6E8A-4147-A177-3AD203B41FA5}">
                      <a16:colId xmlns:a16="http://schemas.microsoft.com/office/drawing/2014/main" val="2528847609"/>
                    </a:ext>
                  </a:extLst>
                </a:gridCol>
              </a:tblGrid>
              <a:tr h="279663">
                <a:tc>
                  <a:txBody>
                    <a:bodyPr/>
                    <a:lstStyle/>
                    <a:p>
                      <a:pPr marL="266700" indent="266700" algn="ctr">
                        <a:spcAft>
                          <a:spcPts val="600"/>
                        </a:spcAft>
                      </a:pPr>
                      <a:r>
                        <a:rPr lang="zh-CN" sz="1800" kern="100">
                          <a:effectLst/>
                        </a:rPr>
                        <a:t>实现功能</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ctr">
                        <a:spcAft>
                          <a:spcPts val="600"/>
                        </a:spcAft>
                      </a:pPr>
                      <a:r>
                        <a:rPr lang="zh-CN" sz="1800" kern="100">
                          <a:effectLst/>
                        </a:rPr>
                        <a:t>语句</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066157740"/>
                  </a:ext>
                </a:extLst>
              </a:tr>
              <a:tr h="279663">
                <a:tc>
                  <a:txBody>
                    <a:bodyPr/>
                    <a:lstStyle/>
                    <a:p>
                      <a:pPr marL="266700" indent="266700" algn="l">
                        <a:spcAft>
                          <a:spcPts val="600"/>
                        </a:spcAft>
                      </a:pPr>
                      <a:r>
                        <a:rPr lang="zh-CN" sz="1800" kern="100">
                          <a:effectLst/>
                        </a:rPr>
                        <a:t>分屏显示</a:t>
                      </a:r>
                      <a:r>
                        <a:rPr lang="en-US" sz="1800" kern="100">
                          <a:effectLst/>
                        </a:rPr>
                        <a:t>test.txt</a:t>
                      </a:r>
                      <a:r>
                        <a:rPr lang="zh-CN" sz="1800" kern="100">
                          <a:effectLst/>
                        </a:rPr>
                        <a:t>文件的内容</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800" kern="100">
                          <a:effectLst/>
                        </a:rPr>
                        <a:t> </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463310943"/>
                  </a:ext>
                </a:extLst>
              </a:tr>
              <a:tr h="559326">
                <a:tc>
                  <a:txBody>
                    <a:bodyPr/>
                    <a:lstStyle/>
                    <a:p>
                      <a:pPr marL="266700" indent="266700" algn="l">
                        <a:spcAft>
                          <a:spcPts val="600"/>
                        </a:spcAft>
                      </a:pPr>
                      <a:r>
                        <a:rPr lang="zh-CN" sz="1800" kern="100">
                          <a:effectLst/>
                        </a:rPr>
                        <a:t>统计</a:t>
                      </a:r>
                      <a:r>
                        <a:rPr lang="en-US" sz="1800" kern="100">
                          <a:effectLst/>
                        </a:rPr>
                        <a:t>test.txt</a:t>
                      </a:r>
                      <a:r>
                        <a:rPr lang="zh-CN" sz="1800" kern="100">
                          <a:effectLst/>
                        </a:rPr>
                        <a:t>文件中的字符数并输出</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800" kern="100">
                          <a:effectLst/>
                        </a:rPr>
                        <a:t> </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823528002"/>
                  </a:ext>
                </a:extLst>
              </a:tr>
              <a:tr h="559326">
                <a:tc>
                  <a:txBody>
                    <a:bodyPr/>
                    <a:lstStyle/>
                    <a:p>
                      <a:pPr marL="266700" indent="266700" algn="l">
                        <a:spcAft>
                          <a:spcPts val="600"/>
                        </a:spcAft>
                      </a:pPr>
                      <a:r>
                        <a:rPr lang="zh-CN" sz="1800" kern="100">
                          <a:effectLst/>
                        </a:rPr>
                        <a:t>把文件</a:t>
                      </a:r>
                      <a:r>
                        <a:rPr lang="en-US" sz="1800" kern="100">
                          <a:effectLst/>
                        </a:rPr>
                        <a:t>test.txt</a:t>
                      </a:r>
                      <a:r>
                        <a:rPr lang="zh-CN" sz="1800" kern="100">
                          <a:effectLst/>
                        </a:rPr>
                        <a:t>中的非重复行保存至</a:t>
                      </a:r>
                      <a:r>
                        <a:rPr lang="en-US" sz="1800" kern="100">
                          <a:effectLst/>
                        </a:rPr>
                        <a:t>newtest.txt</a:t>
                      </a:r>
                      <a:r>
                        <a:rPr lang="zh-CN" sz="1800" kern="100">
                          <a:effectLst/>
                        </a:rPr>
                        <a:t>中</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800" kern="100">
                          <a:effectLst/>
                        </a:rPr>
                        <a:t> </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90453171"/>
                  </a:ext>
                </a:extLst>
              </a:tr>
            </a:tbl>
          </a:graphicData>
        </a:graphic>
      </p:graphicFrame>
    </p:spTree>
    <p:extLst>
      <p:ext uri="{BB962C8B-B14F-4D97-AF65-F5344CB8AC3E}">
        <p14:creationId xmlns:p14="http://schemas.microsoft.com/office/powerpoint/2010/main" val="2730968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87637" y="1440036"/>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3</a:t>
            </a:r>
            <a:endParaRPr lang="zh-CN" altLang="en-US" sz="7200">
              <a:solidFill>
                <a:srgbClr val="3B3837"/>
              </a:solidFill>
            </a:endParaRPr>
          </a:p>
        </p:txBody>
      </p:sp>
      <p:sp>
        <p:nvSpPr>
          <p:cNvPr id="6" name="Rectangle 36"/>
          <p:cNvSpPr/>
          <p:nvPr/>
        </p:nvSpPr>
        <p:spPr>
          <a:xfrm>
            <a:off x="3819339" y="1800541"/>
            <a:ext cx="3252874" cy="1176046"/>
          </a:xfrm>
          <a:prstGeom prst="rect">
            <a:avLst/>
          </a:prstGeom>
          <a:noFill/>
        </p:spPr>
        <p:txBody>
          <a:bodyPr wrap="square" lIns="67391" tIns="33696" rIns="67391" bIns="33696">
            <a:spAutoFit/>
          </a:bodyPr>
          <a:lstStyle/>
          <a:p>
            <a:pPr algn="ctr">
              <a:defRPr/>
            </a:pPr>
            <a:r>
              <a:rPr lang="zh-CN" altLang="en-US" sz="36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任务三 系统操作</a:t>
            </a:r>
          </a:p>
        </p:txBody>
      </p:sp>
    </p:spTree>
    <p:extLst>
      <p:ext uri="{BB962C8B-B14F-4D97-AF65-F5344CB8AC3E}">
        <p14:creationId xmlns:p14="http://schemas.microsoft.com/office/powerpoint/2010/main" val="2918986198"/>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809003D-7729-C647-841E-1562679F671E}"/>
              </a:ext>
            </a:extLst>
          </p:cNvPr>
          <p:cNvSpPr>
            <a:spLocks noGrp="1"/>
          </p:cNvSpPr>
          <p:nvPr>
            <p:ph type="title"/>
          </p:nvPr>
        </p:nvSpPr>
        <p:spPr/>
        <p:txBody>
          <a:bodyPr/>
          <a:lstStyle/>
          <a:p>
            <a:pPr algn="l"/>
            <a:r>
              <a:rPr lang="en-US" altLang="zh-CN" sz="20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2000" b="1" kern="100">
                <a:effectLst/>
                <a:latin typeface="Times New Roman" panose="02020603050405020304" pitchFamily="18" charset="0"/>
                <a:ea typeface="宋体" panose="02010600030101010101" pitchFamily="2" charset="-122"/>
                <a:cs typeface="Times New Roman" panose="02020603050405020304" pitchFamily="18" charset="0"/>
              </a:rPr>
              <a:t>任务描述</a:t>
            </a:r>
            <a:r>
              <a:rPr lang="en-US" altLang="zh-CN" sz="20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endParaRPr lang="zh-CN" altLang="en-US"/>
          </a:p>
        </p:txBody>
      </p:sp>
      <p:sp>
        <p:nvSpPr>
          <p:cNvPr id="3" name="内容占位符 2">
            <a:extLst>
              <a:ext uri="{FF2B5EF4-FFF2-40B4-BE49-F238E27FC236}">
                <a16:creationId xmlns:a16="http://schemas.microsoft.com/office/drawing/2014/main" id="{B5FBEBEE-9444-E323-75B5-B05E529348D0}"/>
              </a:ext>
            </a:extLst>
          </p:cNvPr>
          <p:cNvSpPr>
            <a:spLocks noGrp="1"/>
          </p:cNvSpPr>
          <p:nvPr>
            <p:ph idx="1"/>
          </p:nvPr>
        </p:nvSpPr>
        <p:spPr/>
        <p:txBody>
          <a:bodyPr/>
          <a:lstStyle/>
          <a:p>
            <a:r>
              <a:rPr lang="zh-CN" altLang="zh-CN" sz="2000" kern="100">
                <a:solidFill>
                  <a:srgbClr val="000000"/>
                </a:solidFill>
                <a:effectLst/>
                <a:latin typeface="Times New Roman" panose="02020603050405020304" pitchFamily="18" charset="0"/>
                <a:ea typeface="宋体" panose="02010600030101010101" pitchFamily="2" charset="-122"/>
              </a:rPr>
              <a:t>小华需要在一个终端，使用一些系统的操作命令进行，如清屏，字符串输出的使用，变量输入命令，即时文档与即时字符串，定位可执行程序及相关信息，任意精度计算器，以指定格式或进制显示文件内容。</a:t>
            </a:r>
            <a:endParaRPr lang="zh-CN" altLang="zh-CN" sz="20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368761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4FF1-1BE3-3279-EA25-CCBAA6113873}"/>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任务分析</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endParaRPr lang="zh-CN" altLang="en-US"/>
          </a:p>
        </p:txBody>
      </p:sp>
      <p:pic>
        <p:nvPicPr>
          <p:cNvPr id="4" name="C9F754DE-2CAD-44b6-B708-469DEB6407EB-15" descr="C:/Users/17076/AppData/Local/Temp/wps.uRecDzwps">
            <a:extLst>
              <a:ext uri="{FF2B5EF4-FFF2-40B4-BE49-F238E27FC236}">
                <a16:creationId xmlns:a16="http://schemas.microsoft.com/office/drawing/2014/main" id="{D4A333FD-6841-35BC-70A1-1F85476861AC}"/>
              </a:ext>
            </a:extLst>
          </p:cNvPr>
          <p:cNvPicPr>
            <a:picLocks noGrp="1" noChangeAspect="1"/>
          </p:cNvPicPr>
          <p:nvPr>
            <p:ph idx="1"/>
          </p:nvPr>
        </p:nvPicPr>
        <p:blipFill>
          <a:blip r:embed="rId2"/>
          <a:stretch>
            <a:fillRect/>
          </a:stretch>
        </p:blipFill>
        <p:spPr>
          <a:xfrm>
            <a:off x="2535709" y="71884"/>
            <a:ext cx="5549066" cy="4709429"/>
          </a:xfrm>
          <a:prstGeom prst="rect">
            <a:avLst/>
          </a:prstGeom>
        </p:spPr>
      </p:pic>
    </p:spTree>
    <p:extLst>
      <p:ext uri="{BB962C8B-B14F-4D97-AF65-F5344CB8AC3E}">
        <p14:creationId xmlns:p14="http://schemas.microsoft.com/office/powerpoint/2010/main" val="2072630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D69C960-C285-3A22-FF40-9DF5E6CE06F0}"/>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知识准备</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一、基本命令</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endParaRPr lang="zh-CN" altLang="en-US"/>
          </a:p>
        </p:txBody>
      </p:sp>
      <p:sp>
        <p:nvSpPr>
          <p:cNvPr id="3" name="内容占位符 2">
            <a:extLst>
              <a:ext uri="{FF2B5EF4-FFF2-40B4-BE49-F238E27FC236}">
                <a16:creationId xmlns:a16="http://schemas.microsoft.com/office/drawing/2014/main" id="{6B8D78EC-E98C-032A-06F3-3E3DB7DE9143}"/>
              </a:ext>
            </a:extLst>
          </p:cNvPr>
          <p:cNvSpPr>
            <a:spLocks noGrp="1"/>
          </p:cNvSpPr>
          <p:nvPr>
            <p:ph idx="1"/>
          </p:nvPr>
        </p:nvSpPr>
        <p:spPr>
          <a:xfrm>
            <a:off x="671529" y="1224012"/>
            <a:ext cx="7616793" cy="3032252"/>
          </a:xfrm>
        </p:spPr>
        <p:txBody>
          <a:bodyPr>
            <a:normAutofit fontScale="92500" lnSpcReduction="2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1.clear</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命令</a:t>
            </a:r>
          </a:p>
          <a:p>
            <a:pPr indent="266700">
              <a:lnSpc>
                <a:spcPct val="150000"/>
              </a:lnSpc>
            </a:pPr>
            <a:r>
              <a:rPr lang="en-US" altLang="zh-CN" sz="1800" b="0" kern="100">
                <a:effectLst/>
                <a:latin typeface="Times New Roman" panose="02020603050405020304" pitchFamily="18" charset="0"/>
                <a:ea typeface="宋体" panose="02010600030101010101" pitchFamily="2" charset="-122"/>
                <a:cs typeface="Times New Roman" panose="02020603050405020304" pitchFamily="18" charset="0"/>
              </a:rPr>
              <a:t>clear</a:t>
            </a:r>
            <a:r>
              <a:rPr lang="zh-CN" altLang="zh-CN" sz="1800" b="0" kern="100">
                <a:effectLst/>
                <a:latin typeface="Times New Roman" panose="02020603050405020304" pitchFamily="18" charset="0"/>
                <a:ea typeface="宋体" panose="02010600030101010101" pitchFamily="2" charset="-122"/>
                <a:cs typeface="Times New Roman" panose="02020603050405020304" pitchFamily="18" charset="0"/>
              </a:rPr>
              <a:t>命令用来清屏，其命令格式如下：</a:t>
            </a:r>
            <a:endParaRPr lang="zh-CN" altLang="zh-CN" sz="1800" b="1" kern="100">
              <a:effectLst/>
              <a:latin typeface="宋体" panose="02010600030101010101" pitchFamily="2" charset="-122"/>
              <a:ea typeface="宋体" panose="02010600030101010101" pitchFamily="2"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clear</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在终端界面可以使用【</a:t>
            </a:r>
            <a:r>
              <a:rPr lang="en-US" altLang="zh-CN" sz="1800" kern="100">
                <a:solidFill>
                  <a:srgbClr val="000000"/>
                </a:solidFill>
                <a:effectLst/>
                <a:latin typeface="Times New Roman" panose="02020603050405020304" pitchFamily="18" charset="0"/>
                <a:ea typeface="宋体" panose="02010600030101010101" pitchFamily="2" charset="-122"/>
              </a:rPr>
              <a:t>Ctrl+L</a:t>
            </a:r>
            <a:r>
              <a:rPr lang="zh-CN" altLang="zh-CN" sz="1800" kern="100">
                <a:solidFill>
                  <a:srgbClr val="000000"/>
                </a:solidFill>
                <a:effectLst/>
                <a:latin typeface="Times New Roman" panose="02020603050405020304" pitchFamily="18" charset="0"/>
                <a:ea typeface="宋体" panose="02010600030101010101" pitchFamily="2" charset="-122"/>
              </a:rPr>
              <a:t>】清屏，在脚本里则需要使用清屏命令清屏。</a:t>
            </a:r>
            <a:endParaRPr lang="zh-CN" altLang="zh-CN" sz="1800" kern="10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2.echo</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echo</a:t>
            </a:r>
            <a:r>
              <a:rPr lang="zh-CN" altLang="zh-CN" sz="1800" kern="100">
                <a:solidFill>
                  <a:srgbClr val="FF0000"/>
                </a:solidFill>
                <a:effectLst/>
                <a:latin typeface="Times New Roman" panose="02020603050405020304" pitchFamily="18" charset="0"/>
                <a:ea typeface="宋体" panose="02010600030101010101" pitchFamily="2" charset="-122"/>
              </a:rPr>
              <a:t>命令用于通过命令行参数显示文本行</a:t>
            </a:r>
            <a:r>
              <a:rPr lang="zh-CN" altLang="zh-CN" sz="1800" kern="100">
                <a:solidFill>
                  <a:srgbClr val="000000"/>
                </a:solidFill>
                <a:effectLst/>
                <a:latin typeface="Times New Roman" panose="02020603050405020304" pitchFamily="18" charset="0"/>
                <a:ea typeface="宋体" panose="02010600030101010101" pitchFamily="2" charset="-122"/>
              </a:rPr>
              <a:t>，在编写</a:t>
            </a:r>
            <a:r>
              <a:rPr lang="en-US" altLang="zh-CN" sz="1800" kern="100">
                <a:solidFill>
                  <a:srgbClr val="000000"/>
                </a:solidFill>
                <a:effectLst/>
                <a:latin typeface="Times New Roman" panose="02020603050405020304" pitchFamily="18" charset="0"/>
                <a:ea typeface="宋体" panose="02010600030101010101" pitchFamily="2" charset="-122"/>
              </a:rPr>
              <a:t>shell</a:t>
            </a:r>
            <a:r>
              <a:rPr lang="zh-CN" altLang="zh-CN" sz="1800" kern="100">
                <a:solidFill>
                  <a:srgbClr val="000000"/>
                </a:solidFill>
                <a:effectLst/>
                <a:latin typeface="Times New Roman" panose="02020603050405020304" pitchFamily="18" charset="0"/>
                <a:ea typeface="宋体" panose="02010600030101010101" pitchFamily="2" charset="-122"/>
              </a:rPr>
              <a:t>脚本时经常被用到，其命令格式如下：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echo[</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输出内容</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662368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EC3A0F0-06F0-75D4-236F-17EA8F990CC2}"/>
              </a:ext>
            </a:extLst>
          </p:cNvPr>
          <p:cNvSpPr>
            <a:spLocks noGrp="1"/>
          </p:cNvSpPr>
          <p:nvPr>
            <p:ph idx="1"/>
          </p:nvPr>
        </p:nvSpPr>
        <p:spPr>
          <a:xfrm>
            <a:off x="671528" y="359917"/>
            <a:ext cx="7616793" cy="4320480"/>
          </a:xfrm>
        </p:spPr>
        <p:txBody>
          <a:bodyPr>
            <a:normAutofit fontScale="92500" lnSpcReduction="10000"/>
          </a:bodyPr>
          <a:lstStyle/>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3.printf</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printf</a:t>
            </a:r>
            <a:r>
              <a:rPr lang="zh-CN" altLang="zh-CN" sz="1800" kern="100">
                <a:solidFill>
                  <a:srgbClr val="000000"/>
                </a:solidFill>
                <a:effectLst/>
                <a:latin typeface="Times New Roman" panose="02020603050405020304" pitchFamily="18" charset="0"/>
                <a:ea typeface="宋体" panose="02010600030101010101" pitchFamily="2" charset="-122"/>
              </a:rPr>
              <a:t>命令将命令行参数中的字符串或变量的值按照指定的格式输出到标准输出或变量中，就是将</a:t>
            </a:r>
            <a:r>
              <a:rPr lang="en-US" altLang="zh-CN" sz="1800" kern="100">
                <a:solidFill>
                  <a:srgbClr val="000000"/>
                </a:solidFill>
                <a:effectLst/>
                <a:latin typeface="Times New Roman" panose="02020603050405020304" pitchFamily="18" charset="0"/>
                <a:ea typeface="宋体" panose="02010600030101010101" pitchFamily="2" charset="-122"/>
              </a:rPr>
              <a:t>printf</a:t>
            </a:r>
            <a:r>
              <a:rPr lang="zh-CN" altLang="zh-CN" sz="1800" kern="100">
                <a:solidFill>
                  <a:srgbClr val="000000"/>
                </a:solidFill>
                <a:effectLst/>
                <a:latin typeface="Times New Roman" panose="02020603050405020304" pitchFamily="18" charset="0"/>
                <a:ea typeface="宋体" panose="02010600030101010101" pitchFamily="2" charset="-122"/>
              </a:rPr>
              <a:t>后面的</a:t>
            </a:r>
            <a:r>
              <a:rPr lang="en-US" altLang="zh-CN" sz="1800" kern="100">
                <a:solidFill>
                  <a:srgbClr val="000000"/>
                </a:solidFill>
                <a:effectLst/>
                <a:latin typeface="Times New Roman" panose="02020603050405020304" pitchFamily="18" charset="0"/>
                <a:ea typeface="宋体" panose="02010600030101010101" pitchFamily="2" charset="-122"/>
              </a:rPr>
              <a:t>item</a:t>
            </a:r>
            <a:r>
              <a:rPr lang="zh-CN" altLang="zh-CN" sz="1800" kern="100">
                <a:solidFill>
                  <a:srgbClr val="000000"/>
                </a:solidFill>
                <a:effectLst/>
                <a:latin typeface="Times New Roman" panose="02020603050405020304" pitchFamily="18" charset="0"/>
                <a:ea typeface="宋体" panose="02010600030101010101" pitchFamily="2" charset="-122"/>
              </a:rPr>
              <a:t>作为参数逐个传递给</a:t>
            </a:r>
            <a:r>
              <a:rPr lang="en-US" altLang="zh-CN" sz="1800" kern="100">
                <a:solidFill>
                  <a:srgbClr val="000000"/>
                </a:solidFill>
                <a:effectLst/>
                <a:latin typeface="Times New Roman" panose="02020603050405020304" pitchFamily="18" charset="0"/>
                <a:ea typeface="宋体" panose="02010600030101010101" pitchFamily="2" charset="-122"/>
              </a:rPr>
              <a:t>"FORMAT"</a:t>
            </a:r>
            <a:r>
              <a:rPr lang="zh-CN" altLang="zh-CN" sz="1800" kern="100">
                <a:solidFill>
                  <a:srgbClr val="000000"/>
                </a:solidFill>
                <a:effectLst/>
                <a:latin typeface="Times New Roman" panose="02020603050405020304" pitchFamily="18" charset="0"/>
                <a:ea typeface="宋体" panose="02010600030101010101" pitchFamily="2" charset="-122"/>
              </a:rPr>
              <a:t>进行格式化后输出，其命令格式如下：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prinf [</a:t>
            </a:r>
            <a:r>
              <a:rPr lang="zh-CN" altLang="zh-CN" sz="1800" kern="100">
                <a:solidFill>
                  <a:srgbClr val="FF0000"/>
                </a:solidFill>
                <a:effectLst/>
                <a:latin typeface="Times New Roman" panose="02020603050405020304" pitchFamily="18" charset="0"/>
                <a:ea typeface="宋体" panose="02010600030101010101" pitchFamily="2" charset="-122"/>
              </a:rPr>
              <a:t>格式控制字符串</a:t>
            </a:r>
            <a:r>
              <a:rPr lang="en-US" altLang="zh-CN" sz="1800" kern="100">
                <a:solidFill>
                  <a:srgbClr val="FF0000"/>
                </a:solidFill>
                <a:effectLst/>
                <a:latin typeface="Times New Roman" panose="02020603050405020304" pitchFamily="18" charset="0"/>
                <a:ea typeface="宋体" panose="02010600030101010101" pitchFamily="2" charset="-122"/>
              </a:rPr>
              <a:t>] [</a:t>
            </a:r>
            <a:r>
              <a:rPr lang="zh-CN" altLang="zh-CN" sz="1800" kern="100">
                <a:solidFill>
                  <a:srgbClr val="FF0000"/>
                </a:solidFill>
                <a:effectLst/>
                <a:latin typeface="Times New Roman" panose="02020603050405020304" pitchFamily="18" charset="0"/>
                <a:ea typeface="宋体" panose="02010600030101010101" pitchFamily="2" charset="-122"/>
              </a:rPr>
              <a:t>参数列表</a:t>
            </a:r>
            <a:r>
              <a:rPr lang="en-US" altLang="zh-CN" sz="1800" kern="100">
                <a:solidFill>
                  <a:srgbClr val="FF0000"/>
                </a:solidFill>
                <a:effectLst/>
                <a:latin typeface="Times New Roman" panose="02020603050405020304" pitchFamily="18" charset="0"/>
                <a:ea typeface="宋体" panose="02010600030101010101" pitchFamily="2" charset="-122"/>
              </a:rPr>
              <a:t>]	</a:t>
            </a:r>
            <a:r>
              <a:rPr lang="en-US" altLang="zh-CN" sz="1800" kern="100">
                <a:solidFill>
                  <a:srgbClr val="000000"/>
                </a:solidFill>
                <a:effectLst/>
                <a:latin typeface="Times New Roman" panose="02020603050405020304" pitchFamily="18" charset="0"/>
                <a:ea typeface="宋体" panose="02010600030101010101" pitchFamily="2" charset="-122"/>
              </a:rPr>
              <a:t>				</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命令的格式控制和</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语言的相同。</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支持</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进行格式控制，</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%s</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代表输出字符</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实际数据有多少就输出多少。</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4.read</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read</a:t>
            </a:r>
            <a:r>
              <a:rPr lang="zh-CN" altLang="zh-CN" sz="1800" kern="100">
                <a:solidFill>
                  <a:srgbClr val="000000"/>
                </a:solidFill>
                <a:effectLst/>
                <a:latin typeface="Times New Roman" panose="02020603050405020304" pitchFamily="18" charset="0"/>
                <a:ea typeface="宋体" panose="02010600030101010101" pitchFamily="2" charset="-122"/>
              </a:rPr>
              <a:t>命令对参数进行赋值，与</a:t>
            </a:r>
            <a:r>
              <a:rPr lang="en-US" altLang="zh-CN" sz="1800" kern="100">
                <a:solidFill>
                  <a:srgbClr val="000000"/>
                </a:solidFill>
                <a:effectLst/>
                <a:latin typeface="Times New Roman" panose="02020603050405020304" pitchFamily="18" charset="0"/>
                <a:ea typeface="宋体" panose="02010600030101010101" pitchFamily="2" charset="-122"/>
              </a:rPr>
              <a:t>C</a:t>
            </a:r>
            <a:r>
              <a:rPr lang="zh-CN" altLang="zh-CN" sz="1800" kern="100">
                <a:solidFill>
                  <a:srgbClr val="000000"/>
                </a:solidFill>
                <a:effectLst/>
                <a:latin typeface="Times New Roman" panose="02020603050405020304" pitchFamily="18" charset="0"/>
                <a:ea typeface="宋体" panose="02010600030101010101" pitchFamily="2" charset="-122"/>
              </a:rPr>
              <a:t>语言中的</a:t>
            </a:r>
            <a:r>
              <a:rPr lang="en-US" altLang="zh-CN" sz="1800" kern="100">
                <a:solidFill>
                  <a:srgbClr val="000000"/>
                </a:solidFill>
                <a:effectLst/>
                <a:latin typeface="Times New Roman" panose="02020603050405020304" pitchFamily="18" charset="0"/>
                <a:ea typeface="宋体" panose="02010600030101010101" pitchFamily="2" charset="-122"/>
              </a:rPr>
              <a:t>scanf</a:t>
            </a:r>
            <a:r>
              <a:rPr lang="zh-CN" altLang="zh-CN" sz="1800" kern="100">
                <a:solidFill>
                  <a:srgbClr val="000000"/>
                </a:solidFill>
                <a:effectLst/>
                <a:latin typeface="Times New Roman" panose="02020603050405020304" pitchFamily="18" charset="0"/>
                <a:ea typeface="宋体" panose="02010600030101010101" pitchFamily="2" charset="-122"/>
              </a:rPr>
              <a:t>功能类似。它不仅可以为变量赋值，还可以为数组赋值；其输入不仅可以是屏幕，还可以是文件描述符。</a:t>
            </a:r>
            <a:r>
              <a:rPr lang="en-US" altLang="zh-CN" sz="1800" kern="100">
                <a:solidFill>
                  <a:srgbClr val="000000"/>
                </a:solidFill>
                <a:effectLst/>
                <a:latin typeface="Times New Roman" panose="02020603050405020304" pitchFamily="18" charset="0"/>
                <a:ea typeface="宋体" panose="02010600030101010101" pitchFamily="2" charset="-122"/>
              </a:rPr>
              <a:t>read</a:t>
            </a:r>
            <a:r>
              <a:rPr lang="zh-CN" altLang="zh-CN" sz="1800" kern="100">
                <a:solidFill>
                  <a:srgbClr val="000000"/>
                </a:solidFill>
                <a:effectLst/>
                <a:latin typeface="Times New Roman" panose="02020603050405020304" pitchFamily="18" charset="0"/>
                <a:ea typeface="宋体" panose="02010600030101010101" pitchFamily="2" charset="-122"/>
              </a:rPr>
              <a:t>命令的使用方法如下：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read [-a array]  [-d delim] [-n num] [-p prompt] [-r] [-t time]</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398074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3E0A70-D090-F0F8-29E3-71C005F269F1}"/>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知识准备</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二、</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I/O</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重定向命令</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endParaRPr lang="zh-CN" altLang="en-US"/>
          </a:p>
        </p:txBody>
      </p:sp>
      <p:sp>
        <p:nvSpPr>
          <p:cNvPr id="3" name="内容占位符 2">
            <a:extLst>
              <a:ext uri="{FF2B5EF4-FFF2-40B4-BE49-F238E27FC236}">
                <a16:creationId xmlns:a16="http://schemas.microsoft.com/office/drawing/2014/main" id="{47F5BDF2-7F12-C9A8-1290-5423E0FDD5FF}"/>
              </a:ext>
            </a:extLst>
          </p:cNvPr>
          <p:cNvSpPr>
            <a:spLocks noGrp="1"/>
          </p:cNvSpPr>
          <p:nvPr>
            <p:ph idx="1"/>
          </p:nvPr>
        </p:nvSpPr>
        <p:spPr>
          <a:xfrm>
            <a:off x="671529" y="1296019"/>
            <a:ext cx="7616793" cy="3289711"/>
          </a:xfrm>
        </p:spPr>
        <p:txBody>
          <a:bodyPr>
            <a:normAutofit/>
          </a:bodyPr>
          <a:lstStyle/>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1.Here Documents</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Here Documents</a:t>
            </a:r>
            <a:r>
              <a:rPr lang="zh-CN" altLang="zh-CN" sz="1800" kern="100">
                <a:solidFill>
                  <a:srgbClr val="000000"/>
                </a:solidFill>
                <a:effectLst/>
                <a:latin typeface="Times New Roman" panose="02020603050405020304" pitchFamily="18" charset="0"/>
                <a:ea typeface="宋体" panose="02010600030101010101" pitchFamily="2" charset="-122"/>
              </a:rPr>
              <a:t>为即时文档命令，也被叫做即时文件，属于</a:t>
            </a:r>
            <a:r>
              <a:rPr lang="en-US" altLang="zh-CN" sz="1800" kern="100">
                <a:solidFill>
                  <a:srgbClr val="000000"/>
                </a:solidFill>
                <a:effectLst/>
                <a:latin typeface="Times New Roman" panose="02020603050405020304" pitchFamily="18" charset="0"/>
                <a:ea typeface="宋体" panose="02010600030101010101" pitchFamily="2" charset="-122"/>
              </a:rPr>
              <a:t>I/O</a:t>
            </a:r>
            <a:r>
              <a:rPr lang="zh-CN" altLang="zh-CN" sz="1800" kern="100">
                <a:solidFill>
                  <a:srgbClr val="000000"/>
                </a:solidFill>
                <a:effectLst/>
                <a:latin typeface="Times New Roman" panose="02020603050405020304" pitchFamily="18" charset="0"/>
                <a:ea typeface="宋体" panose="02010600030101010101" pitchFamily="2" charset="-122"/>
              </a:rPr>
              <a:t>重定向的内容。</a:t>
            </a:r>
            <a:r>
              <a:rPr lang="en-US" altLang="zh-CN" sz="1800" kern="100">
                <a:solidFill>
                  <a:srgbClr val="000000"/>
                </a:solidFill>
                <a:effectLst/>
                <a:latin typeface="Times New Roman" panose="02020603050405020304" pitchFamily="18" charset="0"/>
                <a:ea typeface="宋体" panose="02010600030101010101" pitchFamily="2" charset="-122"/>
              </a:rPr>
              <a:t>Here Documents</a:t>
            </a:r>
            <a:r>
              <a:rPr lang="zh-CN" altLang="zh-CN" sz="1800" kern="100">
                <a:solidFill>
                  <a:srgbClr val="000000"/>
                </a:solidFill>
                <a:effectLst/>
                <a:latin typeface="Times New Roman" panose="02020603050405020304" pitchFamily="18" charset="0"/>
                <a:ea typeface="宋体" panose="02010600030101010101" pitchFamily="2" charset="-122"/>
              </a:rPr>
              <a:t>命令用来读取标准输入中需要的内容，其命令格式如下：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cmd &lt;&lt;[-] BEGIN_STR</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here-document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END_STR  </a:t>
            </a:r>
          </a:p>
          <a:p>
            <a:pPr indent="0" algn="just">
              <a:buNone/>
            </a:pPr>
            <a:r>
              <a:rPr lang="zh-CN" altLang="en-US" sz="1800" kern="100">
                <a:effectLst/>
                <a:latin typeface="Times New Roman" panose="02020603050405020304" pitchFamily="18" charset="0"/>
                <a:ea typeface="宋体" panose="02010600030101010101" pitchFamily="2" charset="-122"/>
              </a:rPr>
              <a:t>详细解释见教材</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54630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08673-65DC-4026-6F2F-DDFB3436C8E0}"/>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EC64D187-4948-C4F6-AAA5-25D58932AC58}"/>
              </a:ext>
            </a:extLst>
          </p:cNvPr>
          <p:cNvSpPr>
            <a:spLocks noGrp="1"/>
          </p:cNvSpPr>
          <p:nvPr>
            <p:ph idx="1"/>
          </p:nvPr>
        </p:nvSpPr>
        <p:spPr/>
        <p:txBody>
          <a:bodyPr>
            <a:normAutofit lnSpcReduction="10000"/>
          </a:bodyPr>
          <a:lstStyle/>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2.Here String</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Here String</a:t>
            </a:r>
            <a:r>
              <a:rPr lang="zh-CN" altLang="zh-CN" sz="1800" kern="100">
                <a:solidFill>
                  <a:srgbClr val="000000"/>
                </a:solidFill>
                <a:effectLst/>
                <a:latin typeface="Times New Roman" panose="02020603050405020304" pitchFamily="18" charset="0"/>
                <a:ea typeface="宋体" panose="02010600030101010101" pitchFamily="2" charset="-122"/>
              </a:rPr>
              <a:t>为即时字符串命令，也属于</a:t>
            </a:r>
            <a:r>
              <a:rPr lang="en-US" altLang="zh-CN" sz="1800" kern="100">
                <a:solidFill>
                  <a:srgbClr val="000000"/>
                </a:solidFill>
                <a:effectLst/>
                <a:latin typeface="Times New Roman" panose="02020603050405020304" pitchFamily="18" charset="0"/>
                <a:ea typeface="宋体" panose="02010600030101010101" pitchFamily="2" charset="-122"/>
              </a:rPr>
              <a:t>I/O</a:t>
            </a:r>
            <a:r>
              <a:rPr lang="zh-CN" altLang="zh-CN" sz="1800" kern="100">
                <a:solidFill>
                  <a:srgbClr val="000000"/>
                </a:solidFill>
                <a:effectLst/>
                <a:latin typeface="Times New Roman" panose="02020603050405020304" pitchFamily="18" charset="0"/>
                <a:ea typeface="宋体" panose="02010600030101010101" pitchFamily="2" charset="-122"/>
              </a:rPr>
              <a:t>重定向的内容，其命令格式如下：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cmd&lt;&lt;&lt;string</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可以对</a:t>
            </a:r>
            <a:r>
              <a:rPr lang="en-US" altLang="zh-CN" sz="1800" kern="100">
                <a:solidFill>
                  <a:srgbClr val="000000"/>
                </a:solidFill>
                <a:effectLst/>
                <a:latin typeface="Times New Roman" panose="02020603050405020304" pitchFamily="18" charset="0"/>
                <a:ea typeface="宋体" panose="02010600030101010101" pitchFamily="2" charset="-122"/>
              </a:rPr>
              <a:t>string</a:t>
            </a:r>
            <a:r>
              <a:rPr lang="zh-CN" altLang="zh-CN" sz="1800" kern="100">
                <a:solidFill>
                  <a:srgbClr val="000000"/>
                </a:solidFill>
                <a:effectLst/>
                <a:latin typeface="Times New Roman" panose="02020603050405020304" pitchFamily="18" charset="0"/>
                <a:ea typeface="宋体" panose="02010600030101010101" pitchFamily="2" charset="-122"/>
              </a:rPr>
              <a:t>进行、</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、命令、参数、变量、算术替换，使用方法如下：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$cat &lt;&lt;&lt; "I am \"`hanst`\",my Home dir is $HOME</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276963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F709A78-F199-C3E9-52EC-AD43181F48FD}"/>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知识准备</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三、可执行程序及相关信息定位命令</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endParaRPr lang="zh-CN" altLang="en-US"/>
          </a:p>
        </p:txBody>
      </p:sp>
      <p:sp>
        <p:nvSpPr>
          <p:cNvPr id="3" name="内容占位符 2">
            <a:extLst>
              <a:ext uri="{FF2B5EF4-FFF2-40B4-BE49-F238E27FC236}">
                <a16:creationId xmlns:a16="http://schemas.microsoft.com/office/drawing/2014/main" id="{28576A9E-5489-6811-0110-E4154E81EDE2}"/>
              </a:ext>
            </a:extLst>
          </p:cNvPr>
          <p:cNvSpPr>
            <a:spLocks noGrp="1"/>
          </p:cNvSpPr>
          <p:nvPr>
            <p:ph idx="1"/>
          </p:nvPr>
        </p:nvSpPr>
        <p:spPr>
          <a:xfrm>
            <a:off x="671529" y="1224011"/>
            <a:ext cx="7616793" cy="3816301"/>
          </a:xfrm>
        </p:spPr>
        <p:txBody>
          <a:bodyPr>
            <a:normAutofit fontScale="85000" lnSpcReduction="20000"/>
          </a:bodyPr>
          <a:lstStyle/>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1.which</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which</a:t>
            </a:r>
            <a:r>
              <a:rPr lang="zh-CN" altLang="zh-CN" sz="1800" kern="100">
                <a:solidFill>
                  <a:srgbClr val="000000"/>
                </a:solidFill>
                <a:effectLst/>
                <a:latin typeface="Times New Roman" panose="02020603050405020304" pitchFamily="18" charset="0"/>
                <a:ea typeface="宋体" panose="02010600030101010101" pitchFamily="2" charset="-122"/>
              </a:rPr>
              <a:t>命令在</a:t>
            </a:r>
            <a:r>
              <a:rPr lang="en-US" altLang="zh-CN" sz="1800" kern="100">
                <a:solidFill>
                  <a:srgbClr val="000000"/>
                </a:solidFill>
                <a:effectLst/>
                <a:latin typeface="Times New Roman" panose="02020603050405020304" pitchFamily="18" charset="0"/>
                <a:ea typeface="宋体" panose="02010600030101010101" pitchFamily="2" charset="-122"/>
              </a:rPr>
              <a:t>Path</a:t>
            </a:r>
            <a:r>
              <a:rPr lang="zh-CN" altLang="zh-CN" sz="1800" kern="100">
                <a:solidFill>
                  <a:srgbClr val="000000"/>
                </a:solidFill>
                <a:effectLst/>
                <a:latin typeface="Times New Roman" panose="02020603050405020304" pitchFamily="18" charset="0"/>
                <a:ea typeface="宋体" panose="02010600030101010101" pitchFamily="2" charset="-122"/>
              </a:rPr>
              <a:t>变量指定的路径中搜索某个系统命令的位置，并返回第一个搜索结果，其命令格式如下：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which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文件</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which</a:t>
            </a:r>
            <a:r>
              <a:rPr lang="zh-CN" altLang="zh-CN" sz="1800" kern="100">
                <a:solidFill>
                  <a:srgbClr val="000000"/>
                </a:solidFill>
                <a:effectLst/>
                <a:latin typeface="Times New Roman" panose="02020603050405020304" pitchFamily="18" charset="0"/>
                <a:ea typeface="宋体" panose="02010600030101010101" pitchFamily="2" charset="-122"/>
              </a:rPr>
              <a:t>命令只能在</a:t>
            </a:r>
            <a:r>
              <a:rPr lang="en-US" altLang="zh-CN" sz="1800" kern="100">
                <a:solidFill>
                  <a:srgbClr val="000000"/>
                </a:solidFill>
                <a:effectLst/>
                <a:latin typeface="Times New Roman" panose="02020603050405020304" pitchFamily="18" charset="0"/>
                <a:ea typeface="宋体" panose="02010600030101010101" pitchFamily="2" charset="-122"/>
              </a:rPr>
              <a:t>PATH</a:t>
            </a:r>
            <a:r>
              <a:rPr lang="zh-CN" altLang="zh-CN" sz="1800" kern="100">
                <a:solidFill>
                  <a:srgbClr val="000000"/>
                </a:solidFill>
                <a:effectLst/>
                <a:latin typeface="Times New Roman" panose="02020603050405020304" pitchFamily="18" charset="0"/>
                <a:ea typeface="宋体" panose="02010600030101010101" pitchFamily="2" charset="-122"/>
              </a:rPr>
              <a:t>变量指定的路径内进行搜索，只能定位可执行文件，不能定位其它类型文件，可以使用</a:t>
            </a:r>
            <a:r>
              <a:rPr lang="en-US" altLang="zh-CN" sz="1800" kern="100">
                <a:solidFill>
                  <a:srgbClr val="000000"/>
                </a:solidFill>
                <a:effectLst/>
                <a:latin typeface="Times New Roman" panose="02020603050405020304" pitchFamily="18" charset="0"/>
                <a:ea typeface="宋体" panose="02010600030101010101" pitchFamily="2" charset="-122"/>
              </a:rPr>
              <a:t>—skip-alias</a:t>
            </a:r>
            <a:r>
              <a:rPr lang="zh-CN" altLang="zh-CN" sz="1800" kern="100">
                <a:solidFill>
                  <a:srgbClr val="000000"/>
                </a:solidFill>
                <a:effectLst/>
                <a:latin typeface="Times New Roman" panose="02020603050405020304" pitchFamily="18" charset="0"/>
                <a:ea typeface="宋体" panose="02010600030101010101" pitchFamily="2" charset="-122"/>
              </a:rPr>
              <a:t>参数进行抑制别名的输出。</a:t>
            </a:r>
            <a:r>
              <a:rPr lang="en-US" altLang="zh-CN" sz="1800" kern="100">
                <a:solidFill>
                  <a:srgbClr val="000000"/>
                </a:solidFill>
                <a:effectLst/>
                <a:latin typeface="Times New Roman" panose="02020603050405020304" pitchFamily="18" charset="0"/>
                <a:ea typeface="宋体" panose="02010600030101010101" pitchFamily="2" charset="-122"/>
              </a:rPr>
              <a:t>which</a:t>
            </a:r>
            <a:r>
              <a:rPr lang="zh-CN" altLang="zh-CN" sz="1800" kern="100">
                <a:solidFill>
                  <a:srgbClr val="000000"/>
                </a:solidFill>
                <a:effectLst/>
                <a:latin typeface="Times New Roman" panose="02020603050405020304" pitchFamily="18" charset="0"/>
                <a:ea typeface="宋体" panose="02010600030101010101" pitchFamily="2" charset="-122"/>
              </a:rPr>
              <a:t>命令的示例方法如下：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$which which				#</a:t>
            </a:r>
            <a:r>
              <a:rPr lang="zh-CN" altLang="zh-CN" sz="1800" kern="100">
                <a:solidFill>
                  <a:srgbClr val="000000"/>
                </a:solidFill>
                <a:effectLst/>
                <a:latin typeface="Times New Roman" panose="02020603050405020304" pitchFamily="18" charset="0"/>
                <a:ea typeface="宋体" panose="02010600030101010101" pitchFamily="2" charset="-122"/>
              </a:rPr>
              <a:t>查找命令</a:t>
            </a:r>
            <a:r>
              <a:rPr lang="en-US" altLang="zh-CN" sz="1800" kern="100">
                <a:solidFill>
                  <a:srgbClr val="000000"/>
                </a:solidFill>
                <a:effectLst/>
                <a:latin typeface="Times New Roman" panose="02020603050405020304" pitchFamily="18" charset="0"/>
                <a:ea typeface="宋体" panose="02010600030101010101" pitchFamily="2" charset="-122"/>
              </a:rPr>
              <a:t>which</a:t>
            </a:r>
            <a:r>
              <a:rPr lang="zh-CN" altLang="zh-CN" sz="1800" kern="100">
                <a:solidFill>
                  <a:srgbClr val="000000"/>
                </a:solidFill>
                <a:effectLst/>
                <a:latin typeface="Times New Roman" panose="02020603050405020304" pitchFamily="18" charset="0"/>
                <a:ea typeface="宋体" panose="02010600030101010101" pitchFamily="2" charset="-122"/>
              </a:rPr>
              <a:t>在</a:t>
            </a:r>
            <a:r>
              <a:rPr lang="en-US" altLang="zh-CN" sz="1800" kern="100">
                <a:solidFill>
                  <a:srgbClr val="000000"/>
                </a:solidFill>
                <a:effectLst/>
                <a:latin typeface="Times New Roman" panose="02020603050405020304" pitchFamily="18" charset="0"/>
                <a:ea typeface="宋体" panose="02010600030101010101" pitchFamily="2" charset="-122"/>
              </a:rPr>
              <a:t>PATH</a:t>
            </a:r>
            <a:r>
              <a:rPr lang="zh-CN" altLang="zh-CN" sz="1800" kern="100">
                <a:solidFill>
                  <a:srgbClr val="000000"/>
                </a:solidFill>
                <a:effectLst/>
                <a:latin typeface="Times New Roman" panose="02020603050405020304" pitchFamily="18" charset="0"/>
                <a:ea typeface="宋体" panose="02010600030101010101" pitchFamily="2" charset="-122"/>
              </a:rPr>
              <a:t>中的所在文字</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$which ls							#</a:t>
            </a:r>
            <a:r>
              <a:rPr lang="zh-CN" altLang="zh-CN" sz="1800" kern="100">
                <a:solidFill>
                  <a:srgbClr val="000000"/>
                </a:solidFill>
                <a:effectLst/>
                <a:latin typeface="Times New Roman" panose="02020603050405020304" pitchFamily="18" charset="0"/>
                <a:ea typeface="宋体" panose="02010600030101010101" pitchFamily="2" charset="-122"/>
              </a:rPr>
              <a:t>查找命令</a:t>
            </a:r>
            <a:r>
              <a:rPr lang="en-US" altLang="zh-CN" sz="1800" kern="100">
                <a:solidFill>
                  <a:srgbClr val="000000"/>
                </a:solidFill>
                <a:effectLst/>
                <a:latin typeface="Times New Roman" panose="02020603050405020304" pitchFamily="18" charset="0"/>
                <a:ea typeface="宋体" panose="02010600030101010101" pitchFamily="2" charset="-122"/>
              </a:rPr>
              <a:t>ls</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$which --skip-alias ls						#</a:t>
            </a:r>
            <a:r>
              <a:rPr lang="zh-CN" altLang="zh-CN" sz="1800" kern="100">
                <a:solidFill>
                  <a:srgbClr val="000000"/>
                </a:solidFill>
                <a:effectLst/>
                <a:latin typeface="Times New Roman" panose="02020603050405020304" pitchFamily="18" charset="0"/>
                <a:ea typeface="宋体" panose="02010600030101010101" pitchFamily="2" charset="-122"/>
              </a:rPr>
              <a:t>查找命令</a:t>
            </a:r>
            <a:r>
              <a:rPr lang="en-US" altLang="zh-CN" sz="1800" kern="100">
                <a:solidFill>
                  <a:srgbClr val="000000"/>
                </a:solidFill>
                <a:effectLst/>
                <a:latin typeface="Times New Roman" panose="02020603050405020304" pitchFamily="18" charset="0"/>
                <a:ea typeface="宋体" panose="02010600030101010101" pitchFamily="2" charset="-122"/>
              </a:rPr>
              <a:t>ls,</a:t>
            </a:r>
            <a:r>
              <a:rPr lang="zh-CN" altLang="zh-CN" sz="1800" kern="100">
                <a:solidFill>
                  <a:srgbClr val="000000"/>
                </a:solidFill>
                <a:effectLst/>
                <a:latin typeface="Times New Roman" panose="02020603050405020304" pitchFamily="18" charset="0"/>
                <a:ea typeface="宋体" panose="02010600030101010101" pitchFamily="2" charset="-122"/>
              </a:rPr>
              <a:t>不输出别名</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$which date time</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760841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6301DA0-93BF-EA60-6B08-3C38AEB37075}"/>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知识准备</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目录操作的基本命令</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kern="100">
                <a:solidFill>
                  <a:srgbClr val="000000"/>
                </a:solidFill>
                <a:effectLst/>
                <a:latin typeface="Times New Roman" panose="02020603050405020304" pitchFamily="18" charset="0"/>
                <a:ea typeface="宋体" panose="02010600030101010101" pitchFamily="2" charset="-122"/>
              </a:rPr>
              <a:t>目录操作的基本命令有</a:t>
            </a:r>
            <a:r>
              <a:rPr lang="en-US" altLang="zh-CN"/>
              <a:t>ls</a:t>
            </a:r>
            <a:r>
              <a:rPr lang="zh-CN" altLang="zh-CN"/>
              <a:t>、</a:t>
            </a:r>
            <a:r>
              <a:rPr lang="en-US" altLang="zh-CN" err="1"/>
              <a:t>mkdir</a:t>
            </a:r>
            <a:r>
              <a:rPr lang="zh-CN" altLang="zh-CN"/>
              <a:t>、</a:t>
            </a:r>
            <a:r>
              <a:rPr lang="en-US" altLang="zh-CN" err="1"/>
              <a:t>rmdir</a:t>
            </a:r>
            <a:r>
              <a:rPr lang="zh-CN" altLang="zh-CN"/>
              <a:t>、</a:t>
            </a:r>
            <a:r>
              <a:rPr lang="en-US" altLang="zh-CN"/>
              <a:t>cd</a:t>
            </a:r>
            <a:r>
              <a:rPr lang="zh-CN" altLang="zh-CN"/>
              <a:t>、</a:t>
            </a:r>
            <a:r>
              <a:rPr lang="en-US" altLang="zh-CN" err="1"/>
              <a:t>pwd</a:t>
            </a:r>
            <a:r>
              <a:rPr lang="zh-CN" altLang="zh-CN"/>
              <a:t>。</a:t>
            </a:r>
            <a:endParaRPr lang="zh-CN" altLang="en-US"/>
          </a:p>
        </p:txBody>
      </p:sp>
      <p:sp>
        <p:nvSpPr>
          <p:cNvPr id="3" name="内容占位符 2">
            <a:extLst>
              <a:ext uri="{FF2B5EF4-FFF2-40B4-BE49-F238E27FC236}">
                <a16:creationId xmlns:a16="http://schemas.microsoft.com/office/drawing/2014/main" id="{34FA8F7F-9F74-2193-1D29-675200AACF5D}"/>
              </a:ext>
            </a:extLst>
          </p:cNvPr>
          <p:cNvSpPr>
            <a:spLocks noGrp="1"/>
          </p:cNvSpPr>
          <p:nvPr>
            <p:ph sz="quarter" idx="13"/>
          </p:nvPr>
        </p:nvSpPr>
        <p:spPr/>
        <p:txBody>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1.ls</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命令</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ls</a:t>
            </a:r>
            <a:r>
              <a:rPr lang="zh-CN" altLang="zh-CN" sz="1800" kern="100">
                <a:solidFill>
                  <a:srgbClr val="000000"/>
                </a:solidFill>
                <a:effectLst/>
                <a:latin typeface="Times New Roman" panose="02020603050405020304" pitchFamily="18" charset="0"/>
                <a:ea typeface="宋体" panose="02010600030101010101" pitchFamily="2" charset="-122"/>
              </a:rPr>
              <a:t>命</a:t>
            </a:r>
            <a:r>
              <a:rPr lang="zh-CN" altLang="zh-CN" sz="1800" kern="100">
                <a:solidFill>
                  <a:srgbClr val="FF0000"/>
                </a:solidFill>
                <a:effectLst/>
                <a:latin typeface="Times New Roman" panose="02020603050405020304" pitchFamily="18" charset="0"/>
                <a:ea typeface="宋体" panose="02010600030101010101" pitchFamily="2" charset="-122"/>
              </a:rPr>
              <a:t>令原意为</a:t>
            </a:r>
            <a:r>
              <a:rPr lang="en-US" altLang="zh-CN" sz="1800" kern="100">
                <a:solidFill>
                  <a:srgbClr val="FF0000"/>
                </a:solidFill>
                <a:effectLst/>
                <a:latin typeface="Times New Roman" panose="02020603050405020304" pitchFamily="18" charset="0"/>
                <a:ea typeface="宋体" panose="02010600030101010101" pitchFamily="2" charset="-122"/>
              </a:rPr>
              <a:t>list</a:t>
            </a:r>
            <a:r>
              <a:rPr lang="zh-CN" altLang="zh-CN" sz="1800" kern="100">
                <a:solidFill>
                  <a:srgbClr val="FF0000"/>
                </a:solidFill>
                <a:effectLst/>
                <a:latin typeface="Times New Roman" panose="02020603050405020304" pitchFamily="18" charset="0"/>
                <a:ea typeface="宋体" panose="02010600030101010101" pitchFamily="2" charset="-122"/>
              </a:rPr>
              <a:t>，即列出</a:t>
            </a:r>
            <a:r>
              <a:rPr lang="zh-CN"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用来列出目录下所有的子目录与文件</a:t>
            </a:r>
            <a:r>
              <a:rPr lang="zh-CN" altLang="zh-CN" sz="1800" kern="100">
                <a:solidFill>
                  <a:srgbClr val="000000"/>
                </a:solidFill>
                <a:effectLst/>
                <a:latin typeface="Times New Roman" panose="02020603050405020304" pitchFamily="18" charset="0"/>
                <a:ea typeface="宋体" panose="02010600030101010101" pitchFamily="2" charset="-122"/>
              </a:rPr>
              <a:t>，是用户常用的命令之一，与</a:t>
            </a:r>
            <a:r>
              <a:rPr lang="en-US" altLang="zh-CN" sz="1800" kern="100">
                <a:solidFill>
                  <a:srgbClr val="000000"/>
                </a:solidFill>
                <a:effectLst/>
                <a:latin typeface="Times New Roman" panose="02020603050405020304" pitchFamily="18" charset="0"/>
                <a:ea typeface="宋体" panose="02010600030101010101" pitchFamily="2" charset="-122"/>
              </a:rPr>
              <a:t>DOS</a:t>
            </a:r>
            <a:r>
              <a:rPr lang="zh-CN" altLang="zh-CN" sz="1800" kern="100">
                <a:solidFill>
                  <a:srgbClr val="000000"/>
                </a:solidFill>
                <a:effectLst/>
                <a:latin typeface="Times New Roman" panose="02020603050405020304" pitchFamily="18" charset="0"/>
                <a:ea typeface="宋体" panose="02010600030101010101" pitchFamily="2" charset="-122"/>
              </a:rPr>
              <a:t>下的</a:t>
            </a:r>
            <a:r>
              <a:rPr lang="en-US" altLang="zh-CN" sz="1800" kern="100">
                <a:solidFill>
                  <a:srgbClr val="000000"/>
                </a:solidFill>
                <a:effectLst/>
                <a:latin typeface="Times New Roman" panose="02020603050405020304" pitchFamily="18" charset="0"/>
                <a:ea typeface="宋体" panose="02010600030101010101" pitchFamily="2" charset="-122"/>
              </a:rPr>
              <a:t>dir</a:t>
            </a:r>
            <a:r>
              <a:rPr lang="zh-CN" altLang="zh-CN" sz="1800" kern="100">
                <a:solidFill>
                  <a:srgbClr val="000000"/>
                </a:solidFill>
                <a:effectLst/>
                <a:latin typeface="Times New Roman" panose="02020603050405020304" pitchFamily="18" charset="0"/>
                <a:ea typeface="宋体" panose="02010600030101010101" pitchFamily="2" charset="-122"/>
              </a:rPr>
              <a:t>命令功能类似，其命令格式如下：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ls</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文件或目录</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ls</a:t>
            </a:r>
            <a:r>
              <a:rPr lang="zh-CN" altLang="zh-CN" sz="1800" kern="100">
                <a:solidFill>
                  <a:srgbClr val="FF0000"/>
                </a:solidFill>
                <a:effectLst/>
                <a:latin typeface="Times New Roman" panose="02020603050405020304" pitchFamily="18" charset="0"/>
                <a:ea typeface="宋体" panose="02010600030101010101" pitchFamily="2" charset="-122"/>
              </a:rPr>
              <a:t>命令常用选项如</a:t>
            </a:r>
            <a:r>
              <a:rPr lang="zh-CN" altLang="en-US" sz="1800" kern="100">
                <a:solidFill>
                  <a:srgbClr val="FF0000"/>
                </a:solidFill>
                <a:effectLst/>
                <a:latin typeface="Times New Roman" panose="02020603050405020304" pitchFamily="18" charset="0"/>
                <a:ea typeface="宋体" panose="02010600030101010101" pitchFamily="2" charset="-122"/>
              </a:rPr>
              <a:t>教材</a:t>
            </a:r>
            <a:r>
              <a:rPr lang="zh-CN" altLang="zh-CN" sz="1800" kern="100">
                <a:solidFill>
                  <a:srgbClr val="FF0000"/>
                </a:solidFill>
                <a:effectLst/>
                <a:latin typeface="Times New Roman" panose="02020603050405020304" pitchFamily="18" charset="0"/>
                <a:ea typeface="宋体" panose="02010600030101010101" pitchFamily="2" charset="-122"/>
              </a:rPr>
              <a:t>表</a:t>
            </a:r>
            <a:r>
              <a:rPr lang="en-US" altLang="zh-CN" sz="1800" kern="100">
                <a:solidFill>
                  <a:srgbClr val="FF0000"/>
                </a:solidFill>
                <a:effectLst/>
                <a:latin typeface="Times New Roman" panose="02020603050405020304" pitchFamily="18" charset="0"/>
                <a:ea typeface="宋体" panose="02010600030101010101" pitchFamily="2" charset="-122"/>
              </a:rPr>
              <a:t>2.1</a:t>
            </a:r>
            <a:r>
              <a:rPr lang="zh-CN" altLang="zh-CN" sz="1800" kern="100">
                <a:solidFill>
                  <a:srgbClr val="FF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04848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7CF52F9-7308-22AC-A24F-630F3FE27CFE}"/>
              </a:ext>
            </a:extLst>
          </p:cNvPr>
          <p:cNvSpPr>
            <a:spLocks noGrp="1"/>
          </p:cNvSpPr>
          <p:nvPr>
            <p:ph idx="1"/>
          </p:nvPr>
        </p:nvSpPr>
        <p:spPr>
          <a:xfrm>
            <a:off x="671529" y="575940"/>
            <a:ext cx="7616793" cy="3680324"/>
          </a:xfrm>
        </p:spPr>
        <p:txBody>
          <a:bodyPr>
            <a:normAutofit/>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2.whereis</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命令</a:t>
            </a: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whereis</a:t>
            </a:r>
            <a:r>
              <a:rPr lang="zh-CN" altLang="zh-CN" sz="1800" kern="100">
                <a:solidFill>
                  <a:srgbClr val="FF0000"/>
                </a:solidFill>
                <a:effectLst/>
                <a:latin typeface="Times New Roman" panose="02020603050405020304" pitchFamily="18" charset="0"/>
                <a:ea typeface="宋体" panose="02010600030101010101" pitchFamily="2" charset="-122"/>
              </a:rPr>
              <a:t>命令的作用是用于查找命令的二进制文件</a:t>
            </a:r>
            <a:r>
              <a:rPr lang="zh-CN" altLang="zh-CN" sz="1800" kern="100">
                <a:solidFill>
                  <a:srgbClr val="000000"/>
                </a:solidFill>
                <a:effectLst/>
                <a:latin typeface="Times New Roman" panose="02020603050405020304" pitchFamily="18" charset="0"/>
                <a:ea typeface="宋体" panose="02010600030101010101" pitchFamily="2" charset="-122"/>
              </a:rPr>
              <a:t>。该指令会在特定目录中查找符合条件的文件，</a:t>
            </a:r>
            <a:r>
              <a:rPr lang="zh-CN" altLang="zh-CN" sz="1800" kern="100">
                <a:solidFill>
                  <a:srgbClr val="FF0000"/>
                </a:solidFill>
                <a:effectLst/>
                <a:latin typeface="Times New Roman" panose="02020603050405020304" pitchFamily="18" charset="0"/>
                <a:ea typeface="宋体" panose="02010600030101010101" pitchFamily="2" charset="-122"/>
              </a:rPr>
              <a:t>同时也会找到其他帮助文件</a:t>
            </a:r>
            <a:r>
              <a:rPr lang="zh-CN" altLang="zh-CN" sz="1800" kern="100">
                <a:solidFill>
                  <a:srgbClr val="000000"/>
                </a:solidFill>
                <a:effectLst/>
                <a:latin typeface="Times New Roman" panose="02020603050405020304" pitchFamily="18" charset="0"/>
                <a:ea typeface="宋体" panose="02010600030101010101" pitchFamily="2" charset="-122"/>
              </a:rPr>
              <a:t>。这些文件应属于原始代码、二进制文件</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或是帮助文件。</a:t>
            </a:r>
            <a:r>
              <a:rPr lang="en-US" altLang="zh-CN" sz="1800" kern="100">
                <a:solidFill>
                  <a:srgbClr val="000000"/>
                </a:solidFill>
                <a:effectLst/>
                <a:latin typeface="Times New Roman" panose="02020603050405020304" pitchFamily="18" charset="0"/>
                <a:ea typeface="宋体" panose="02010600030101010101" pitchFamily="2" charset="-122"/>
              </a:rPr>
              <a:t>whereis</a:t>
            </a:r>
            <a:r>
              <a:rPr lang="zh-CN" altLang="zh-CN" sz="1800" kern="100">
                <a:solidFill>
                  <a:srgbClr val="000000"/>
                </a:solidFill>
                <a:effectLst/>
                <a:latin typeface="Times New Roman" panose="02020603050405020304" pitchFamily="18" charset="0"/>
                <a:ea typeface="宋体" panose="02010600030101010101" pitchFamily="2" charset="-122"/>
              </a:rPr>
              <a:t>命令的使用方法如下：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whereis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 [fileA ]…</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要搜索</a:t>
            </a:r>
            <a:r>
              <a:rPr lang="en-US" altLang="zh-CN" sz="1800" kern="100">
                <a:solidFill>
                  <a:srgbClr val="000000"/>
                </a:solidFill>
                <a:effectLst/>
                <a:latin typeface="Times New Roman" panose="02020603050405020304" pitchFamily="18" charset="0"/>
                <a:ea typeface="宋体" panose="02010600030101010101" pitchFamily="2" charset="-122"/>
              </a:rPr>
              <a:t>fileA</a:t>
            </a:r>
            <a:r>
              <a:rPr lang="zh-CN" altLang="zh-CN" sz="1800" kern="100">
                <a:solidFill>
                  <a:srgbClr val="000000"/>
                </a:solidFill>
                <a:effectLst/>
                <a:latin typeface="Times New Roman" panose="02020603050405020304" pitchFamily="18" charset="0"/>
                <a:ea typeface="宋体" panose="02010600030101010101" pitchFamily="2" charset="-122"/>
              </a:rPr>
              <a:t>文件的二进制、源代码、手册页的所在位置，可以使用选项参数：</a:t>
            </a:r>
            <a:r>
              <a:rPr lang="en-US" altLang="zh-CN" sz="1800" kern="100">
                <a:solidFill>
                  <a:srgbClr val="000000"/>
                </a:solidFill>
                <a:effectLst/>
                <a:latin typeface="Times New Roman" panose="02020603050405020304" pitchFamily="18" charset="0"/>
                <a:ea typeface="宋体" panose="02010600030101010101" pitchFamily="2" charset="-122"/>
              </a:rPr>
              <a:t>-b</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-s</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-m,</a:t>
            </a:r>
            <a:r>
              <a:rPr lang="zh-CN" altLang="zh-CN" sz="1800" kern="100">
                <a:solidFill>
                  <a:srgbClr val="000000"/>
                </a:solidFill>
                <a:effectLst/>
                <a:latin typeface="Times New Roman" panose="02020603050405020304" pitchFamily="18" charset="0"/>
                <a:ea typeface="宋体" panose="02010600030101010101" pitchFamily="2" charset="-122"/>
              </a:rPr>
              <a:t>具体操作如下：</a:t>
            </a:r>
            <a:endParaRPr lang="zh-CN" altLang="zh-CN" sz="1800" kern="100">
              <a:effectLst/>
              <a:latin typeface="Times New Roman" panose="02020603050405020304" pitchFamily="18" charset="0"/>
              <a:ea typeface="宋体" panose="02010600030101010101" pitchFamily="2" charset="-122"/>
            </a:endParaRPr>
          </a:p>
          <a:p>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$whereis ls which		</a:t>
            </a:r>
            <a:endParaRPr lang="zh-CN" altLang="en-US"/>
          </a:p>
        </p:txBody>
      </p:sp>
    </p:spTree>
    <p:extLst>
      <p:ext uri="{BB962C8B-B14F-4D97-AF65-F5344CB8AC3E}">
        <p14:creationId xmlns:p14="http://schemas.microsoft.com/office/powerpoint/2010/main" val="1443486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A68C92E-6834-99F1-479B-7CC3BA9A72D9}"/>
              </a:ext>
            </a:extLst>
          </p:cNvPr>
          <p:cNvSpPr>
            <a:spLocks noGrp="1"/>
          </p:cNvSpPr>
          <p:nvPr>
            <p:ph idx="1"/>
          </p:nvPr>
        </p:nvSpPr>
        <p:spPr>
          <a:xfrm>
            <a:off x="671528" y="431924"/>
            <a:ext cx="7616793" cy="2543578"/>
          </a:xfrm>
        </p:spPr>
        <p:txBody>
          <a:bodyPr/>
          <a:lstStyle/>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3</a:t>
            </a:r>
            <a:r>
              <a:rPr lang="en-US" altLang="zh-CN" sz="1800" b="1" kern="100">
                <a:solidFill>
                  <a:srgbClr val="FF0000"/>
                </a:solidFill>
                <a:effectLst/>
                <a:latin typeface="Times New Roman" panose="02020603050405020304" pitchFamily="18" charset="0"/>
                <a:ea typeface="楷体" panose="02010609060101010101" pitchFamily="49" charset="-122"/>
                <a:cs typeface="Times New Roman" panose="02020603050405020304" pitchFamily="18" charset="0"/>
              </a:rPr>
              <a:t>.find</a:t>
            </a:r>
            <a:r>
              <a:rPr lang="zh-CN" altLang="zh-CN" sz="1800" b="1" kern="100">
                <a:solidFill>
                  <a:srgbClr val="FF0000"/>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find</a:t>
            </a:r>
            <a:r>
              <a:rPr lang="zh-CN" altLang="zh-CN" sz="1800" kern="100">
                <a:solidFill>
                  <a:srgbClr val="FF0000"/>
                </a:solidFill>
                <a:effectLst/>
                <a:latin typeface="Times New Roman" panose="02020603050405020304" pitchFamily="18" charset="0"/>
                <a:ea typeface="宋体" panose="02010600030101010101" pitchFamily="2" charset="-122"/>
              </a:rPr>
              <a:t>命令用来查询文件或目录的位置，并将查询结果打印到终端上，其命令格式如下：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find[</a:t>
            </a:r>
            <a:r>
              <a:rPr lang="zh-CN" altLang="zh-CN" sz="1800" kern="100">
                <a:solidFill>
                  <a:srgbClr val="FF0000"/>
                </a:solidFill>
                <a:effectLst/>
                <a:latin typeface="Times New Roman" panose="02020603050405020304" pitchFamily="18" charset="0"/>
                <a:ea typeface="宋体" panose="02010600030101010101" pitchFamily="2" charset="-122"/>
              </a:rPr>
              <a:t>搜索路径</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搜索关键字</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目录或文件</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find</a:t>
            </a:r>
            <a:r>
              <a:rPr lang="zh-CN" altLang="zh-CN" sz="1800" kern="100">
                <a:solidFill>
                  <a:srgbClr val="FF0000"/>
                </a:solidFill>
                <a:effectLst/>
                <a:latin typeface="Times New Roman" panose="02020603050405020304" pitchFamily="18" charset="0"/>
                <a:ea typeface="宋体" panose="02010600030101010101" pitchFamily="2" charset="-122"/>
              </a:rPr>
              <a:t>命令中常用的选项参数如表</a:t>
            </a:r>
            <a:r>
              <a:rPr lang="en-US" altLang="zh-CN" sz="1800" kern="100">
                <a:solidFill>
                  <a:srgbClr val="FF0000"/>
                </a:solidFill>
                <a:effectLst/>
                <a:latin typeface="Times New Roman" panose="02020603050405020304" pitchFamily="18" charset="0"/>
                <a:ea typeface="宋体" panose="02010600030101010101" pitchFamily="2" charset="-122"/>
              </a:rPr>
              <a:t>2.26</a:t>
            </a:r>
            <a:r>
              <a:rPr lang="zh-CN" altLang="zh-CN" sz="1800" kern="100">
                <a:solidFill>
                  <a:srgbClr val="FF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pic>
        <p:nvPicPr>
          <p:cNvPr id="5" name="图片 4">
            <a:extLst>
              <a:ext uri="{FF2B5EF4-FFF2-40B4-BE49-F238E27FC236}">
                <a16:creationId xmlns:a16="http://schemas.microsoft.com/office/drawing/2014/main" id="{A2456D3E-2228-6CBF-C38F-09EF55449DC0}"/>
              </a:ext>
            </a:extLst>
          </p:cNvPr>
          <p:cNvPicPr>
            <a:picLocks noChangeAspect="1"/>
          </p:cNvPicPr>
          <p:nvPr/>
        </p:nvPicPr>
        <p:blipFill>
          <a:blip r:embed="rId2"/>
          <a:stretch>
            <a:fillRect/>
          </a:stretch>
        </p:blipFill>
        <p:spPr>
          <a:xfrm>
            <a:off x="221684" y="2592163"/>
            <a:ext cx="7930649" cy="1944217"/>
          </a:xfrm>
          <a:prstGeom prst="rect">
            <a:avLst/>
          </a:prstGeom>
        </p:spPr>
      </p:pic>
    </p:spTree>
    <p:extLst>
      <p:ext uri="{BB962C8B-B14F-4D97-AF65-F5344CB8AC3E}">
        <p14:creationId xmlns:p14="http://schemas.microsoft.com/office/powerpoint/2010/main" val="2580247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12E64FC-03A0-6D6F-9ED5-26F3397B29BD}"/>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知识准备</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四、</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od</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命令</a:t>
            </a:r>
            <a:endParaRPr lang="zh-CN" altLang="en-US"/>
          </a:p>
        </p:txBody>
      </p:sp>
      <p:sp>
        <p:nvSpPr>
          <p:cNvPr id="3" name="内容占位符 2">
            <a:extLst>
              <a:ext uri="{FF2B5EF4-FFF2-40B4-BE49-F238E27FC236}">
                <a16:creationId xmlns:a16="http://schemas.microsoft.com/office/drawing/2014/main" id="{8F3F6206-0E7A-7279-2B4C-DF3453C59B8D}"/>
              </a:ext>
            </a:extLst>
          </p:cNvPr>
          <p:cNvSpPr>
            <a:spLocks noGrp="1"/>
          </p:cNvSpPr>
          <p:nvPr>
            <p:ph idx="1"/>
          </p:nvPr>
        </p:nvSpPr>
        <p:spPr/>
        <p:txBody>
          <a:bodyPr/>
          <a:lstStyle/>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od</a:t>
            </a:r>
            <a:r>
              <a:rPr lang="zh-CN" altLang="zh-CN" sz="1800" kern="100">
                <a:solidFill>
                  <a:srgbClr val="000000"/>
                </a:solidFill>
                <a:effectLst/>
                <a:latin typeface="Times New Roman" panose="02020603050405020304" pitchFamily="18" charset="0"/>
                <a:ea typeface="宋体" panose="02010600030101010101" pitchFamily="2" charset="-122"/>
              </a:rPr>
              <a:t>命令以指定的格式或进制显示文件内容，即用八进制、十进制、十六进制和</a:t>
            </a:r>
            <a:r>
              <a:rPr lang="en-US" altLang="zh-CN" sz="1800" kern="100">
                <a:solidFill>
                  <a:srgbClr val="000000"/>
                </a:solidFill>
                <a:effectLst/>
                <a:latin typeface="Times New Roman" panose="02020603050405020304" pitchFamily="18" charset="0"/>
                <a:ea typeface="宋体" panose="02010600030101010101" pitchFamily="2" charset="-122"/>
              </a:rPr>
              <a:t>ASCII</a:t>
            </a:r>
            <a:r>
              <a:rPr lang="zh-CN" altLang="zh-CN" sz="1800" kern="100">
                <a:solidFill>
                  <a:srgbClr val="000000"/>
                </a:solidFill>
                <a:effectLst/>
                <a:latin typeface="Times New Roman" panose="02020603050405020304" pitchFamily="18" charset="0"/>
                <a:ea typeface="宋体" panose="02010600030101010101" pitchFamily="2" charset="-122"/>
              </a:rPr>
              <a:t>的格式显示文件或流，对于访问或可视地检查文件中不能直接显示在终端上的字符十分有用，其命令格式如下：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od [</a:t>
            </a:r>
            <a:r>
              <a:rPr lang="zh-CN" altLang="zh-CN" sz="1800" kern="100">
                <a:solidFill>
                  <a:srgbClr val="FF0000"/>
                </a:solidFill>
                <a:effectLst/>
                <a:latin typeface="Times New Roman" panose="02020603050405020304" pitchFamily="18" charset="0"/>
                <a:ea typeface="宋体" panose="02010600030101010101" pitchFamily="2" charset="-122"/>
              </a:rPr>
              <a:t>选项</a:t>
            </a:r>
            <a:r>
              <a:rPr lang="en-US" altLang="zh-CN" sz="1800" kern="100">
                <a:solidFill>
                  <a:srgbClr val="FF0000"/>
                </a:solidFill>
                <a:effectLst/>
                <a:latin typeface="Times New Roman" panose="02020603050405020304" pitchFamily="18" charset="0"/>
                <a:ea typeface="宋体" panose="02010600030101010101" pitchFamily="2" charset="-122"/>
              </a:rPr>
              <a:t>][</a:t>
            </a:r>
            <a:r>
              <a:rPr lang="zh-CN" altLang="zh-CN" sz="1800" kern="100">
                <a:solidFill>
                  <a:srgbClr val="FF0000"/>
                </a:solidFill>
                <a:effectLst/>
                <a:latin typeface="Times New Roman" panose="02020603050405020304" pitchFamily="18" charset="0"/>
                <a:ea typeface="宋体" panose="02010600030101010101" pitchFamily="2" charset="-122"/>
              </a:rPr>
              <a:t>文件</a:t>
            </a:r>
            <a:r>
              <a:rPr lang="en-US" altLang="zh-CN" sz="1800" kern="100">
                <a:solidFill>
                  <a:srgbClr val="FF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od</a:t>
            </a:r>
            <a:r>
              <a:rPr lang="zh-CN" altLang="zh-CN" sz="1800" kern="100">
                <a:solidFill>
                  <a:srgbClr val="000000"/>
                </a:solidFill>
                <a:effectLst/>
                <a:latin typeface="Times New Roman" panose="02020603050405020304" pitchFamily="18" charset="0"/>
                <a:ea typeface="宋体" panose="02010600030101010101" pitchFamily="2" charset="-122"/>
              </a:rPr>
              <a:t>命令的部分选项参数如</a:t>
            </a:r>
            <a:r>
              <a:rPr lang="zh-CN" altLang="en-US" sz="1800" kern="100">
                <a:solidFill>
                  <a:srgbClr val="000000"/>
                </a:solidFill>
                <a:effectLst/>
                <a:latin typeface="Times New Roman" panose="02020603050405020304" pitchFamily="18" charset="0"/>
                <a:ea typeface="宋体" panose="02010600030101010101" pitchFamily="2" charset="-122"/>
              </a:rPr>
              <a:t>教材</a:t>
            </a:r>
            <a:r>
              <a:rPr lang="zh-CN" altLang="zh-CN" sz="1800" kern="100">
                <a:solidFill>
                  <a:srgbClr val="000000"/>
                </a:solidFill>
                <a:effectLst/>
                <a:latin typeface="Times New Roman" panose="02020603050405020304" pitchFamily="18" charset="0"/>
                <a:ea typeface="宋体" panose="02010600030101010101" pitchFamily="2" charset="-122"/>
              </a:rPr>
              <a:t>表</a:t>
            </a:r>
            <a:r>
              <a:rPr lang="en-US" altLang="zh-CN" sz="1800" kern="100">
                <a:solidFill>
                  <a:srgbClr val="000000"/>
                </a:solidFill>
                <a:effectLst/>
                <a:latin typeface="Times New Roman" panose="02020603050405020304" pitchFamily="18" charset="0"/>
                <a:ea typeface="宋体" panose="02010600030101010101" pitchFamily="2" charset="-122"/>
              </a:rPr>
              <a:t>2.27</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767893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F127A6-CB50-2279-EBE0-FBF82D26D6BA}"/>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知识准备</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五、任意精度计算器（</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bc</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
        <p:nvSpPr>
          <p:cNvPr id="3" name="内容占位符 2">
            <a:extLst>
              <a:ext uri="{FF2B5EF4-FFF2-40B4-BE49-F238E27FC236}">
                <a16:creationId xmlns:a16="http://schemas.microsoft.com/office/drawing/2014/main" id="{D2B21537-7663-EF96-924B-7BE734F796E5}"/>
              </a:ext>
            </a:extLst>
          </p:cNvPr>
          <p:cNvSpPr>
            <a:spLocks noGrp="1"/>
          </p:cNvSpPr>
          <p:nvPr>
            <p:ph idx="1"/>
          </p:nvPr>
        </p:nvSpPr>
        <p:spPr/>
        <p:txBody>
          <a:bodyPr/>
          <a:lstStyle/>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bc</a:t>
            </a:r>
            <a:r>
              <a:rPr lang="zh-CN" altLang="zh-CN" sz="1800" kern="100">
                <a:solidFill>
                  <a:srgbClr val="000000"/>
                </a:solidFill>
                <a:effectLst/>
                <a:latin typeface="Times New Roman" panose="02020603050405020304" pitchFamily="18" charset="0"/>
                <a:ea typeface="宋体" panose="02010600030101010101" pitchFamily="2" charset="-122"/>
              </a:rPr>
              <a:t>是一个支持任意精度计算的计算器，可以进行加减乘除、进制转换，还支持变量，条件比较操作符，逻辑操作符，判断语句和循环语句。</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Be [-1] [fileA …]</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bc</a:t>
            </a:r>
            <a:r>
              <a:rPr lang="zh-CN" altLang="zh-CN" sz="1800" kern="100">
                <a:solidFill>
                  <a:srgbClr val="000000"/>
                </a:solidFill>
                <a:effectLst/>
                <a:latin typeface="Times New Roman" panose="02020603050405020304" pitchFamily="18" charset="0"/>
                <a:ea typeface="宋体" panose="02010600030101010101" pitchFamily="2" charset="-122"/>
              </a:rPr>
              <a:t>是一个命令解释器，要退出它只要直接输入</a:t>
            </a:r>
            <a:r>
              <a:rPr lang="en-US" altLang="zh-CN" sz="1800" kern="100">
                <a:solidFill>
                  <a:srgbClr val="000000"/>
                </a:solidFill>
                <a:effectLst/>
                <a:latin typeface="Times New Roman" panose="02020603050405020304" pitchFamily="18" charset="0"/>
                <a:ea typeface="宋体" panose="02010600030101010101" pitchFamily="2" charset="-122"/>
              </a:rPr>
              <a:t>quit</a:t>
            </a:r>
            <a:r>
              <a:rPr lang="zh-CN" altLang="zh-CN" sz="1800" kern="100">
                <a:solidFill>
                  <a:srgbClr val="000000"/>
                </a:solidFill>
                <a:effectLst/>
                <a:latin typeface="Times New Roman" panose="02020603050405020304" pitchFamily="18" charset="0"/>
                <a:ea typeface="宋体" panose="02010600030101010101" pitchFamily="2" charset="-122"/>
              </a:rPr>
              <a:t>回车或者按【</a:t>
            </a:r>
            <a:r>
              <a:rPr lang="en-US" altLang="zh-CN" sz="1800" kern="100">
                <a:solidFill>
                  <a:srgbClr val="000000"/>
                </a:solidFill>
                <a:effectLst/>
                <a:latin typeface="Times New Roman" panose="02020603050405020304" pitchFamily="18" charset="0"/>
                <a:ea typeface="宋体" panose="02010600030101010101" pitchFamily="2" charset="-122"/>
              </a:rPr>
              <a:t>Ctrl+D</a:t>
            </a:r>
            <a:r>
              <a:rPr lang="zh-CN" altLang="zh-CN" sz="1800" kern="100">
                <a:solidFill>
                  <a:srgbClr val="000000"/>
                </a:solidFill>
                <a:effectLst/>
                <a:latin typeface="Times New Roman" panose="02020603050405020304" pitchFamily="18" charset="0"/>
                <a:ea typeface="宋体" panose="02010600030101010101" pitchFamily="2" charset="-122"/>
              </a:rPr>
              <a:t>】来终止。</a:t>
            </a:r>
            <a:r>
              <a:rPr lang="en-US" altLang="zh-CN" sz="1800" kern="100">
                <a:solidFill>
                  <a:srgbClr val="000000"/>
                </a:solidFill>
                <a:effectLst/>
                <a:latin typeface="Times New Roman" panose="02020603050405020304" pitchFamily="18" charset="0"/>
                <a:ea typeface="宋体" panose="02010600030101010101" pitchFamily="2" charset="-122"/>
              </a:rPr>
              <a:t>Be</a:t>
            </a:r>
            <a:r>
              <a:rPr lang="zh-CN" altLang="zh-CN" sz="1800" kern="100">
                <a:solidFill>
                  <a:srgbClr val="000000"/>
                </a:solidFill>
                <a:effectLst/>
                <a:latin typeface="Times New Roman" panose="02020603050405020304" pitchFamily="18" charset="0"/>
                <a:ea typeface="宋体" panose="02010600030101010101" pitchFamily="2" charset="-122"/>
              </a:rPr>
              <a:t>命令使用数、变量、注释、继续行、表达式、函数、语句。</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440482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203C7B0-7C1D-5F06-E66A-E24F5865C457}"/>
              </a:ext>
            </a:extLst>
          </p:cNvPr>
          <p:cNvSpPr>
            <a:spLocks noGrp="1"/>
          </p:cNvSpPr>
          <p:nvPr>
            <p:ph type="title"/>
          </p:nvPr>
        </p:nvSpPr>
        <p:spPr/>
        <p:txBody>
          <a:bodyPr/>
          <a:lstStyle/>
          <a:p>
            <a:pPr algn="l"/>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&lt;</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任务实施</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&gt;</a:t>
            </a:r>
            <a:b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br>
            <a:r>
              <a:rPr lang="zh-CN" altLang="en-US" sz="1800" kern="100">
                <a:effectLst/>
                <a:latin typeface="Calibri" panose="020F0502020204030204" pitchFamily="34" charset="0"/>
                <a:ea typeface="宋体" panose="02010600030101010101" pitchFamily="2" charset="-122"/>
                <a:cs typeface="Times New Roman" panose="02020603050405020304" pitchFamily="18" charset="0"/>
              </a:rPr>
              <a:t>一、输出命令行参数</a:t>
            </a:r>
            <a:endParaRPr lang="zh-CN" altLang="en-US"/>
          </a:p>
        </p:txBody>
      </p:sp>
      <p:sp>
        <p:nvSpPr>
          <p:cNvPr id="3" name="内容占位符 2">
            <a:extLst>
              <a:ext uri="{FF2B5EF4-FFF2-40B4-BE49-F238E27FC236}">
                <a16:creationId xmlns:a16="http://schemas.microsoft.com/office/drawing/2014/main" id="{8AB39F4A-3E9F-6B5C-01F8-FC5DAC608248}"/>
              </a:ext>
            </a:extLst>
          </p:cNvPr>
          <p:cNvSpPr>
            <a:spLocks noGrp="1"/>
          </p:cNvSpPr>
          <p:nvPr>
            <p:ph idx="1"/>
          </p:nvPr>
        </p:nvSpPr>
        <p:spPr>
          <a:xfrm>
            <a:off x="671529" y="1440036"/>
            <a:ext cx="7616793" cy="2816228"/>
          </a:xfrm>
        </p:spPr>
        <p:txBody>
          <a:bodyPr>
            <a:normAutofit/>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一般输出</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$echo Hello				#</a:t>
            </a:r>
            <a:r>
              <a:rPr lang="zh-CN" altLang="zh-CN" sz="1800" kern="100">
                <a:solidFill>
                  <a:srgbClr val="000000"/>
                </a:solidFill>
                <a:effectLst/>
                <a:latin typeface="Times New Roman" panose="02020603050405020304" pitchFamily="18" charset="0"/>
                <a:ea typeface="宋体" panose="02010600030101010101" pitchFamily="2" charset="-122"/>
              </a:rPr>
              <a:t>显示出字符串的常量</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$echo -E "Hello \n"				#</a:t>
            </a:r>
            <a:r>
              <a:rPr lang="zh-CN" altLang="zh-CN" sz="1800" kern="100">
                <a:solidFill>
                  <a:srgbClr val="000000"/>
                </a:solidFill>
                <a:effectLst/>
                <a:latin typeface="Times New Roman" panose="02020603050405020304" pitchFamily="18" charset="0"/>
                <a:ea typeface="宋体" panose="02010600030101010101" pitchFamily="2" charset="-122"/>
              </a:rPr>
              <a:t>忽略转义字符</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$echo -e "Hello \n"				#</a:t>
            </a:r>
            <a:r>
              <a:rPr lang="zh-CN" altLang="zh-CN" sz="1800" kern="100">
                <a:solidFill>
                  <a:srgbClr val="000000"/>
                </a:solidFill>
                <a:effectLst/>
                <a:latin typeface="Times New Roman" panose="02020603050405020304" pitchFamily="18" charset="0"/>
                <a:ea typeface="宋体" panose="02010600030101010101" pitchFamily="2" charset="-122"/>
              </a:rPr>
              <a:t>处理转义字符</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$echo -n "Hello"					#</a:t>
            </a:r>
            <a:r>
              <a:rPr lang="zh-CN" altLang="zh-CN" sz="1800" kern="100">
                <a:solidFill>
                  <a:srgbClr val="000000"/>
                </a:solidFill>
                <a:effectLst/>
                <a:latin typeface="Times New Roman" panose="02020603050405020304" pitchFamily="18" charset="0"/>
                <a:ea typeface="宋体" panose="02010600030101010101" pitchFamily="2" charset="-122"/>
              </a:rPr>
              <a:t>不处理换行</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$echo "Hello"</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389772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DF10964-62C4-F9AE-0F6A-FF5A9203CFBA}"/>
              </a:ext>
            </a:extLst>
          </p:cNvPr>
          <p:cNvSpPr>
            <a:spLocks noGrp="1"/>
          </p:cNvSpPr>
          <p:nvPr>
            <p:ph idx="1"/>
          </p:nvPr>
        </p:nvSpPr>
        <p:spPr>
          <a:xfrm>
            <a:off x="671528" y="1079996"/>
            <a:ext cx="7616793" cy="3824340"/>
          </a:xfrm>
        </p:spPr>
        <p:txBody>
          <a:bodyPr>
            <a:normAutofit/>
          </a:bodyPr>
          <a:lstStyle/>
          <a:p>
            <a:pPr algn="just" hangingPunct="0">
              <a:spcBef>
                <a:spcPts val="780"/>
              </a:spcBef>
              <a:spcAft>
                <a:spcPts val="780"/>
              </a:spcAft>
            </a:pPr>
            <a:r>
              <a:rPr lang="en-US" altLang="zh-CN" sz="20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20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按照指定格式输出</a:t>
            </a: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 printf "Hello \n"					#</a:t>
            </a:r>
            <a:r>
              <a:rPr lang="zh-CN" altLang="zh-CN" sz="2000" kern="100">
                <a:solidFill>
                  <a:srgbClr val="000000"/>
                </a:solidFill>
                <a:effectLst/>
                <a:latin typeface="Times New Roman" panose="02020603050405020304" pitchFamily="18" charset="0"/>
                <a:ea typeface="宋体" panose="02010600030101010101" pitchFamily="2" charset="-122"/>
              </a:rPr>
              <a:t>处理转义字符</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 printf  -v y  "Hello \n"		#</a:t>
            </a:r>
            <a:r>
              <a:rPr lang="zh-CN" altLang="zh-CN" sz="2000" kern="100">
                <a:solidFill>
                  <a:srgbClr val="000000"/>
                </a:solidFill>
                <a:effectLst/>
                <a:latin typeface="Times New Roman" panose="02020603050405020304" pitchFamily="18" charset="0"/>
                <a:ea typeface="宋体" panose="02010600030101010101" pitchFamily="2" charset="-122"/>
              </a:rPr>
              <a:t>把标准输出赋值给变量</a:t>
            </a:r>
            <a:r>
              <a:rPr lang="en-US" altLang="zh-CN" sz="2000" kern="100">
                <a:solidFill>
                  <a:srgbClr val="000000"/>
                </a:solidFill>
                <a:effectLst/>
                <a:latin typeface="Times New Roman" panose="02020603050405020304" pitchFamily="18" charset="0"/>
                <a:ea typeface="宋体" panose="02010600030101010101" pitchFamily="2" charset="-122"/>
              </a:rPr>
              <a:t>y</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 echo $y		#</a:t>
            </a:r>
            <a:r>
              <a:rPr lang="zh-CN" altLang="zh-CN" sz="2000" kern="100">
                <a:solidFill>
                  <a:srgbClr val="000000"/>
                </a:solidFill>
                <a:effectLst/>
                <a:latin typeface="Times New Roman" panose="02020603050405020304" pitchFamily="18" charset="0"/>
                <a:ea typeface="宋体" panose="02010600030101010101" pitchFamily="2" charset="-122"/>
              </a:rPr>
              <a:t>比较两个文件，不输出信息，可以使用</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 printf "%-5s %-10s %-4.3f\n" 2022 jack 98.2248</a:t>
            </a:r>
            <a:endParaRPr lang="zh-CN" altLang="zh-CN" sz="20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948342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1B65D2-2A71-CEDE-10E9-A1F515E5C355}"/>
              </a:ext>
            </a:extLst>
          </p:cNvPr>
          <p:cNvSpPr>
            <a:spLocks noGrp="1"/>
          </p:cNvSpPr>
          <p:nvPr>
            <p:ph type="title"/>
          </p:nvPr>
        </p:nvSpPr>
        <p:spPr/>
        <p:txBody>
          <a:bodyPr/>
          <a:lstStyle/>
          <a:p>
            <a:pPr algn="l"/>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二、为参数赋值</a:t>
            </a:r>
            <a:endParaRPr lang="zh-CN" altLang="en-US"/>
          </a:p>
        </p:txBody>
      </p:sp>
      <p:sp>
        <p:nvSpPr>
          <p:cNvPr id="3" name="内容占位符 2">
            <a:extLst>
              <a:ext uri="{FF2B5EF4-FFF2-40B4-BE49-F238E27FC236}">
                <a16:creationId xmlns:a16="http://schemas.microsoft.com/office/drawing/2014/main" id="{FE948F0A-76BB-F3D8-34EB-3020E1F30354}"/>
              </a:ext>
            </a:extLst>
          </p:cNvPr>
          <p:cNvSpPr>
            <a:spLocks noGrp="1"/>
          </p:cNvSpPr>
          <p:nvPr>
            <p:ph idx="1"/>
          </p:nvPr>
        </p:nvSpPr>
        <p:spPr>
          <a:xfrm>
            <a:off x="671529" y="1152003"/>
            <a:ext cx="7616793" cy="3433727"/>
          </a:xfrm>
        </p:spPr>
        <p:txBody>
          <a:bodyPr>
            <a:normAutofit lnSpcReduction="10000"/>
          </a:bodyPr>
          <a:lstStyle/>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$read xy										#</a:t>
            </a:r>
            <a:r>
              <a:rPr lang="zh-CN" altLang="zh-CN" sz="1800" kern="100">
                <a:solidFill>
                  <a:srgbClr val="000000"/>
                </a:solidFill>
                <a:effectLst/>
                <a:latin typeface="Times New Roman" panose="02020603050405020304" pitchFamily="18" charset="0"/>
                <a:ea typeface="宋体" panose="02010600030101010101" pitchFamily="2" charset="-122"/>
              </a:rPr>
              <a:t>输入内容：</a:t>
            </a:r>
            <a:r>
              <a:rPr lang="en-US" altLang="zh-CN" sz="1800" kern="100">
                <a:solidFill>
                  <a:srgbClr val="000000"/>
                </a:solidFill>
                <a:effectLst/>
                <a:latin typeface="Times New Roman" panose="02020603050405020304" pitchFamily="18" charset="0"/>
                <a:ea typeface="宋体" panose="02010600030101010101" pitchFamily="2" charset="-122"/>
              </a:rPr>
              <a:t>Hello Read</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$echo -e "x=$x\tVar y=$y"						#x=Hello y=Read</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$read -p "name and telephone: " x y		#</a:t>
            </a:r>
            <a:r>
              <a:rPr lang="zh-CN" altLang="zh-CN" sz="1800" kern="100">
                <a:solidFill>
                  <a:srgbClr val="000000"/>
                </a:solidFill>
                <a:effectLst/>
                <a:latin typeface="Times New Roman" panose="02020603050405020304" pitchFamily="18" charset="0"/>
                <a:ea typeface="宋体" panose="02010600030101010101" pitchFamily="2" charset="-122"/>
              </a:rPr>
              <a:t>输入内容：</a:t>
            </a:r>
            <a:r>
              <a:rPr lang="en-US" altLang="zh-CN" sz="1800" kern="100">
                <a:solidFill>
                  <a:srgbClr val="000000"/>
                </a:solidFill>
                <a:effectLst/>
                <a:latin typeface="Times New Roman" panose="02020603050405020304" pitchFamily="18" charset="0"/>
                <a:ea typeface="宋体" panose="02010600030101010101" pitchFamily="2" charset="-122"/>
              </a:rPr>
              <a:t>asdf 123456</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$echo "name is $x,and telephone is $y"				</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$read -s -p "Password Please: " a	#</a:t>
            </a:r>
            <a:r>
              <a:rPr lang="zh-CN" altLang="zh-CN" sz="1800" kern="100">
                <a:solidFill>
                  <a:srgbClr val="000000"/>
                </a:solidFill>
                <a:effectLst/>
                <a:latin typeface="Times New Roman" panose="02020603050405020304" pitchFamily="18" charset="0"/>
                <a:ea typeface="宋体" panose="02010600030101010101" pitchFamily="2" charset="-122"/>
              </a:rPr>
              <a:t>读取密码变量</a:t>
            </a:r>
            <a:r>
              <a:rPr lang="en-US" altLang="zh-CN" sz="1800" kern="100">
                <a:solidFill>
                  <a:srgbClr val="000000"/>
                </a:solidFill>
                <a:effectLst/>
                <a:latin typeface="Times New Roman" panose="02020603050405020304" pitchFamily="18" charset="0"/>
                <a:ea typeface="宋体" panose="02010600030101010101" pitchFamily="2" charset="-122"/>
              </a:rPr>
              <a:t>a</a:t>
            </a:r>
            <a:r>
              <a:rPr lang="zh-CN" altLang="zh-CN" sz="1800" kern="100">
                <a:solidFill>
                  <a:srgbClr val="000000"/>
                </a:solidFill>
                <a:effectLst/>
                <a:latin typeface="Times New Roman" panose="02020603050405020304" pitchFamily="18" charset="0"/>
                <a:ea typeface="宋体" panose="02010600030101010101" pitchFamily="2" charset="-122"/>
              </a:rPr>
              <a:t>的值</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在输入时屏幕不会显示</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$echo "Password p=" $a			#</a:t>
            </a:r>
            <a:r>
              <a:rPr lang="zh-CN" altLang="zh-CN" sz="1800" kern="100">
                <a:solidFill>
                  <a:srgbClr val="000000"/>
                </a:solidFill>
                <a:effectLst/>
                <a:latin typeface="Times New Roman" panose="02020603050405020304" pitchFamily="18" charset="0"/>
                <a:ea typeface="宋体" panose="02010600030101010101" pitchFamily="2" charset="-122"/>
              </a:rPr>
              <a:t>显示出密码变量</a:t>
            </a:r>
            <a:r>
              <a:rPr lang="en-US" altLang="zh-CN" sz="1800" kern="100">
                <a:solidFill>
                  <a:srgbClr val="000000"/>
                </a:solidFill>
                <a:effectLst/>
                <a:latin typeface="Times New Roman" panose="02020603050405020304" pitchFamily="18" charset="0"/>
                <a:ea typeface="宋体" panose="02010600030101010101" pitchFamily="2" charset="-122"/>
              </a:rPr>
              <a:t>a</a:t>
            </a:r>
            <a:r>
              <a:rPr lang="zh-CN" altLang="zh-CN" sz="1800" kern="100">
                <a:solidFill>
                  <a:srgbClr val="000000"/>
                </a:solidFill>
                <a:effectLst/>
                <a:latin typeface="Times New Roman" panose="02020603050405020304" pitchFamily="18" charset="0"/>
                <a:ea typeface="宋体" panose="02010600030101010101" pitchFamily="2" charset="-122"/>
              </a:rPr>
              <a:t>的值</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049350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BF5D394-106B-E606-94B3-B8042508F101}"/>
              </a:ext>
            </a:extLst>
          </p:cNvPr>
          <p:cNvSpPr>
            <a:spLocks noGrp="1"/>
          </p:cNvSpPr>
          <p:nvPr>
            <p:ph type="title"/>
          </p:nvPr>
        </p:nvSpPr>
        <p:spPr/>
        <p:txBody>
          <a:bodyPr/>
          <a:lstStyle/>
          <a:p>
            <a:pPr algn="l"/>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三、计算器的使用</a:t>
            </a:r>
            <a:endParaRPr lang="zh-CN" altLang="en-US"/>
          </a:p>
        </p:txBody>
      </p:sp>
      <p:sp>
        <p:nvSpPr>
          <p:cNvPr id="3" name="内容占位符 2">
            <a:extLst>
              <a:ext uri="{FF2B5EF4-FFF2-40B4-BE49-F238E27FC236}">
                <a16:creationId xmlns:a16="http://schemas.microsoft.com/office/drawing/2014/main" id="{06957E3F-A6CA-C720-05DC-4F891D2FFA50}"/>
              </a:ext>
            </a:extLst>
          </p:cNvPr>
          <p:cNvSpPr>
            <a:spLocks noGrp="1"/>
          </p:cNvSpPr>
          <p:nvPr>
            <p:ph idx="1"/>
          </p:nvPr>
        </p:nvSpPr>
        <p:spPr/>
        <p:txBody>
          <a:bodyPr>
            <a:normAutofit/>
          </a:bodyPr>
          <a:lstStyle/>
          <a:p>
            <a:pPr indent="266700" algn="just"/>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）计算</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123+456</a:t>
            </a:r>
            <a:r>
              <a:rPr lang="en-US" altLang="zh-CN" sz="1800" kern="100">
                <a:effectLst/>
                <a:latin typeface="Arial" panose="020B0604020202020204" pitchFamily="34" charset="0"/>
                <a:ea typeface="宋体" panose="02010600030101010101" pitchFamily="2" charset="-122"/>
                <a:cs typeface="Times New Roman" panose="02020603050405020304" pitchFamily="18" charset="0"/>
              </a:rPr>
              <a:t>×</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850-[s(2)]</a:t>
            </a:r>
            <a:r>
              <a:rPr lang="en-US" altLang="zh-CN" sz="1800" kern="100" baseline="3000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，语句如下：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$bc -1						#</a:t>
            </a:r>
            <a:r>
              <a:rPr lang="zh-CN" altLang="zh-CN" sz="1800" kern="100">
                <a:solidFill>
                  <a:srgbClr val="000000"/>
                </a:solidFill>
                <a:effectLst/>
                <a:latin typeface="Times New Roman" panose="02020603050405020304" pitchFamily="18" charset="0"/>
                <a:ea typeface="宋体" panose="02010600030101010101" pitchFamily="2" charset="-122"/>
              </a:rPr>
              <a:t>在</a:t>
            </a:r>
            <a:r>
              <a:rPr lang="en-US" altLang="zh-CN" sz="1800" kern="100">
                <a:solidFill>
                  <a:srgbClr val="000000"/>
                </a:solidFill>
                <a:effectLst/>
                <a:latin typeface="Times New Roman" panose="02020603050405020304" pitchFamily="18" charset="0"/>
                <a:ea typeface="宋体" panose="02010600030101010101" pitchFamily="2" charset="-122"/>
              </a:rPr>
              <a:t>bc</a:t>
            </a:r>
            <a:r>
              <a:rPr lang="zh-CN" altLang="zh-CN" sz="1800" kern="100">
                <a:solidFill>
                  <a:srgbClr val="000000"/>
                </a:solidFill>
                <a:effectLst/>
                <a:latin typeface="Times New Roman" panose="02020603050405020304" pitchFamily="18" charset="0"/>
                <a:ea typeface="宋体" panose="02010600030101010101" pitchFamily="2" charset="-122"/>
              </a:rPr>
              <a:t>环境下进行输出</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scale=4					#</a:t>
            </a:r>
            <a:r>
              <a:rPr lang="zh-CN" altLang="zh-CN" sz="1800" kern="100">
                <a:solidFill>
                  <a:srgbClr val="000000"/>
                </a:solidFill>
                <a:effectLst/>
                <a:latin typeface="Times New Roman" panose="02020603050405020304" pitchFamily="18" charset="0"/>
                <a:ea typeface="宋体" panose="02010600030101010101" pitchFamily="2" charset="-122"/>
              </a:rPr>
              <a:t>定义小数的位数为</a:t>
            </a:r>
            <a:r>
              <a:rPr lang="en-US" altLang="zh-CN" sz="1800" kern="100">
                <a:solidFill>
                  <a:srgbClr val="000000"/>
                </a:solidFill>
                <a:effectLst/>
                <a:latin typeface="Times New Roman" panose="02020603050405020304" pitchFamily="18" charset="0"/>
                <a:ea typeface="宋体" panose="02010600030101010101" pitchFamily="2" charset="-122"/>
              </a:rPr>
              <a:t>4</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123+456*850-s(2)^2			#</a:t>
            </a:r>
            <a:r>
              <a:rPr lang="zh-CN" altLang="zh-CN" sz="1800" kern="100">
                <a:solidFill>
                  <a:srgbClr val="000000"/>
                </a:solidFill>
                <a:effectLst/>
                <a:latin typeface="Times New Roman" panose="02020603050405020304" pitchFamily="18" charset="0"/>
                <a:ea typeface="宋体" panose="02010600030101010101" pitchFamily="2" charset="-122"/>
              </a:rPr>
              <a:t>计算</a:t>
            </a:r>
            <a:r>
              <a:rPr lang="en-US" altLang="zh-CN" sz="1800" kern="100">
                <a:solidFill>
                  <a:srgbClr val="000000"/>
                </a:solidFill>
                <a:effectLst/>
                <a:latin typeface="Times New Roman" panose="02020603050405020304" pitchFamily="18" charset="0"/>
                <a:ea typeface="宋体" panose="02010600030101010101" pitchFamily="2" charset="-122"/>
              </a:rPr>
              <a:t>123+456*850-s(2)^2</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387722.1734					#</a:t>
            </a:r>
            <a:r>
              <a:rPr lang="zh-CN" altLang="zh-CN" sz="1800" kern="100">
                <a:solidFill>
                  <a:srgbClr val="000000"/>
                </a:solidFill>
                <a:effectLst/>
                <a:latin typeface="Times New Roman" panose="02020603050405020304" pitchFamily="18" charset="0"/>
                <a:ea typeface="宋体" panose="02010600030101010101" pitchFamily="2" charset="-122"/>
              </a:rPr>
              <a:t>结果</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69599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7127429-D6C9-0C9D-CF4E-D127F0414237}"/>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3F81FA84-0D1E-F233-4A57-B2E688B22C20}"/>
              </a:ext>
            </a:extLst>
          </p:cNvPr>
          <p:cNvSpPr>
            <a:spLocks noGrp="1"/>
          </p:cNvSpPr>
          <p:nvPr>
            <p:ph idx="1"/>
          </p:nvPr>
        </p:nvSpPr>
        <p:spPr>
          <a:xfrm>
            <a:off x="671529" y="1739703"/>
            <a:ext cx="7616793" cy="2940693"/>
          </a:xfrm>
        </p:spPr>
        <p:txBody>
          <a:bodyPr>
            <a:normAutofit/>
          </a:bodyPr>
          <a:lstStyle/>
          <a:p>
            <a:pPr indent="266700" algn="just"/>
            <a:r>
              <a:rPr lang="zh-CN" altLang="zh-CN" sz="2000" kern="10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kern="100">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kern="100">
                <a:effectLst/>
                <a:latin typeface="Times New Roman" panose="02020603050405020304" pitchFamily="18" charset="0"/>
                <a:ea typeface="宋体" panose="02010600030101010101" pitchFamily="2" charset="-122"/>
                <a:cs typeface="Times New Roman" panose="02020603050405020304" pitchFamily="18" charset="0"/>
              </a:rPr>
              <a:t>）将</a:t>
            </a:r>
            <a:r>
              <a:rPr lang="en-US" altLang="zh-CN" sz="2000" kern="100">
                <a:effectLst/>
                <a:latin typeface="Times New Roman" panose="02020603050405020304" pitchFamily="18" charset="0"/>
                <a:ea typeface="宋体" panose="02010600030101010101" pitchFamily="2" charset="-122"/>
                <a:cs typeface="Times New Roman" panose="02020603050405020304" pitchFamily="18" charset="0"/>
              </a:rPr>
              <a:t>32767</a:t>
            </a:r>
            <a:r>
              <a:rPr lang="zh-CN" altLang="zh-CN" sz="2000" kern="100">
                <a:effectLst/>
                <a:latin typeface="Times New Roman" panose="02020603050405020304" pitchFamily="18" charset="0"/>
                <a:ea typeface="宋体" panose="02010600030101010101" pitchFamily="2" charset="-122"/>
                <a:cs typeface="Times New Roman" panose="02020603050405020304" pitchFamily="18" charset="0"/>
              </a:rPr>
              <a:t>和</a:t>
            </a:r>
            <a:r>
              <a:rPr lang="en-US" altLang="zh-CN" sz="2000" kern="100">
                <a:effectLst/>
                <a:latin typeface="Times New Roman" panose="02020603050405020304" pitchFamily="18" charset="0"/>
                <a:ea typeface="宋体" panose="02010600030101010101" pitchFamily="2" charset="-122"/>
                <a:cs typeface="Times New Roman" panose="02020603050405020304" pitchFamily="18" charset="0"/>
              </a:rPr>
              <a:t>123456</a:t>
            </a:r>
            <a:r>
              <a:rPr lang="zh-CN" altLang="zh-CN" sz="2000" kern="100">
                <a:effectLst/>
                <a:latin typeface="Times New Roman" panose="02020603050405020304" pitchFamily="18" charset="0"/>
                <a:ea typeface="宋体" panose="02010600030101010101" pitchFamily="2" charset="-122"/>
                <a:cs typeface="Times New Roman" panose="02020603050405020304" pitchFamily="18" charset="0"/>
              </a:rPr>
              <a:t>转换成十六进制，语句如下：</a:t>
            </a:r>
            <a:endParaRPr lang="zh-CN" altLang="zh-CN" sz="20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$bc					#</a:t>
            </a:r>
            <a:r>
              <a:rPr lang="zh-CN" altLang="zh-CN" sz="2000" kern="100">
                <a:solidFill>
                  <a:srgbClr val="000000"/>
                </a:solidFill>
                <a:effectLst/>
                <a:latin typeface="Times New Roman" panose="02020603050405020304" pitchFamily="18" charset="0"/>
                <a:ea typeface="宋体" panose="02010600030101010101" pitchFamily="2" charset="-122"/>
              </a:rPr>
              <a:t>在</a:t>
            </a:r>
            <a:r>
              <a:rPr lang="en-US" altLang="zh-CN" sz="2000" kern="100">
                <a:solidFill>
                  <a:srgbClr val="000000"/>
                </a:solidFill>
                <a:effectLst/>
                <a:latin typeface="Times New Roman" panose="02020603050405020304" pitchFamily="18" charset="0"/>
                <a:ea typeface="宋体" panose="02010600030101010101" pitchFamily="2" charset="-122"/>
              </a:rPr>
              <a:t>bc</a:t>
            </a:r>
            <a:r>
              <a:rPr lang="zh-CN" altLang="zh-CN" sz="2000" kern="100">
                <a:solidFill>
                  <a:srgbClr val="000000"/>
                </a:solidFill>
                <a:effectLst/>
                <a:latin typeface="Times New Roman" panose="02020603050405020304" pitchFamily="18" charset="0"/>
                <a:ea typeface="宋体" panose="02010600030101010101" pitchFamily="2" charset="-122"/>
              </a:rPr>
              <a:t>环境下进行输出</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		obase=16				#</a:t>
            </a:r>
            <a:r>
              <a:rPr lang="zh-CN" altLang="zh-CN" sz="2000" kern="100">
                <a:solidFill>
                  <a:srgbClr val="000000"/>
                </a:solidFill>
                <a:effectLst/>
                <a:latin typeface="Times New Roman" panose="02020603050405020304" pitchFamily="18" charset="0"/>
                <a:ea typeface="宋体" panose="02010600030101010101" pitchFamily="2" charset="-122"/>
              </a:rPr>
              <a:t>定义输出为十六进制</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		32767					#</a:t>
            </a:r>
            <a:r>
              <a:rPr lang="zh-CN" altLang="zh-CN" sz="2000" kern="100">
                <a:solidFill>
                  <a:srgbClr val="000000"/>
                </a:solidFill>
                <a:effectLst/>
                <a:latin typeface="Times New Roman" panose="02020603050405020304" pitchFamily="18" charset="0"/>
                <a:ea typeface="宋体" panose="02010600030101010101" pitchFamily="2" charset="-122"/>
              </a:rPr>
              <a:t>结果为</a:t>
            </a:r>
            <a:r>
              <a:rPr lang="en-US" altLang="zh-CN" sz="2000" kern="100">
                <a:solidFill>
                  <a:srgbClr val="000000"/>
                </a:solidFill>
                <a:effectLst/>
                <a:latin typeface="Times New Roman" panose="02020603050405020304" pitchFamily="18" charset="0"/>
                <a:ea typeface="宋体" panose="02010600030101010101" pitchFamily="2" charset="-122"/>
              </a:rPr>
              <a:t>7FFF</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		123456				#</a:t>
            </a:r>
            <a:r>
              <a:rPr lang="zh-CN" altLang="zh-CN" sz="2000" kern="100">
                <a:solidFill>
                  <a:srgbClr val="000000"/>
                </a:solidFill>
                <a:effectLst/>
                <a:latin typeface="Times New Roman" panose="02020603050405020304" pitchFamily="18" charset="0"/>
                <a:ea typeface="宋体" panose="02010600030101010101" pitchFamily="2" charset="-122"/>
              </a:rPr>
              <a:t>结果为</a:t>
            </a:r>
            <a:r>
              <a:rPr lang="en-US" altLang="zh-CN" sz="2000" kern="100">
                <a:solidFill>
                  <a:srgbClr val="000000"/>
                </a:solidFill>
                <a:effectLst/>
                <a:latin typeface="Times New Roman" panose="02020603050405020304" pitchFamily="18" charset="0"/>
                <a:ea typeface="宋体" panose="02010600030101010101" pitchFamily="2" charset="-122"/>
              </a:rPr>
              <a:t>1E240</a:t>
            </a:r>
            <a:endParaRPr lang="zh-CN" altLang="zh-CN" sz="2000" kern="100">
              <a:effectLst/>
              <a:latin typeface="Times New Roman" panose="02020603050405020304" pitchFamily="18" charset="0"/>
              <a:ea typeface="宋体" panose="02010600030101010101" pitchFamily="2" charset="-122"/>
            </a:endParaRPr>
          </a:p>
          <a:p>
            <a:endParaRPr lang="zh-CN" altLang="en-US" sz="1600"/>
          </a:p>
        </p:txBody>
      </p:sp>
    </p:spTree>
    <p:extLst>
      <p:ext uri="{BB962C8B-B14F-4D97-AF65-F5344CB8AC3E}">
        <p14:creationId xmlns:p14="http://schemas.microsoft.com/office/powerpoint/2010/main" val="408699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2A5EB32-6141-F006-F842-63FAFB64BE92}"/>
              </a:ext>
            </a:extLst>
          </p:cNvPr>
          <p:cNvSpPr>
            <a:spLocks noGrp="1"/>
          </p:cNvSpPr>
          <p:nvPr>
            <p:ph idx="1"/>
          </p:nvPr>
        </p:nvSpPr>
        <p:spPr>
          <a:xfrm>
            <a:off x="671529" y="143892"/>
            <a:ext cx="7616793" cy="4680520"/>
          </a:xfrm>
        </p:spPr>
        <p:txBody>
          <a:bodyPr>
            <a:normAutofit/>
          </a:bodyPr>
          <a:lstStyle/>
          <a:p>
            <a:pPr indent="266700" algn="just"/>
            <a:r>
              <a:rPr lang="zh-CN" altLang="zh-CN" sz="1600" kern="100">
                <a:solidFill>
                  <a:srgbClr val="4472C4"/>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600" kern="100">
                <a:solidFill>
                  <a:srgbClr val="4472C4"/>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1600" kern="100">
                <a:solidFill>
                  <a:srgbClr val="4472C4"/>
                </a:solidFill>
                <a:effectLst/>
                <a:latin typeface="Times New Roman" panose="02020603050405020304" pitchFamily="18" charset="0"/>
                <a:ea typeface="宋体" panose="02010600030101010101" pitchFamily="2" charset="-122"/>
                <a:cs typeface="Times New Roman" panose="02020603050405020304" pitchFamily="18" charset="0"/>
              </a:rPr>
              <a:t>）自定义函数</a:t>
            </a:r>
            <a:r>
              <a:rPr lang="en-US" altLang="zh-CN" sz="1600" kern="100">
                <a:solidFill>
                  <a:srgbClr val="4472C4"/>
                </a:solidFill>
                <a:effectLst/>
                <a:latin typeface="Times New Roman" panose="02020603050405020304" pitchFamily="18" charset="0"/>
                <a:ea typeface="宋体" panose="02010600030101010101" pitchFamily="2" charset="-122"/>
                <a:cs typeface="Times New Roman" panose="02020603050405020304" pitchFamily="18" charset="0"/>
              </a:rPr>
              <a:t>uts()</a:t>
            </a:r>
            <a:r>
              <a:rPr lang="zh-CN" altLang="zh-CN" sz="1600" kern="100">
                <a:solidFill>
                  <a:srgbClr val="4472C4"/>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r>
              <a:rPr lang="en-US" altLang="zh-CN" sz="1600" kern="100">
                <a:solidFill>
                  <a:srgbClr val="4472C4"/>
                </a:solidFill>
                <a:effectLst/>
                <a:latin typeface="Times New Roman" panose="02020603050405020304" pitchFamily="18" charset="0"/>
                <a:ea typeface="宋体" panose="02010600030101010101" pitchFamily="2" charset="-122"/>
              </a:rPr>
              <a:t>$bc -1						#</a:t>
            </a:r>
            <a:r>
              <a:rPr lang="zh-CN" altLang="zh-CN" sz="1600" kern="100">
                <a:solidFill>
                  <a:srgbClr val="4472C4"/>
                </a:solidFill>
                <a:effectLst/>
                <a:latin typeface="Times New Roman" panose="02020603050405020304" pitchFamily="18" charset="0"/>
                <a:ea typeface="宋体" panose="02010600030101010101" pitchFamily="2" charset="-122"/>
              </a:rPr>
              <a:t>在</a:t>
            </a:r>
            <a:r>
              <a:rPr lang="en-US" altLang="zh-CN" sz="1600" kern="100">
                <a:solidFill>
                  <a:srgbClr val="4472C4"/>
                </a:solidFill>
                <a:effectLst/>
                <a:latin typeface="Times New Roman" panose="02020603050405020304" pitchFamily="18" charset="0"/>
                <a:ea typeface="宋体" panose="02010600030101010101" pitchFamily="2" charset="-122"/>
              </a:rPr>
              <a:t>bc</a:t>
            </a:r>
            <a:r>
              <a:rPr lang="zh-CN" altLang="zh-CN" sz="1600" kern="100">
                <a:solidFill>
                  <a:srgbClr val="4472C4"/>
                </a:solidFill>
                <a:effectLst/>
                <a:latin typeface="Times New Roman" panose="02020603050405020304" pitchFamily="18" charset="0"/>
                <a:ea typeface="宋体" panose="02010600030101010101" pitchFamily="2" charset="-122"/>
              </a:rPr>
              <a:t>环境下进行输出</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4472C4"/>
                </a:solidFill>
                <a:effectLst/>
                <a:latin typeface="Times New Roman" panose="02020603050405020304" pitchFamily="18" charset="0"/>
                <a:ea typeface="宋体" panose="02010600030101010101" pitchFamily="2" charset="-122"/>
              </a:rPr>
              <a:t>		scale=2</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4472C4"/>
                </a:solidFill>
                <a:effectLst/>
                <a:latin typeface="Times New Roman" panose="02020603050405020304" pitchFamily="18" charset="0"/>
                <a:ea typeface="宋体" panose="02010600030101010101" pitchFamily="2" charset="-122"/>
              </a:rPr>
              <a:t>		define uts(x){			#</a:t>
            </a:r>
            <a:r>
              <a:rPr lang="zh-CN" altLang="zh-CN" sz="1600" kern="100">
                <a:solidFill>
                  <a:srgbClr val="FF0000"/>
                </a:solidFill>
                <a:effectLst/>
                <a:latin typeface="Times New Roman" panose="02020603050405020304" pitchFamily="18" charset="0"/>
                <a:ea typeface="宋体" panose="02010600030101010101" pitchFamily="2" charset="-122"/>
              </a:rPr>
              <a:t>定义函数</a:t>
            </a:r>
            <a:r>
              <a:rPr lang="en-US" altLang="zh-CN" sz="1600" kern="100">
                <a:solidFill>
                  <a:srgbClr val="FF0000"/>
                </a:solidFill>
                <a:effectLst/>
                <a:latin typeface="Times New Roman" panose="02020603050405020304" pitchFamily="18" charset="0"/>
                <a:ea typeface="宋体" panose="02010600030101010101" pitchFamily="2" charset="-122"/>
              </a:rPr>
              <a:t>uts </a:t>
            </a:r>
            <a:r>
              <a:rPr lang="zh-CN" altLang="zh-CN" sz="1600" kern="100">
                <a:solidFill>
                  <a:srgbClr val="FF0000"/>
                </a:solidFill>
                <a:effectLst/>
                <a:latin typeface="Times New Roman" panose="02020603050405020304" pitchFamily="18" charset="0"/>
                <a:ea typeface="宋体" panose="02010600030101010101" pitchFamily="2" charset="-122"/>
              </a:rPr>
              <a:t>用于计算</a:t>
            </a:r>
            <a:r>
              <a:rPr lang="en-US" altLang="zh-CN" sz="1600" kern="100">
                <a:solidFill>
                  <a:srgbClr val="FF0000"/>
                </a:solidFill>
                <a:effectLst/>
                <a:latin typeface="Times New Roman" panose="02020603050405020304" pitchFamily="18" charset="0"/>
                <a:ea typeface="宋体" panose="02010600030101010101" pitchFamily="2" charset="-122"/>
              </a:rPr>
              <a:t>1</a:t>
            </a:r>
            <a:r>
              <a:rPr lang="zh-CN" altLang="zh-CN" sz="1600" kern="100">
                <a:solidFill>
                  <a:srgbClr val="FF0000"/>
                </a:solidFill>
                <a:effectLst/>
                <a:latin typeface="Times New Roman" panose="02020603050405020304" pitchFamily="18" charset="0"/>
                <a:ea typeface="宋体" panose="02010600030101010101" pitchFamily="2" charset="-122"/>
              </a:rPr>
              <a:t>到</a:t>
            </a:r>
            <a:r>
              <a:rPr lang="en-US" altLang="zh-CN" sz="1600" kern="100">
                <a:solidFill>
                  <a:srgbClr val="FF0000"/>
                </a:solidFill>
                <a:effectLst/>
                <a:latin typeface="Times New Roman" panose="02020603050405020304" pitchFamily="18" charset="0"/>
                <a:ea typeface="宋体" panose="02010600030101010101" pitchFamily="2" charset="-122"/>
              </a:rPr>
              <a:t>x</a:t>
            </a:r>
            <a:r>
              <a:rPr lang="zh-CN" altLang="zh-CN" sz="1600" kern="100">
                <a:solidFill>
                  <a:srgbClr val="FF0000"/>
                </a:solidFill>
                <a:effectLst/>
                <a:latin typeface="Times New Roman" panose="02020603050405020304" pitchFamily="18" charset="0"/>
                <a:ea typeface="宋体" panose="02010600030101010101" pitchFamily="2" charset="-122"/>
              </a:rPr>
              <a:t>之间的和</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4472C4"/>
                </a:solidFill>
                <a:effectLst/>
                <a:latin typeface="Times New Roman" panose="02020603050405020304" pitchFamily="18" charset="0"/>
                <a:ea typeface="宋体" panose="02010600030101010101" pitchFamily="2" charset="-122"/>
              </a:rPr>
              <a:t>			auto i</a:t>
            </a:r>
            <a:r>
              <a:rPr lang="zh-CN" altLang="zh-CN" sz="1600" kern="100">
                <a:solidFill>
                  <a:srgbClr val="4472C4"/>
                </a:solidFill>
                <a:effectLst/>
                <a:latin typeface="Times New Roman" panose="02020603050405020304" pitchFamily="18" charset="0"/>
                <a:ea typeface="宋体" panose="02010600030101010101" pitchFamily="2" charset="-122"/>
              </a:rPr>
              <a:t>，</a:t>
            </a:r>
            <a:r>
              <a:rPr lang="en-US" altLang="zh-CN" sz="1600" kern="100">
                <a:solidFill>
                  <a:srgbClr val="4472C4"/>
                </a:solidFill>
                <a:effectLst/>
                <a:latin typeface="Times New Roman" panose="02020603050405020304" pitchFamily="18" charset="0"/>
                <a:ea typeface="宋体" panose="02010600030101010101" pitchFamily="2" charset="-122"/>
              </a:rPr>
              <a:t>j			#</a:t>
            </a:r>
            <a:r>
              <a:rPr lang="zh-CN" altLang="zh-CN" sz="1600" kern="100">
                <a:solidFill>
                  <a:srgbClr val="4472C4"/>
                </a:solidFill>
                <a:effectLst/>
                <a:latin typeface="Times New Roman" panose="02020603050405020304" pitchFamily="18" charset="0"/>
                <a:ea typeface="宋体" panose="02010600030101010101" pitchFamily="2" charset="-122"/>
              </a:rPr>
              <a:t>定义自动变量</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4472C4"/>
                </a:solidFill>
                <a:effectLst/>
                <a:latin typeface="Times New Roman" panose="02020603050405020304" pitchFamily="18" charset="0"/>
                <a:ea typeface="宋体" panose="02010600030101010101" pitchFamily="2" charset="-122"/>
              </a:rPr>
              <a:t>			j=0</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4472C4"/>
                </a:solidFill>
                <a:effectLst/>
                <a:latin typeface="Times New Roman" panose="02020603050405020304" pitchFamily="18" charset="0"/>
                <a:ea typeface="宋体" panose="02010600030101010101" pitchFamily="2" charset="-122"/>
              </a:rPr>
              <a:t>			for(i=1;i&lt;=x;i++)</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4472C4"/>
                </a:solidFill>
                <a:effectLst/>
                <a:latin typeface="Times New Roman" panose="02020603050405020304" pitchFamily="18" charset="0"/>
                <a:ea typeface="宋体" panose="02010600030101010101" pitchFamily="2" charset="-122"/>
              </a:rPr>
              <a:t>				j=j+i</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4472C4"/>
                </a:solidFill>
                <a:effectLst/>
                <a:latin typeface="Times New Roman" panose="02020603050405020304" pitchFamily="18" charset="0"/>
                <a:ea typeface="宋体" panose="02010600030101010101" pitchFamily="2" charset="-122"/>
              </a:rPr>
              <a:t>			return(j)</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4472C4"/>
                </a:solidFill>
                <a:effectLst/>
                <a:latin typeface="Times New Roman" panose="02020603050405020304" pitchFamily="18" charset="0"/>
                <a:ea typeface="宋体" panose="02010600030101010101" pitchFamily="2" charset="-122"/>
              </a:rPr>
              <a:t>}</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4472C4"/>
                </a:solidFill>
                <a:effectLst/>
                <a:latin typeface="Times New Roman" panose="02020603050405020304" pitchFamily="18" charset="0"/>
                <a:ea typeface="宋体" panose="02010600030101010101" pitchFamily="2" charset="-122"/>
              </a:rPr>
              <a:t>uts(5)					# uts(5)</a:t>
            </a:r>
            <a:r>
              <a:rPr lang="zh-CN" altLang="zh-CN" sz="1600" kern="100">
                <a:solidFill>
                  <a:srgbClr val="4472C4"/>
                </a:solidFill>
                <a:effectLst/>
                <a:latin typeface="Times New Roman" panose="02020603050405020304" pitchFamily="18" charset="0"/>
                <a:ea typeface="宋体" panose="02010600030101010101" pitchFamily="2" charset="-122"/>
              </a:rPr>
              <a:t>结果为</a:t>
            </a:r>
            <a:r>
              <a:rPr lang="en-US" altLang="zh-CN" sz="1600" kern="100">
                <a:solidFill>
                  <a:srgbClr val="4472C4"/>
                </a:solidFill>
                <a:effectLst/>
                <a:latin typeface="Times New Roman" panose="02020603050405020304" pitchFamily="18" charset="0"/>
                <a:ea typeface="宋体" panose="02010600030101010101" pitchFamily="2" charset="-122"/>
              </a:rPr>
              <a:t>120</a:t>
            </a:r>
            <a:endParaRPr lang="zh-CN" altLang="zh-CN" sz="1600" kern="100">
              <a:effectLst/>
              <a:latin typeface="Times New Roman" panose="02020603050405020304" pitchFamily="18" charset="0"/>
              <a:ea typeface="宋体" panose="02010600030101010101" pitchFamily="2" charset="-122"/>
            </a:endParaRPr>
          </a:p>
          <a:p>
            <a:pPr indent="266700" algn="just"/>
            <a:r>
              <a:rPr lang="en-US" altLang="zh-CN" sz="1600" kern="100">
                <a:solidFill>
                  <a:srgbClr val="4472C4"/>
                </a:solidFill>
                <a:effectLst/>
                <a:latin typeface="Times New Roman" panose="02020603050405020304" pitchFamily="18" charset="0"/>
                <a:ea typeface="宋体" panose="02010600030101010101" pitchFamily="2" charset="-122"/>
              </a:rPr>
              <a:t>(uts(10) )+5^6	</a:t>
            </a:r>
            <a:r>
              <a:rPr lang="en-US" altLang="zh-CN" sz="1600" kern="100">
                <a:solidFill>
                  <a:srgbClr val="000000"/>
                </a:solidFill>
                <a:effectLst/>
                <a:latin typeface="Times New Roman" panose="02020603050405020304" pitchFamily="18" charset="0"/>
                <a:ea typeface="宋体" panose="02010600030101010101" pitchFamily="2" charset="-122"/>
              </a:rPr>
              <a:t>			#(uts(10) )+5^6</a:t>
            </a:r>
            <a:r>
              <a:rPr lang="zh-CN" altLang="zh-CN" sz="1600" kern="100">
                <a:solidFill>
                  <a:srgbClr val="000000"/>
                </a:solidFill>
                <a:effectLst/>
                <a:latin typeface="Times New Roman" panose="02020603050405020304" pitchFamily="18" charset="0"/>
                <a:ea typeface="宋体" panose="02010600030101010101" pitchFamily="2" charset="-122"/>
              </a:rPr>
              <a:t>结果为</a:t>
            </a:r>
            <a:r>
              <a:rPr lang="en-US" altLang="zh-CN" sz="1600" kern="100">
                <a:solidFill>
                  <a:srgbClr val="000000"/>
                </a:solidFill>
                <a:effectLst/>
                <a:latin typeface="Times New Roman" panose="02020603050405020304" pitchFamily="18" charset="0"/>
                <a:ea typeface="宋体" panose="02010600030101010101" pitchFamily="2" charset="-122"/>
              </a:rPr>
              <a:t>15640.10</a:t>
            </a:r>
            <a:endParaRPr lang="zh-CN" altLang="zh-CN" sz="1600" kern="100">
              <a:effectLst/>
              <a:latin typeface="Times New Roman" panose="02020603050405020304" pitchFamily="18" charset="0"/>
              <a:ea typeface="宋体" panose="02010600030101010101" pitchFamily="2" charset="-122"/>
            </a:endParaRPr>
          </a:p>
          <a:p>
            <a:endParaRPr lang="zh-CN" altLang="en-US" sz="1400"/>
          </a:p>
        </p:txBody>
      </p:sp>
    </p:spTree>
    <p:extLst>
      <p:ext uri="{BB962C8B-B14F-4D97-AF65-F5344CB8AC3E}">
        <p14:creationId xmlns:p14="http://schemas.microsoft.com/office/powerpoint/2010/main" val="3131623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AFF0A4A1-A04B-673C-661B-5FA667DBEA8D}"/>
              </a:ext>
            </a:extLst>
          </p:cNvPr>
          <p:cNvSpPr>
            <a:spLocks noGrp="1"/>
          </p:cNvSpPr>
          <p:nvPr>
            <p:ph sz="quarter" idx="13"/>
          </p:nvPr>
        </p:nvSpPr>
        <p:spPr>
          <a:xfrm>
            <a:off x="671758" y="395920"/>
            <a:ext cx="7616333" cy="4248472"/>
          </a:xfrm>
        </p:spPr>
        <p:txBody>
          <a:bodyPr>
            <a:normAutofit fontScale="85000" lnSpcReduction="20000"/>
          </a:bodyPr>
          <a:lstStyle/>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2.mkdir</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mkdir</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命令在指定位置创建以指定文件名命名的文件夹或目录，其命令格式如下：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266700" indent="266700" algn="just">
              <a:spcAft>
                <a:spcPts val="600"/>
              </a:spcAft>
            </a:pP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mkdir [</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目录名</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常用选项如</a:t>
            </a:r>
            <a:r>
              <a:rPr lang="zh-CN" altLang="en-US" sz="1800" kern="100">
                <a:solidFill>
                  <a:srgbClr val="000000"/>
                </a:solidFill>
                <a:effectLst/>
                <a:latin typeface="Times New Roman" panose="02020603050405020304" pitchFamily="18" charset="0"/>
                <a:ea typeface="宋体" panose="02010600030101010101" pitchFamily="2" charset="-122"/>
              </a:rPr>
              <a:t>教材</a:t>
            </a:r>
            <a:r>
              <a:rPr lang="zh-CN" altLang="zh-CN" sz="1800" kern="100">
                <a:solidFill>
                  <a:srgbClr val="000000"/>
                </a:solidFill>
                <a:effectLst/>
                <a:latin typeface="Times New Roman" panose="02020603050405020304" pitchFamily="18" charset="0"/>
                <a:ea typeface="宋体" panose="02010600030101010101" pitchFamily="2" charset="-122"/>
              </a:rPr>
              <a:t>表</a:t>
            </a:r>
            <a:r>
              <a:rPr lang="en-US" altLang="zh-CN" sz="1800" kern="100">
                <a:solidFill>
                  <a:srgbClr val="000000"/>
                </a:solidFill>
                <a:effectLst/>
                <a:latin typeface="Times New Roman" panose="02020603050405020304" pitchFamily="18" charset="0"/>
                <a:ea typeface="宋体" panose="02010600030101010101" pitchFamily="2" charset="-122"/>
              </a:rPr>
              <a:t>2.2</a:t>
            </a:r>
            <a:r>
              <a:rPr lang="zh-CN" altLang="zh-CN" sz="1800" kern="100">
                <a:solidFill>
                  <a:srgbClr val="000000"/>
                </a:solidFill>
                <a:effectLst/>
                <a:latin typeface="Times New Roman" panose="02020603050405020304" pitchFamily="18" charset="0"/>
                <a:ea typeface="宋体" panose="02010600030101010101" pitchFamily="2" charset="-122"/>
              </a:rPr>
              <a:t>所示。</a:t>
            </a:r>
            <a:endParaRPr lang="en-US" altLang="zh-CN" sz="1800" kern="100">
              <a:solidFill>
                <a:srgbClr val="000000"/>
              </a:solidFill>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3.rmdir</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marL="266700" indent="310515" algn="just">
              <a:spcAft>
                <a:spcPts val="600"/>
              </a:spcAft>
            </a:pP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rmdir</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命令在一个目录中删除一个或多个子目录，其命令格式如下：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266700" indent="310515" algn="just">
              <a:spcAft>
                <a:spcPts val="600"/>
              </a:spcAft>
            </a:pPr>
            <a:r>
              <a:rPr lang="en-US"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rmdir[-p] </a:t>
            </a:r>
            <a:r>
              <a:rPr lang="zh-CN"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目录</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266700" indent="266700" algn="just">
              <a:spcAft>
                <a:spcPts val="600"/>
              </a:spcAft>
            </a:pP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在</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rmdir</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命令中添加参数</a:t>
            </a: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，该命令将会在删除指定目录中检测上层目录，如果上层目录已空，则将其一并删除</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l">
              <a:buFont typeface="+mj-lt"/>
              <a:buAutoNum type="arabicPeriod"/>
            </a:pPr>
            <a:r>
              <a:rPr lang="zh-CN" altLang="zh-CN" sz="1800" kern="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删除某目录时必须具有对父目录的写权限；</a:t>
            </a:r>
            <a:endPar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p>
            <a:pPr marL="266700" indent="266700" algn="just">
              <a:spcAft>
                <a:spcPts val="600"/>
              </a:spcAft>
            </a:pPr>
            <a:r>
              <a:rPr lang="zh-CN" altLang="zh-CN" sz="1800" kern="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1800" kern="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2</a:t>
            </a:r>
            <a:r>
              <a:rPr lang="zh-CN" altLang="zh-CN" sz="1800" kern="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）使用参数</a:t>
            </a:r>
            <a:r>
              <a:rPr lang="en-US" altLang="zh-CN" sz="1800" kern="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-p</a:t>
            </a:r>
            <a:r>
              <a:rPr lang="zh-CN" altLang="zh-CN" sz="1800" kern="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时，如果其子目录是空的，则一起删除。</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387934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3B59BA-5E26-7688-5D5D-A89600F7B10A}"/>
              </a:ext>
            </a:extLst>
          </p:cNvPr>
          <p:cNvSpPr>
            <a:spLocks noGrp="1"/>
          </p:cNvSpPr>
          <p:nvPr>
            <p:ph type="title"/>
          </p:nvPr>
        </p:nvSpPr>
        <p:spPr/>
        <p:txBody>
          <a:bodyPr/>
          <a:lstStyle/>
          <a:p>
            <a:pPr algn="l"/>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&lt;</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任务练习</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&gt;</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系统操作命令的使用</a:t>
            </a:r>
            <a:endParaRPr lang="zh-CN" altLang="en-US"/>
          </a:p>
        </p:txBody>
      </p:sp>
      <p:graphicFrame>
        <p:nvGraphicFramePr>
          <p:cNvPr id="4" name="内容占位符 3">
            <a:extLst>
              <a:ext uri="{FF2B5EF4-FFF2-40B4-BE49-F238E27FC236}">
                <a16:creationId xmlns:a16="http://schemas.microsoft.com/office/drawing/2014/main" id="{AB32A8D6-AAFC-6FAD-FF79-217462B2C683}"/>
              </a:ext>
            </a:extLst>
          </p:cNvPr>
          <p:cNvGraphicFramePr>
            <a:graphicFrameLocks noGrp="1"/>
          </p:cNvGraphicFramePr>
          <p:nvPr>
            <p:ph idx="1"/>
            <p:extLst>
              <p:ext uri="{D42A27DB-BD31-4B8C-83A1-F6EECF244321}">
                <p14:modId xmlns:p14="http://schemas.microsoft.com/office/powerpoint/2010/main" val="1157655200"/>
              </p:ext>
            </p:extLst>
          </p:nvPr>
        </p:nvGraphicFramePr>
        <p:xfrm>
          <a:off x="1311573" y="1800076"/>
          <a:ext cx="5688632" cy="1920240"/>
        </p:xfrm>
        <a:graphic>
          <a:graphicData uri="http://schemas.openxmlformats.org/drawingml/2006/table">
            <a:tbl>
              <a:tblPr firstRow="1" firstCol="1" bandRow="1">
                <a:tableStyleId>{5C22544A-7EE6-4342-B048-85BDC9FD1C3A}</a:tableStyleId>
              </a:tblPr>
              <a:tblGrid>
                <a:gridCol w="3032569">
                  <a:extLst>
                    <a:ext uri="{9D8B030D-6E8A-4147-A177-3AD203B41FA5}">
                      <a16:colId xmlns:a16="http://schemas.microsoft.com/office/drawing/2014/main" val="556710606"/>
                    </a:ext>
                  </a:extLst>
                </a:gridCol>
                <a:gridCol w="2656063">
                  <a:extLst>
                    <a:ext uri="{9D8B030D-6E8A-4147-A177-3AD203B41FA5}">
                      <a16:colId xmlns:a16="http://schemas.microsoft.com/office/drawing/2014/main" val="1539392635"/>
                    </a:ext>
                  </a:extLst>
                </a:gridCol>
              </a:tblGrid>
              <a:tr h="0">
                <a:tc>
                  <a:txBody>
                    <a:bodyPr/>
                    <a:lstStyle/>
                    <a:p>
                      <a:pPr marL="266700" indent="266700" algn="ctr">
                        <a:spcAft>
                          <a:spcPts val="600"/>
                        </a:spcAft>
                      </a:pPr>
                      <a:r>
                        <a:rPr lang="zh-CN" sz="1800" kern="100">
                          <a:effectLst/>
                        </a:rPr>
                        <a:t>实现功能</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ctr">
                        <a:spcAft>
                          <a:spcPts val="600"/>
                        </a:spcAft>
                      </a:pPr>
                      <a:r>
                        <a:rPr lang="zh-CN" sz="1800" kern="100">
                          <a:effectLst/>
                        </a:rPr>
                        <a:t>语句</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090312058"/>
                  </a:ext>
                </a:extLst>
              </a:tr>
              <a:tr h="0">
                <a:tc>
                  <a:txBody>
                    <a:bodyPr/>
                    <a:lstStyle/>
                    <a:p>
                      <a:pPr marL="266700" indent="266700" algn="l">
                        <a:spcAft>
                          <a:spcPts val="600"/>
                        </a:spcAft>
                      </a:pPr>
                      <a:r>
                        <a:rPr lang="zh-CN" sz="1800" kern="100">
                          <a:effectLst/>
                        </a:rPr>
                        <a:t>在</a:t>
                      </a:r>
                      <a:r>
                        <a:rPr lang="en-US" sz="1800" kern="100">
                          <a:effectLst/>
                        </a:rPr>
                        <a:t>/etc</a:t>
                      </a:r>
                      <a:r>
                        <a:rPr lang="zh-CN" sz="1800" kern="100">
                          <a:effectLst/>
                        </a:rPr>
                        <a:t>目录下查找以</a:t>
                      </a:r>
                      <a:r>
                        <a:rPr lang="en-US" sz="1800" kern="100">
                          <a:effectLst/>
                        </a:rPr>
                        <a:t>test</a:t>
                      </a:r>
                      <a:r>
                        <a:rPr lang="zh-CN" sz="1800" kern="100">
                          <a:effectLst/>
                        </a:rPr>
                        <a:t>开头的文件</a:t>
                      </a:r>
                      <a:r>
                        <a:rPr lang="en-US" sz="1800" kern="100">
                          <a:effectLst/>
                        </a:rPr>
                        <a:t>t</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800" kern="100">
                          <a:effectLst/>
                        </a:rPr>
                        <a:t> </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294836223"/>
                  </a:ext>
                </a:extLst>
              </a:tr>
              <a:tr h="0">
                <a:tc>
                  <a:txBody>
                    <a:bodyPr/>
                    <a:lstStyle/>
                    <a:p>
                      <a:pPr marL="266700" indent="266700" algn="l">
                        <a:spcAft>
                          <a:spcPts val="600"/>
                        </a:spcAft>
                      </a:pPr>
                      <a:r>
                        <a:rPr lang="zh-CN" sz="1800" kern="100">
                          <a:effectLst/>
                        </a:rPr>
                        <a:t>查找</a:t>
                      </a:r>
                      <a:r>
                        <a:rPr lang="en-US" sz="1800" kern="100">
                          <a:effectLst/>
                        </a:rPr>
                        <a:t>cd</a:t>
                      </a:r>
                      <a:r>
                        <a:rPr lang="zh-CN" sz="1800" kern="100">
                          <a:effectLst/>
                        </a:rPr>
                        <a:t>命令、</a:t>
                      </a:r>
                      <a:r>
                        <a:rPr lang="en-US" sz="1800" kern="100">
                          <a:effectLst/>
                        </a:rPr>
                        <a:t>ls</a:t>
                      </a:r>
                      <a:r>
                        <a:rPr lang="zh-CN" sz="1800" kern="100">
                          <a:effectLst/>
                        </a:rPr>
                        <a:t>命令源代码所在的位置</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800" kern="100">
                          <a:effectLst/>
                        </a:rPr>
                        <a:t> </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686146541"/>
                  </a:ext>
                </a:extLst>
              </a:tr>
              <a:tr h="0">
                <a:tc>
                  <a:txBody>
                    <a:bodyPr/>
                    <a:lstStyle/>
                    <a:p>
                      <a:pPr marL="266700" indent="266700" algn="l">
                        <a:spcAft>
                          <a:spcPts val="600"/>
                        </a:spcAft>
                      </a:pPr>
                      <a:r>
                        <a:rPr lang="zh-CN" sz="1800" kern="100">
                          <a:effectLst/>
                        </a:rPr>
                        <a:t>将</a:t>
                      </a:r>
                      <a:r>
                        <a:rPr lang="en-US" sz="1800" kern="100">
                          <a:effectLst/>
                        </a:rPr>
                        <a:t>/etc</a:t>
                      </a:r>
                      <a:r>
                        <a:rPr lang="zh-CN" sz="1800" kern="100">
                          <a:effectLst/>
                        </a:rPr>
                        <a:t>目录下</a:t>
                      </a:r>
                      <a:r>
                        <a:rPr lang="en-US" sz="1800" kern="100">
                          <a:effectLst/>
                        </a:rPr>
                        <a:t>file</a:t>
                      </a:r>
                      <a:r>
                        <a:rPr lang="zh-CN" sz="1800" kern="100">
                          <a:effectLst/>
                        </a:rPr>
                        <a:t>文件用八进制显示</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266700" indent="266700" algn="just">
                        <a:spcAft>
                          <a:spcPts val="600"/>
                        </a:spcAft>
                      </a:pPr>
                      <a:r>
                        <a:rPr lang="en-US" sz="1800" kern="100">
                          <a:effectLst/>
                        </a:rPr>
                        <a:t> </a:t>
                      </a:r>
                      <a:endParaRPr lang="zh-CN" sz="18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832417311"/>
                  </a:ext>
                </a:extLst>
              </a:tr>
            </a:tbl>
          </a:graphicData>
        </a:graphic>
      </p:graphicFrame>
    </p:spTree>
    <p:extLst>
      <p:ext uri="{BB962C8B-B14F-4D97-AF65-F5344CB8AC3E}">
        <p14:creationId xmlns:p14="http://schemas.microsoft.com/office/powerpoint/2010/main" val="2811700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87637" y="1440036"/>
            <a:ext cx="5256584" cy="24482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6426" y="1620456"/>
            <a:ext cx="1620456" cy="1620456"/>
          </a:xfrm>
          <a:prstGeom prst="ellipse">
            <a:avLst/>
          </a:prstGeom>
          <a:noFill/>
          <a:ln>
            <a:solidFill>
              <a:srgbClr val="3B3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a:solidFill>
                  <a:srgbClr val="3B3837"/>
                </a:solidFill>
              </a:rPr>
              <a:t>4</a:t>
            </a:r>
            <a:endParaRPr lang="zh-CN" altLang="en-US" sz="7200">
              <a:solidFill>
                <a:srgbClr val="3B3837"/>
              </a:solidFill>
            </a:endParaRPr>
          </a:p>
        </p:txBody>
      </p:sp>
      <p:sp>
        <p:nvSpPr>
          <p:cNvPr id="6" name="Rectangle 36"/>
          <p:cNvSpPr/>
          <p:nvPr/>
        </p:nvSpPr>
        <p:spPr>
          <a:xfrm>
            <a:off x="3819339" y="1800541"/>
            <a:ext cx="3252874" cy="1176046"/>
          </a:xfrm>
          <a:prstGeom prst="rect">
            <a:avLst/>
          </a:prstGeom>
          <a:noFill/>
        </p:spPr>
        <p:txBody>
          <a:bodyPr wrap="square" lIns="67391" tIns="33696" rIns="67391" bIns="33696">
            <a:spAutoFit/>
          </a:bodyPr>
          <a:lstStyle/>
          <a:p>
            <a:pPr algn="ctr">
              <a:defRPr/>
            </a:pPr>
            <a:r>
              <a:rPr lang="zh-CN" altLang="en-US" sz="36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任务四 </a:t>
            </a:r>
            <a:r>
              <a:rPr lang="en-US" altLang="zh-CN" sz="36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Linux</a:t>
            </a:r>
            <a:r>
              <a:rPr lang="zh-CN" altLang="en-US" sz="36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系统的基本管理</a:t>
            </a:r>
          </a:p>
        </p:txBody>
      </p:sp>
    </p:spTree>
    <p:extLst>
      <p:ext uri="{BB962C8B-B14F-4D97-AF65-F5344CB8AC3E}">
        <p14:creationId xmlns:p14="http://schemas.microsoft.com/office/powerpoint/2010/main" val="439792152"/>
      </p:ext>
    </p:extLst>
  </p:cSld>
  <p:clrMapOvr>
    <a:masterClrMapping/>
  </p:clrMapOvr>
  <mc:AlternateContent xmlns:mc="http://schemas.openxmlformats.org/markup-compatibility/2006" xmlns:p14="http://schemas.microsoft.com/office/powerpoint/2010/main">
    <mc:Choice Requires="p14">
      <p:transition spd="med" p14:dur="700" advTm="5508">
        <p:fade/>
      </p:transition>
    </mc:Choice>
    <mc:Fallback xmlns="">
      <p:transition spd="med" advTm="55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2500"/>
                            </p:stCondLst>
                            <p:childTnLst>
                              <p:par>
                                <p:cTn id="13" presetID="21" presetClass="exit" presetSubtype="1" fill="hold" grpId="1" nodeType="afterEffect">
                                  <p:stCondLst>
                                    <p:cond delay="0"/>
                                  </p:stCondLst>
                                  <p:childTnLst>
                                    <p:animEffect transition="out" filter="wheel(1)">
                                      <p:cBhvr>
                                        <p:cTn id="14" dur="2000"/>
                                        <p:tgtEl>
                                          <p:spTgt spid="3"/>
                                        </p:tgtEl>
                                      </p:cBhvr>
                                    </p:animEffect>
                                    <p:set>
                                      <p:cBhvr>
                                        <p:cTn id="15" dur="1" fill="hold">
                                          <p:stCondLst>
                                            <p:cond delay="1999"/>
                                          </p:stCondLst>
                                        </p:cTn>
                                        <p:tgtEl>
                                          <p:spTgt spid="3"/>
                                        </p:tgtEl>
                                        <p:attrNameLst>
                                          <p:attrName>style.visibility</p:attrName>
                                        </p:attrNameLst>
                                      </p:cBhvr>
                                      <p:to>
                                        <p:strVal val="hidden"/>
                                      </p:to>
                                    </p:set>
                                  </p:childTnLst>
                                </p:cTn>
                              </p:par>
                            </p:childTnLst>
                          </p:cTn>
                        </p:par>
                        <p:par>
                          <p:cTn id="16" fill="hold">
                            <p:stCondLst>
                              <p:cond delay="4500"/>
                            </p:stCondLst>
                            <p:childTnLst>
                              <p:par>
                                <p:cTn id="17" presetID="9" presetClass="exit" presetSubtype="0" fill="hold" grpId="1" nodeType="afterEffect">
                                  <p:stCondLst>
                                    <p:cond delay="0"/>
                                  </p:stCondLst>
                                  <p:childTnLst>
                                    <p:animEffect transition="out" filter="dissolv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6" grpId="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BB8F137-EE80-6B33-B55E-3E979E17C40D}"/>
              </a:ext>
            </a:extLst>
          </p:cNvPr>
          <p:cNvSpPr>
            <a:spLocks noGrp="1"/>
          </p:cNvSpPr>
          <p:nvPr>
            <p:ph type="title"/>
          </p:nvPr>
        </p:nvSpPr>
        <p:spPr/>
        <p:txBody>
          <a:bodyPr/>
          <a:lstStyle/>
          <a:p>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任务描述</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endParaRPr lang="zh-CN" altLang="en-US"/>
          </a:p>
        </p:txBody>
      </p:sp>
      <p:sp>
        <p:nvSpPr>
          <p:cNvPr id="3" name="内容占位符 2">
            <a:extLst>
              <a:ext uri="{FF2B5EF4-FFF2-40B4-BE49-F238E27FC236}">
                <a16:creationId xmlns:a16="http://schemas.microsoft.com/office/drawing/2014/main" id="{0E369A33-AE35-BD80-9730-1B9B34CF3DB5}"/>
              </a:ext>
            </a:extLst>
          </p:cNvPr>
          <p:cNvSpPr>
            <a:spLocks noGrp="1"/>
          </p:cNvSpPr>
          <p:nvPr>
            <p:ph sz="quarter" idx="13"/>
          </p:nvPr>
        </p:nvSpPr>
        <p:spPr/>
        <p:txBody>
          <a:bodyPr/>
          <a:lstStyle/>
          <a:p>
            <a:r>
              <a:rPr lang="zh-CN" altLang="zh-CN" sz="2000" kern="100">
                <a:solidFill>
                  <a:srgbClr val="000000"/>
                </a:solidFill>
                <a:effectLst/>
                <a:latin typeface="Times New Roman" panose="02020603050405020304" pitchFamily="18" charset="0"/>
                <a:ea typeface="宋体" panose="02010600030101010101" pitchFamily="2" charset="-122"/>
              </a:rPr>
              <a:t>小华需要会系统的环境进行操作，别名的管理，主机名进行修改，网络的修改，系统的时间进行修改，系统中软件包进行管理，对系统的进程和信号进行认识和修改，服务器的安装和管理，防火墙的安装与管理。</a:t>
            </a:r>
            <a:endParaRPr lang="zh-CN" altLang="zh-CN" sz="20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532804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4FE8F5-2D4E-BDE4-C212-49DDF4714491}"/>
              </a:ext>
            </a:extLst>
          </p:cNvPr>
          <p:cNvSpPr>
            <a:spLocks noGrp="1"/>
          </p:cNvSpPr>
          <p:nvPr>
            <p:ph type="title"/>
          </p:nvPr>
        </p:nvSpPr>
        <p:spPr>
          <a:xfrm>
            <a:off x="5485713" y="1311127"/>
            <a:ext cx="3003744" cy="2123365"/>
          </a:xfrm>
        </p:spPr>
        <p:txBody>
          <a:bodyPr vert="horz" lIns="91440" tIns="45720" rIns="91440" bIns="45720" rtlCol="0" anchor="b">
            <a:normAutofit/>
          </a:bodyPr>
          <a:lstStyle/>
          <a:p>
            <a:pPr algn="l" defTabSz="914400"/>
            <a:r>
              <a:rPr lang="en-US" altLang="zh-CN" sz="3900" b="1">
                <a:effectLst/>
              </a:rPr>
              <a:t>&lt;</a:t>
            </a:r>
            <a:r>
              <a:rPr lang="zh-CN" altLang="en-US" sz="3900" b="1">
                <a:effectLst/>
              </a:rPr>
              <a:t>任务分析</a:t>
            </a:r>
            <a:r>
              <a:rPr lang="en-US" altLang="zh-CN" sz="3900" b="1">
                <a:effectLst/>
              </a:rPr>
              <a:t>&gt;</a:t>
            </a:r>
            <a:br>
              <a:rPr lang="en-US" altLang="zh-CN" sz="3900" b="1">
                <a:effectLst/>
              </a:rPr>
            </a:br>
            <a:endParaRPr lang="en-US" altLang="zh-CN" sz="3900"/>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5282469" cy="5040312"/>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C9F754DE-2CAD-44b6-B708-469DEB6407EB-16" descr="C:/Users/17076/AppData/Local/Temp/wps.BRdlqzwps">
            <a:extLst>
              <a:ext uri="{FF2B5EF4-FFF2-40B4-BE49-F238E27FC236}">
                <a16:creationId xmlns:a16="http://schemas.microsoft.com/office/drawing/2014/main" id="{E8348E96-C2EE-5280-05FD-E6A69A033E0E}"/>
              </a:ext>
            </a:extLst>
          </p:cNvPr>
          <p:cNvPicPr>
            <a:picLocks noGrp="1" noChangeAspect="1"/>
          </p:cNvPicPr>
          <p:nvPr>
            <p:ph sz="quarter" idx="13"/>
          </p:nvPr>
        </p:nvPicPr>
        <p:blipFill rotWithShape="1">
          <a:blip r:embed="rId2"/>
          <a:srcRect r="1" b="16568"/>
          <a:stretch/>
        </p:blipFill>
        <p:spPr>
          <a:xfrm>
            <a:off x="20" y="-72132"/>
            <a:ext cx="5165192" cy="5040302"/>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10431106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3634465-4925-5F2E-4053-0720E566123B}"/>
              </a:ext>
            </a:extLst>
          </p:cNvPr>
          <p:cNvSpPr>
            <a:spLocks noGrp="1"/>
          </p:cNvSpPr>
          <p:nvPr>
            <p:ph type="title"/>
          </p:nvPr>
        </p:nvSpPr>
        <p:spPr/>
        <p:txBody>
          <a:bodyPr/>
          <a:lstStyle/>
          <a:p>
            <a:pPr algn="l"/>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&lt;</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知识准备</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&gt;</a:t>
            </a:r>
            <a:b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b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一、</a:t>
            </a:r>
            <a:r>
              <a:rPr lang="en-US" altLang="zh-CN" sz="1800" b="1" kern="100">
                <a:effectLst/>
                <a:latin typeface="Times New Roman" panose="02020603050405020304" pitchFamily="18" charset="0"/>
                <a:ea typeface="宋体" panose="02010600030101010101" pitchFamily="2" charset="-122"/>
                <a:cs typeface="Times New Roman" panose="02020603050405020304" pitchFamily="18" charset="0"/>
              </a:rPr>
              <a:t>Linux</a:t>
            </a:r>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系统管理的基本命令</a:t>
            </a:r>
            <a:endParaRPr lang="zh-CN" altLang="en-US"/>
          </a:p>
        </p:txBody>
      </p:sp>
      <p:sp>
        <p:nvSpPr>
          <p:cNvPr id="3" name="内容占位符 2">
            <a:extLst>
              <a:ext uri="{FF2B5EF4-FFF2-40B4-BE49-F238E27FC236}">
                <a16:creationId xmlns:a16="http://schemas.microsoft.com/office/drawing/2014/main" id="{9D37DFB4-80F7-068B-7B9E-6CCF79C45CC7}"/>
              </a:ext>
            </a:extLst>
          </p:cNvPr>
          <p:cNvSpPr>
            <a:spLocks noGrp="1"/>
          </p:cNvSpPr>
          <p:nvPr>
            <p:ph sz="quarter" idx="13"/>
          </p:nvPr>
        </p:nvSpPr>
        <p:spPr>
          <a:xfrm>
            <a:off x="671528" y="1368027"/>
            <a:ext cx="7616333" cy="3384377"/>
          </a:xfrm>
        </p:spPr>
        <p:txBody>
          <a:bodyPr>
            <a:normAutofit fontScale="85000" lnSpcReduction="20000"/>
          </a:bodyPr>
          <a:lstStyle/>
          <a:p>
            <a:pPr algn="just" hangingPunct="0">
              <a:spcBef>
                <a:spcPts val="780"/>
              </a:spcBef>
              <a:spcAft>
                <a:spcPts val="780"/>
              </a:spcAft>
            </a:pPr>
            <a:r>
              <a:rPr lang="en-US" altLang="zh-CN" sz="19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a:t>
            </a:r>
            <a:r>
              <a:rPr lang="zh-CN" altLang="zh-CN" sz="19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环境变量管理命令</a:t>
            </a:r>
          </a:p>
          <a:p>
            <a:pPr indent="266700" algn="just"/>
            <a:r>
              <a:rPr lang="zh-CN" altLang="zh-CN" sz="1900" kern="100">
                <a:solidFill>
                  <a:srgbClr val="000000"/>
                </a:solidFill>
                <a:effectLst/>
                <a:latin typeface="Times New Roman" panose="02020603050405020304" pitchFamily="18" charset="0"/>
                <a:ea typeface="宋体" panose="02010600030101010101" pitchFamily="2" charset="-122"/>
              </a:rPr>
              <a:t>用户可以通过</a:t>
            </a:r>
            <a:r>
              <a:rPr lang="en-US" altLang="zh-CN" sz="1900" kern="100">
                <a:solidFill>
                  <a:srgbClr val="000000"/>
                </a:solidFill>
                <a:effectLst/>
                <a:latin typeface="Times New Roman" panose="02020603050405020304" pitchFamily="18" charset="0"/>
                <a:ea typeface="宋体" panose="02010600030101010101" pitchFamily="2" charset="-122"/>
              </a:rPr>
              <a:t>env</a:t>
            </a:r>
            <a:r>
              <a:rPr lang="zh-CN" altLang="zh-CN" sz="1900" kern="100">
                <a:solidFill>
                  <a:srgbClr val="000000"/>
                </a:solidFill>
                <a:effectLst/>
                <a:latin typeface="Times New Roman" panose="02020603050405020304" pitchFamily="18" charset="0"/>
                <a:ea typeface="宋体" panose="02010600030101010101" pitchFamily="2" charset="-122"/>
              </a:rPr>
              <a:t>、</a:t>
            </a:r>
            <a:r>
              <a:rPr lang="en-US" altLang="zh-CN" sz="1900" kern="100">
                <a:solidFill>
                  <a:srgbClr val="000000"/>
                </a:solidFill>
                <a:effectLst/>
                <a:latin typeface="Times New Roman" panose="02020603050405020304" pitchFamily="18" charset="0"/>
                <a:ea typeface="宋体" panose="02010600030101010101" pitchFamily="2" charset="-122"/>
              </a:rPr>
              <a:t>export</a:t>
            </a:r>
            <a:r>
              <a:rPr lang="zh-CN" altLang="zh-CN" sz="1900" kern="100">
                <a:solidFill>
                  <a:srgbClr val="000000"/>
                </a:solidFill>
                <a:effectLst/>
                <a:latin typeface="Times New Roman" panose="02020603050405020304" pitchFamily="18" charset="0"/>
                <a:ea typeface="宋体" panose="02010600030101010101" pitchFamily="2" charset="-122"/>
              </a:rPr>
              <a:t>命令来管理环境变量。</a:t>
            </a:r>
            <a:endParaRPr lang="zh-CN" altLang="zh-CN" sz="1900" kern="100">
              <a:effectLst/>
              <a:latin typeface="Times New Roman" panose="02020603050405020304" pitchFamily="18" charset="0"/>
              <a:ea typeface="宋体" panose="02010600030101010101" pitchFamily="2" charset="-122"/>
            </a:endParaRPr>
          </a:p>
          <a:p>
            <a:pPr indent="255270"/>
            <a:r>
              <a:rPr lang="en-US" altLang="zh-CN" sz="1900" b="1" kern="100">
                <a:solidFill>
                  <a:srgbClr val="0000FF"/>
                </a:solidFill>
                <a:effectLst/>
                <a:latin typeface="Times New Roman" panose="02020603050405020304" pitchFamily="18" charset="0"/>
                <a:ea typeface="宋体" panose="02010600030101010101" pitchFamily="2" charset="-122"/>
              </a:rPr>
              <a:t>1</a:t>
            </a:r>
            <a:r>
              <a:rPr lang="zh-CN" altLang="zh-CN" sz="1900" b="1" kern="100">
                <a:solidFill>
                  <a:srgbClr val="0000FF"/>
                </a:solidFill>
                <a:effectLst/>
                <a:latin typeface="Times New Roman" panose="02020603050405020304" pitchFamily="18" charset="0"/>
                <a:ea typeface="宋体" panose="02010600030101010101" pitchFamily="2" charset="-122"/>
              </a:rPr>
              <a:t>）</a:t>
            </a:r>
            <a:r>
              <a:rPr lang="en-US" altLang="zh-CN" sz="1900" b="1" kern="100">
                <a:solidFill>
                  <a:srgbClr val="0000FF"/>
                </a:solidFill>
                <a:effectLst/>
                <a:latin typeface="Times New Roman" panose="02020603050405020304" pitchFamily="18" charset="0"/>
                <a:ea typeface="宋体" panose="02010600030101010101" pitchFamily="2" charset="-122"/>
              </a:rPr>
              <a:t>env</a:t>
            </a:r>
            <a:r>
              <a:rPr lang="zh-CN" altLang="zh-CN" sz="19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env</a:t>
            </a:r>
            <a:r>
              <a:rPr lang="zh-CN" altLang="zh-CN" sz="1900" kern="100">
                <a:solidFill>
                  <a:srgbClr val="000000"/>
                </a:solidFill>
                <a:effectLst/>
                <a:latin typeface="Times New Roman" panose="02020603050405020304" pitchFamily="18" charset="0"/>
                <a:ea typeface="宋体" panose="02010600030101010101" pitchFamily="2" charset="-122"/>
              </a:rPr>
              <a:t>以不同的环境变量执行程序，在一个被修改的环境中指定一个环境去指定环境。</a:t>
            </a:r>
            <a:endParaRPr lang="zh-CN" altLang="zh-CN" sz="1900" kern="100">
              <a:effectLst/>
              <a:latin typeface="Times New Roman" panose="02020603050405020304" pitchFamily="18" charset="0"/>
              <a:ea typeface="宋体" panose="02010600030101010101" pitchFamily="2" charset="-122"/>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env [OPTION]... [-i] [NAME=VALUE]... [COMMAND [ARG]...]</a:t>
            </a:r>
          </a:p>
          <a:p>
            <a:pPr indent="255270"/>
            <a:r>
              <a:rPr lang="en-US" altLang="zh-CN" sz="1900" b="1" kern="100">
                <a:solidFill>
                  <a:srgbClr val="0000FF"/>
                </a:solidFill>
                <a:effectLst/>
                <a:latin typeface="Times New Roman" panose="02020603050405020304" pitchFamily="18" charset="0"/>
                <a:ea typeface="宋体" panose="02010600030101010101" pitchFamily="2" charset="-122"/>
              </a:rPr>
              <a:t>2</a:t>
            </a:r>
            <a:r>
              <a:rPr lang="zh-CN" altLang="zh-CN" sz="1900" b="1" kern="100">
                <a:solidFill>
                  <a:srgbClr val="0000FF"/>
                </a:solidFill>
                <a:effectLst/>
                <a:latin typeface="Times New Roman" panose="02020603050405020304" pitchFamily="18" charset="0"/>
                <a:ea typeface="宋体" panose="02010600030101010101" pitchFamily="2" charset="-122"/>
              </a:rPr>
              <a:t>）</a:t>
            </a:r>
            <a:r>
              <a:rPr lang="en-US" altLang="zh-CN" sz="1900" b="1" kern="100">
                <a:solidFill>
                  <a:srgbClr val="0000FF"/>
                </a:solidFill>
                <a:effectLst/>
                <a:latin typeface="Times New Roman" panose="02020603050405020304" pitchFamily="18" charset="0"/>
                <a:ea typeface="宋体" panose="02010600030101010101" pitchFamily="2" charset="-122"/>
              </a:rPr>
              <a:t>export</a:t>
            </a:r>
            <a:r>
              <a:rPr lang="zh-CN" altLang="zh-CN" sz="19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export</a:t>
            </a:r>
            <a:r>
              <a:rPr lang="zh-CN" altLang="zh-CN" sz="1900" kern="100">
                <a:solidFill>
                  <a:srgbClr val="000000"/>
                </a:solidFill>
                <a:effectLst/>
                <a:latin typeface="Times New Roman" panose="02020603050405020304" pitchFamily="18" charset="0"/>
                <a:ea typeface="宋体" panose="02010600030101010101" pitchFamily="2" charset="-122"/>
              </a:rPr>
              <a:t>定义环境变量，在</a:t>
            </a:r>
            <a:r>
              <a:rPr lang="en-US" altLang="zh-CN" sz="1900" kern="100">
                <a:solidFill>
                  <a:srgbClr val="000000"/>
                </a:solidFill>
                <a:effectLst/>
                <a:latin typeface="Times New Roman" panose="02020603050405020304" pitchFamily="18" charset="0"/>
                <a:ea typeface="宋体" panose="02010600030101010101" pitchFamily="2" charset="-122"/>
              </a:rPr>
              <a:t>shell</a:t>
            </a:r>
            <a:r>
              <a:rPr lang="zh-CN" altLang="zh-CN" sz="1900" kern="100">
                <a:solidFill>
                  <a:srgbClr val="000000"/>
                </a:solidFill>
                <a:effectLst/>
                <a:latin typeface="Times New Roman" panose="02020603050405020304" pitchFamily="18" charset="0"/>
                <a:ea typeface="宋体" panose="02010600030101010101" pitchFamily="2" charset="-122"/>
              </a:rPr>
              <a:t>中执行程序时候，</a:t>
            </a:r>
            <a:r>
              <a:rPr lang="en-US" altLang="zh-CN" sz="1900" kern="100">
                <a:solidFill>
                  <a:srgbClr val="000000"/>
                </a:solidFill>
                <a:effectLst/>
                <a:latin typeface="Times New Roman" panose="02020603050405020304" pitchFamily="18" charset="0"/>
                <a:ea typeface="宋体" panose="02010600030101010101" pitchFamily="2" charset="-122"/>
              </a:rPr>
              <a:t>shell </a:t>
            </a:r>
            <a:r>
              <a:rPr lang="zh-CN" altLang="zh-CN" sz="1900" kern="100">
                <a:solidFill>
                  <a:srgbClr val="000000"/>
                </a:solidFill>
                <a:effectLst/>
                <a:latin typeface="Times New Roman" panose="02020603050405020304" pitchFamily="18" charset="0"/>
                <a:ea typeface="宋体" panose="02010600030101010101" pitchFamily="2" charset="-122"/>
              </a:rPr>
              <a:t>提供一些环境变量，</a:t>
            </a:r>
            <a:r>
              <a:rPr lang="en-US" altLang="zh-CN" sz="1900" kern="100">
                <a:solidFill>
                  <a:srgbClr val="000000"/>
                </a:solidFill>
                <a:effectLst/>
                <a:latin typeface="Times New Roman" panose="02020603050405020304" pitchFamily="18" charset="0"/>
                <a:ea typeface="宋体" panose="02010600030101010101" pitchFamily="2" charset="-122"/>
              </a:rPr>
              <a:t>export </a:t>
            </a:r>
            <a:r>
              <a:rPr lang="zh-CN" altLang="zh-CN" sz="1900" kern="100">
                <a:solidFill>
                  <a:srgbClr val="000000"/>
                </a:solidFill>
                <a:effectLst/>
                <a:latin typeface="Times New Roman" panose="02020603050405020304" pitchFamily="18" charset="0"/>
                <a:ea typeface="宋体" panose="02010600030101010101" pitchFamily="2" charset="-122"/>
              </a:rPr>
              <a:t>用于新增和删除环境变量，这些操作只对当前环境有效。</a:t>
            </a:r>
            <a:endParaRPr lang="zh-CN" altLang="zh-CN" sz="1900" kern="100">
              <a:effectLst/>
              <a:latin typeface="Times New Roman" panose="02020603050405020304" pitchFamily="18" charset="0"/>
              <a:ea typeface="宋体" panose="02010600030101010101" pitchFamily="2" charset="-122"/>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export [-fnp] [</a:t>
            </a:r>
            <a:r>
              <a:rPr lang="zh-CN" altLang="zh-CN" sz="1900" kern="100">
                <a:solidFill>
                  <a:srgbClr val="000000"/>
                </a:solidFill>
                <a:effectLst/>
                <a:latin typeface="Times New Roman" panose="02020603050405020304" pitchFamily="18" charset="0"/>
                <a:ea typeface="宋体" panose="02010600030101010101" pitchFamily="2" charset="-122"/>
              </a:rPr>
              <a:t>变量名称</a:t>
            </a:r>
            <a:r>
              <a:rPr lang="en-US" altLang="zh-CN" sz="1900" kern="100">
                <a:solidFill>
                  <a:srgbClr val="000000"/>
                </a:solidFill>
                <a:effectLst/>
                <a:latin typeface="Times New Roman" panose="02020603050405020304" pitchFamily="18" charset="0"/>
                <a:ea typeface="宋体" panose="02010600030101010101" pitchFamily="2" charset="-122"/>
              </a:rPr>
              <a:t>]=[</a:t>
            </a:r>
            <a:r>
              <a:rPr lang="zh-CN" altLang="zh-CN" sz="1900" kern="100">
                <a:solidFill>
                  <a:srgbClr val="000000"/>
                </a:solidFill>
                <a:effectLst/>
                <a:latin typeface="Times New Roman" panose="02020603050405020304" pitchFamily="18" charset="0"/>
                <a:ea typeface="宋体" panose="02010600030101010101" pitchFamily="2" charset="-122"/>
              </a:rPr>
              <a:t>变量设置值</a:t>
            </a:r>
            <a:r>
              <a:rPr lang="en-US" altLang="zh-CN" sz="1900" kern="100">
                <a:solidFill>
                  <a:srgbClr val="000000"/>
                </a:solidFill>
                <a:effectLst/>
                <a:latin typeface="Times New Roman" panose="02020603050405020304" pitchFamily="18" charset="0"/>
                <a:ea typeface="宋体" panose="02010600030101010101" pitchFamily="2" charset="-122"/>
              </a:rPr>
              <a:t>]</a:t>
            </a:r>
            <a:endParaRPr lang="zh-CN" altLang="zh-CN" sz="1900" kern="100">
              <a:effectLst/>
              <a:latin typeface="Times New Roman" panose="02020603050405020304" pitchFamily="18" charset="0"/>
              <a:ea typeface="宋体" panose="02010600030101010101" pitchFamily="2" charset="-122"/>
            </a:endParaRPr>
          </a:p>
          <a:p>
            <a:pPr indent="0" algn="just">
              <a:buNone/>
            </a:pP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4017453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961DCAB-E5DC-5967-302D-BC7522B98DB1}"/>
              </a:ext>
            </a:extLst>
          </p:cNvPr>
          <p:cNvSpPr>
            <a:spLocks noGrp="1"/>
          </p:cNvSpPr>
          <p:nvPr>
            <p:ph sz="quarter" idx="13"/>
          </p:nvPr>
        </p:nvSpPr>
        <p:spPr>
          <a:xfrm>
            <a:off x="671528" y="503932"/>
            <a:ext cx="7616333" cy="4032448"/>
          </a:xfrm>
        </p:spPr>
        <p:txBody>
          <a:bodyPr>
            <a:normAutofit lnSpcReduction="1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别名管理命令</a:t>
            </a:r>
          </a:p>
          <a:p>
            <a:pPr indent="255270"/>
            <a:r>
              <a:rPr lang="en-US" altLang="zh-CN" sz="1800" b="1" kern="100">
                <a:solidFill>
                  <a:srgbClr val="0000FF"/>
                </a:solidFill>
                <a:effectLst/>
                <a:latin typeface="Times New Roman" panose="02020603050405020304" pitchFamily="18" charset="0"/>
                <a:ea typeface="宋体" panose="02010600030101010101" pitchFamily="2" charset="-122"/>
              </a:rPr>
              <a:t>1</a:t>
            </a:r>
            <a:r>
              <a:rPr lang="en-US" altLang="zh-CN" sz="1800" b="1" kern="100">
                <a:solidFill>
                  <a:srgbClr val="0000FF"/>
                </a:solidFill>
                <a:effectLst/>
                <a:latin typeface="宋体" panose="02010600030101010101" pitchFamily="2" charset="-122"/>
                <a:ea typeface="宋体" panose="02010600030101010101" pitchFamily="2" charset="-122"/>
              </a:rPr>
              <a:t>）</a:t>
            </a:r>
            <a:r>
              <a:rPr lang="en-US" altLang="zh-CN" sz="1800" b="1" kern="100">
                <a:solidFill>
                  <a:srgbClr val="0000FF"/>
                </a:solidFill>
                <a:effectLst/>
                <a:latin typeface="Times New Roman" panose="02020603050405020304" pitchFamily="18" charset="0"/>
                <a:ea typeface="宋体" panose="02010600030101010101" pitchFamily="2" charset="-122"/>
              </a:rPr>
              <a:t>alias</a:t>
            </a:r>
            <a:r>
              <a:rPr lang="zh-CN" altLang="zh-CN" sz="18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alias</a:t>
            </a:r>
            <a:r>
              <a:rPr lang="zh-CN" altLang="zh-CN" sz="1800" kern="100">
                <a:solidFill>
                  <a:srgbClr val="000000"/>
                </a:solidFill>
                <a:effectLst/>
                <a:latin typeface="Times New Roman" panose="02020603050405020304" pitchFamily="18" charset="0"/>
                <a:ea typeface="宋体" panose="02010600030101010101" pitchFamily="2" charset="-122"/>
              </a:rPr>
              <a:t>自定指令的别名。只输入</a:t>
            </a:r>
            <a:r>
              <a:rPr lang="en-US" altLang="zh-CN" sz="1800" kern="100">
                <a:solidFill>
                  <a:srgbClr val="000000"/>
                </a:solidFill>
                <a:effectLst/>
                <a:latin typeface="Times New Roman" panose="02020603050405020304" pitchFamily="18" charset="0"/>
                <a:ea typeface="宋体" panose="02010600030101010101" pitchFamily="2" charset="-122"/>
              </a:rPr>
              <a:t>alias</a:t>
            </a:r>
            <a:r>
              <a:rPr lang="zh-CN" altLang="zh-CN" sz="1800" kern="100">
                <a:solidFill>
                  <a:srgbClr val="000000"/>
                </a:solidFill>
                <a:effectLst/>
                <a:latin typeface="Times New Roman" panose="02020603050405020304" pitchFamily="18" charset="0"/>
                <a:ea typeface="宋体" panose="02010600030101010101" pitchFamily="2" charset="-122"/>
              </a:rPr>
              <a:t>，则可列出目前所有的别名设置。</a:t>
            </a:r>
            <a:r>
              <a:rPr lang="en-US" altLang="zh-CN" sz="1800" kern="100">
                <a:solidFill>
                  <a:srgbClr val="000000"/>
                </a:solidFill>
                <a:effectLst/>
                <a:latin typeface="Times New Roman" panose="02020603050405020304" pitchFamily="18" charset="0"/>
                <a:ea typeface="宋体" panose="02010600030101010101" pitchFamily="2" charset="-122"/>
              </a:rPr>
              <a:t>Alias</a:t>
            </a:r>
            <a:r>
              <a:rPr lang="zh-CN" altLang="zh-CN" sz="1800" kern="100">
                <a:solidFill>
                  <a:srgbClr val="000000"/>
                </a:solidFill>
                <a:effectLst/>
                <a:latin typeface="Times New Roman" panose="02020603050405020304" pitchFamily="18" charset="0"/>
                <a:ea typeface="宋体" panose="02010600030101010101" pitchFamily="2" charset="-122"/>
              </a:rPr>
              <a:t>只在本次登入使用，每一次新的登入都重置。</a:t>
            </a:r>
            <a:r>
              <a:rPr lang="en-US" altLang="zh-CN" sz="1800" kern="100">
                <a:solidFill>
                  <a:srgbClr val="000000"/>
                </a:solidFill>
                <a:effectLst/>
                <a:latin typeface="Times New Roman" panose="02020603050405020304" pitchFamily="18" charset="0"/>
                <a:ea typeface="宋体" panose="02010600030101010101" pitchFamily="2" charset="-122"/>
              </a:rPr>
              <a:t>alias</a:t>
            </a:r>
            <a:r>
              <a:rPr lang="zh-CN" altLang="zh-CN" sz="1800" kern="100">
                <a:solidFill>
                  <a:srgbClr val="000000"/>
                </a:solidFill>
                <a:effectLst/>
                <a:latin typeface="Times New Roman" panose="02020603050405020304" pitchFamily="18" charset="0"/>
                <a:ea typeface="宋体" panose="02010600030101010101" pitchFamily="2" charset="-122"/>
              </a:rPr>
              <a:t>别名设置的语法如下：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FF0000"/>
                </a:solidFill>
                <a:effectLst/>
                <a:latin typeface="Times New Roman" panose="02020603050405020304" pitchFamily="18" charset="0"/>
                <a:ea typeface="宋体" panose="02010600030101010101" pitchFamily="2" charset="-122"/>
              </a:rPr>
              <a:t>alias [name[=value]]</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alias</a:t>
            </a:r>
            <a:r>
              <a:rPr lang="zh-CN" altLang="zh-CN" sz="1800" kern="100">
                <a:solidFill>
                  <a:srgbClr val="000000"/>
                </a:solidFill>
                <a:effectLst/>
                <a:latin typeface="Times New Roman" panose="02020603050405020304" pitchFamily="18" charset="0"/>
                <a:ea typeface="宋体" panose="02010600030101010101" pitchFamily="2" charset="-122"/>
              </a:rPr>
              <a:t>的带参使用，不带参数使用显示所有已经定义的别名。</a:t>
            </a:r>
            <a:endParaRPr lang="zh-CN" altLang="zh-CN" sz="1800" kern="100">
              <a:effectLst/>
              <a:latin typeface="Times New Roman" panose="02020603050405020304" pitchFamily="18" charset="0"/>
              <a:ea typeface="宋体" panose="02010600030101010101" pitchFamily="2" charset="-122"/>
            </a:endParaRPr>
          </a:p>
          <a:p>
            <a:pPr indent="255270"/>
            <a:r>
              <a:rPr lang="en-US" altLang="zh-CN" sz="1800" b="1" kern="100">
                <a:solidFill>
                  <a:srgbClr val="0000FF"/>
                </a:solidFill>
                <a:effectLst/>
                <a:latin typeface="Times New Roman" panose="02020603050405020304" pitchFamily="18" charset="0"/>
                <a:ea typeface="宋体" panose="02010600030101010101" pitchFamily="2" charset="-122"/>
              </a:rPr>
              <a:t>2</a:t>
            </a:r>
            <a:r>
              <a:rPr lang="en-US" altLang="zh-CN" sz="1800" b="1" kern="100">
                <a:solidFill>
                  <a:srgbClr val="0000FF"/>
                </a:solidFill>
                <a:effectLst/>
                <a:latin typeface="宋体" panose="02010600030101010101" pitchFamily="2" charset="-122"/>
                <a:ea typeface="宋体" panose="02010600030101010101" pitchFamily="2" charset="-122"/>
              </a:rPr>
              <a:t>）</a:t>
            </a:r>
            <a:r>
              <a:rPr lang="en-US" altLang="zh-CN" sz="1800" b="1" kern="100">
                <a:solidFill>
                  <a:srgbClr val="0000FF"/>
                </a:solidFill>
                <a:effectLst/>
                <a:latin typeface="Times New Roman" panose="02020603050405020304" pitchFamily="18" charset="0"/>
                <a:ea typeface="宋体" panose="02010600030101010101" pitchFamily="2" charset="-122"/>
              </a:rPr>
              <a:t>unalias</a:t>
            </a:r>
            <a:r>
              <a:rPr lang="zh-CN" altLang="zh-CN" sz="18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unalias </a:t>
            </a:r>
            <a:r>
              <a:rPr lang="zh-CN" altLang="zh-CN" sz="1800" kern="100">
                <a:solidFill>
                  <a:srgbClr val="000000"/>
                </a:solidFill>
                <a:effectLst/>
                <a:latin typeface="Times New Roman" panose="02020603050405020304" pitchFamily="18" charset="0"/>
                <a:ea typeface="宋体" panose="02010600030101010101" pitchFamily="2" charset="-122"/>
              </a:rPr>
              <a:t>命令取消定义好的别名，语法如下：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unalias [-a][name…]</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53735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AA93FD0-9DF1-BE97-87DE-20103660215C}"/>
              </a:ext>
            </a:extLst>
          </p:cNvPr>
          <p:cNvSpPr>
            <a:spLocks noGrp="1"/>
          </p:cNvSpPr>
          <p:nvPr>
            <p:ph sz="quarter" idx="13"/>
          </p:nvPr>
        </p:nvSpPr>
        <p:spPr>
          <a:xfrm>
            <a:off x="671528" y="503932"/>
            <a:ext cx="7616333" cy="3752332"/>
          </a:xfrm>
        </p:spPr>
        <p:txBody>
          <a:bodyPr>
            <a:normAutofit fontScale="92500" lnSpcReduction="2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主机名管理命令</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通过</a:t>
            </a:r>
            <a:r>
              <a:rPr lang="en-US" altLang="zh-CN" sz="1800" kern="100">
                <a:solidFill>
                  <a:srgbClr val="000000"/>
                </a:solidFill>
                <a:effectLst/>
                <a:latin typeface="Times New Roman" panose="02020603050405020304" pitchFamily="18" charset="0"/>
                <a:ea typeface="宋体" panose="02010600030101010101" pitchFamily="2" charset="-122"/>
              </a:rPr>
              <a:t>IP</a:t>
            </a:r>
            <a:r>
              <a:rPr lang="zh-CN" altLang="zh-CN" sz="1800" kern="100">
                <a:solidFill>
                  <a:srgbClr val="000000"/>
                </a:solidFill>
                <a:effectLst/>
                <a:latin typeface="Times New Roman" panose="02020603050405020304" pitchFamily="18" charset="0"/>
                <a:ea typeface="宋体" panose="02010600030101010101" pitchFamily="2" charset="-122"/>
              </a:rPr>
              <a:t>地址可以上网和访问他人主句，</a:t>
            </a:r>
            <a:r>
              <a:rPr lang="en-US" altLang="zh-CN" sz="1800" kern="100">
                <a:solidFill>
                  <a:srgbClr val="000000"/>
                </a:solidFill>
                <a:effectLst/>
                <a:latin typeface="Times New Roman" panose="02020603050405020304" pitchFamily="18" charset="0"/>
                <a:ea typeface="宋体" panose="02010600030101010101" pitchFamily="2" charset="-122"/>
              </a:rPr>
              <a:t>IP</a:t>
            </a:r>
            <a:r>
              <a:rPr lang="zh-CN" altLang="zh-CN" sz="1800" kern="100">
                <a:solidFill>
                  <a:srgbClr val="000000"/>
                </a:solidFill>
                <a:effectLst/>
                <a:latin typeface="Times New Roman" panose="02020603050405020304" pitchFamily="18" charset="0"/>
                <a:ea typeface="宋体" panose="02010600030101010101" pitchFamily="2" charset="-122"/>
              </a:rPr>
              <a:t>不便于记忆，普通的用户一般都是用主机名，可以用过</a:t>
            </a:r>
            <a:r>
              <a:rPr lang="en-US" altLang="zh-CN" sz="1800" kern="100">
                <a:solidFill>
                  <a:srgbClr val="000000"/>
                </a:solidFill>
                <a:effectLst/>
                <a:latin typeface="Times New Roman" panose="02020603050405020304" pitchFamily="18" charset="0"/>
                <a:ea typeface="宋体" panose="02010600030101010101" pitchFamily="2" charset="-122"/>
              </a:rPr>
              <a:t>DNS</a:t>
            </a:r>
            <a:r>
              <a:rPr lang="zh-CN" altLang="zh-CN" sz="1800" kern="100">
                <a:solidFill>
                  <a:srgbClr val="000000"/>
                </a:solidFill>
                <a:effectLst/>
                <a:latin typeface="Times New Roman" panose="02020603050405020304" pitchFamily="18" charset="0"/>
                <a:ea typeface="宋体" panose="02010600030101010101" pitchFamily="2" charset="-122"/>
              </a:rPr>
              <a:t>来</a:t>
            </a:r>
            <a:r>
              <a:rPr lang="en-US" altLang="zh-CN" sz="1800" kern="100">
                <a:solidFill>
                  <a:srgbClr val="000000"/>
                </a:solidFill>
                <a:effectLst/>
                <a:latin typeface="Times New Roman" panose="02020603050405020304" pitchFamily="18" charset="0"/>
                <a:ea typeface="宋体" panose="02010600030101010101" pitchFamily="2" charset="-122"/>
              </a:rPr>
              <a:t>IP</a:t>
            </a:r>
            <a:r>
              <a:rPr lang="zh-CN" altLang="zh-CN" sz="1800" kern="100">
                <a:solidFill>
                  <a:srgbClr val="000000"/>
                </a:solidFill>
                <a:effectLst/>
                <a:latin typeface="Times New Roman" panose="02020603050405020304" pitchFamily="18" charset="0"/>
                <a:ea typeface="宋体" panose="02010600030101010101" pitchFamily="2" charset="-122"/>
              </a:rPr>
              <a:t>地址和主机名之间的转换（映射）。</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统信</a:t>
            </a:r>
            <a:r>
              <a:rPr lang="en-US" altLang="zh-CN" sz="1800" kern="100">
                <a:solidFill>
                  <a:srgbClr val="000000"/>
                </a:solidFill>
                <a:effectLst/>
                <a:latin typeface="Times New Roman" panose="02020603050405020304" pitchFamily="18" charset="0"/>
                <a:ea typeface="宋体" panose="02010600030101010101" pitchFamily="2" charset="-122"/>
              </a:rPr>
              <a:t>UOS</a:t>
            </a:r>
            <a:r>
              <a:rPr lang="zh-CN" altLang="zh-CN" sz="1800" kern="100">
                <a:solidFill>
                  <a:srgbClr val="000000"/>
                </a:solidFill>
                <a:effectLst/>
                <a:latin typeface="Times New Roman" panose="02020603050405020304" pitchFamily="18" charset="0"/>
                <a:ea typeface="宋体" panose="02010600030101010101" pitchFamily="2" charset="-122"/>
              </a:rPr>
              <a:t>使用</a:t>
            </a:r>
            <a:r>
              <a:rPr lang="en-US" altLang="zh-CN" sz="1800" kern="100">
                <a:solidFill>
                  <a:srgbClr val="000000"/>
                </a:solidFill>
                <a:effectLst/>
                <a:latin typeface="Times New Roman" panose="02020603050405020304" pitchFamily="18" charset="0"/>
                <a:ea typeface="宋体" panose="02010600030101010101" pitchFamily="2" charset="-122"/>
              </a:rPr>
              <a:t>hostname /hostbamectl</a:t>
            </a:r>
            <a:r>
              <a:rPr lang="zh-CN" altLang="zh-CN" sz="1800" kern="100">
                <a:solidFill>
                  <a:srgbClr val="000000"/>
                </a:solidFill>
                <a:effectLst/>
                <a:latin typeface="Times New Roman" panose="02020603050405020304" pitchFamily="18" charset="0"/>
                <a:ea typeface="宋体" panose="02010600030101010101" pitchFamily="2" charset="-122"/>
              </a:rPr>
              <a:t>命令显示和设置系统的主机名，用户可以修改</a:t>
            </a:r>
            <a:r>
              <a:rPr lang="en-US" altLang="zh-CN" sz="1800" kern="100">
                <a:solidFill>
                  <a:srgbClr val="000000"/>
                </a:solidFill>
                <a:effectLst/>
                <a:latin typeface="Times New Roman" panose="02020603050405020304" pitchFamily="18" charset="0"/>
                <a:ea typeface="宋体" panose="02010600030101010101" pitchFamily="2" charset="-122"/>
              </a:rPr>
              <a:t>/ect/hostnamectl</a:t>
            </a:r>
            <a:r>
              <a:rPr lang="zh-CN" altLang="zh-CN" sz="1800" kern="100">
                <a:solidFill>
                  <a:srgbClr val="000000"/>
                </a:solidFill>
                <a:effectLst/>
                <a:latin typeface="Times New Roman" panose="02020603050405020304" pitchFamily="18" charset="0"/>
                <a:ea typeface="宋体" panose="02010600030101010101" pitchFamily="2" charset="-122"/>
              </a:rPr>
              <a:t>的方法设置主机名</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使用此命令前提需要获取</a:t>
            </a:r>
            <a:r>
              <a:rPr lang="en-US" altLang="zh-CN" sz="1800" kern="100">
                <a:solidFill>
                  <a:srgbClr val="000000"/>
                </a:solidFill>
                <a:effectLst/>
                <a:latin typeface="Times New Roman" panose="02020603050405020304" pitchFamily="18" charset="0"/>
                <a:ea typeface="宋体" panose="02010600030101010101" pitchFamily="2" charset="-122"/>
              </a:rPr>
              <a:t>root</a:t>
            </a:r>
            <a:r>
              <a:rPr lang="zh-CN" altLang="zh-CN" sz="1800" kern="100">
                <a:solidFill>
                  <a:srgbClr val="000000"/>
                </a:solidFill>
                <a:effectLst/>
                <a:latin typeface="Times New Roman" panose="02020603050405020304" pitchFamily="18" charset="0"/>
                <a:ea typeface="宋体" panose="02010600030101010101" pitchFamily="2" charset="-122"/>
              </a:rPr>
              <a:t>权限。</a:t>
            </a:r>
            <a:endParaRPr lang="zh-CN" altLang="zh-CN" sz="1800" kern="100">
              <a:effectLst/>
              <a:latin typeface="Times New Roman" panose="02020603050405020304" pitchFamily="18" charset="0"/>
              <a:ea typeface="宋体" panose="02010600030101010101" pitchFamily="2" charset="-122"/>
            </a:endParaRPr>
          </a:p>
          <a:p>
            <a:pPr indent="255270"/>
            <a:r>
              <a:rPr lang="en-US" altLang="zh-CN" sz="1800" b="1" kern="100">
                <a:solidFill>
                  <a:srgbClr val="0000FF"/>
                </a:solidFill>
                <a:effectLst/>
                <a:latin typeface="Times New Roman" panose="02020603050405020304" pitchFamily="18" charset="0"/>
                <a:ea typeface="宋体" panose="02010600030101010101" pitchFamily="2" charset="-122"/>
              </a:rPr>
              <a:t>1</a:t>
            </a:r>
            <a:r>
              <a:rPr lang="en-US" altLang="zh-CN" sz="1800" b="1" kern="100">
                <a:solidFill>
                  <a:srgbClr val="0000FF"/>
                </a:solidFill>
                <a:effectLst/>
                <a:latin typeface="宋体" panose="02010600030101010101" pitchFamily="2" charset="-122"/>
                <a:ea typeface="宋体" panose="02010600030101010101" pitchFamily="2" charset="-122"/>
              </a:rPr>
              <a:t>）</a:t>
            </a:r>
            <a:r>
              <a:rPr lang="en-US" altLang="zh-CN" sz="1800" b="1" kern="100">
                <a:solidFill>
                  <a:srgbClr val="0000FF"/>
                </a:solidFill>
                <a:effectLst/>
                <a:latin typeface="Times New Roman" panose="02020603050405020304" pitchFamily="18" charset="0"/>
                <a:ea typeface="宋体" panose="02010600030101010101" pitchFamily="2" charset="-122"/>
              </a:rPr>
              <a:t>hostname</a:t>
            </a:r>
            <a:r>
              <a:rPr lang="zh-CN" altLang="zh-CN" sz="1800" b="1" kern="100">
                <a:solidFill>
                  <a:srgbClr val="0000FF"/>
                </a:solidFill>
                <a:effectLst/>
                <a:latin typeface="Times New Roman" panose="02020603050405020304" pitchFamily="18" charset="0"/>
                <a:ea typeface="宋体" panose="02010600030101010101" pitchFamily="2" charset="-122"/>
              </a:rPr>
              <a:t>命令</a:t>
            </a:r>
          </a:p>
          <a:p>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hostname</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命令用于查看主机名和设置主机名，</a:t>
            </a:r>
            <a:r>
              <a:rPr lang="zh-CN" altLang="en-US" sz="1800" kern="100">
                <a:effectLst/>
                <a:latin typeface="Calibri" panose="020F0502020204030204" pitchFamily="34" charset="0"/>
                <a:ea typeface="宋体" panose="02010600030101010101" pitchFamily="2" charset="-122"/>
                <a:cs typeface="Times New Roman" panose="02020603050405020304" pitchFamily="18" charset="0"/>
              </a:rPr>
              <a:t>用法参考教材。</a:t>
            </a:r>
            <a:endParaRPr lang="en-US"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55270"/>
            <a:r>
              <a:rPr lang="en-US" altLang="zh-CN" sz="1800" b="1" kern="100">
                <a:solidFill>
                  <a:srgbClr val="0000FF"/>
                </a:solidFill>
                <a:effectLst/>
                <a:latin typeface="Times New Roman" panose="02020603050405020304" pitchFamily="18" charset="0"/>
                <a:ea typeface="宋体" panose="02010600030101010101" pitchFamily="2" charset="-122"/>
              </a:rPr>
              <a:t>2</a:t>
            </a:r>
            <a:r>
              <a:rPr lang="en-US" altLang="zh-CN" sz="1800" b="1" kern="100">
                <a:solidFill>
                  <a:srgbClr val="0000FF"/>
                </a:solidFill>
                <a:effectLst/>
                <a:latin typeface="宋体" panose="02010600030101010101" pitchFamily="2" charset="-122"/>
                <a:ea typeface="宋体" panose="02010600030101010101" pitchFamily="2" charset="-122"/>
              </a:rPr>
              <a:t>）</a:t>
            </a:r>
            <a:r>
              <a:rPr lang="en-US" altLang="zh-CN" sz="1800" b="1" kern="100">
                <a:solidFill>
                  <a:srgbClr val="0000FF"/>
                </a:solidFill>
                <a:effectLst/>
                <a:latin typeface="Times New Roman" panose="02020603050405020304" pitchFamily="18" charset="0"/>
                <a:ea typeface="宋体" panose="02010600030101010101" pitchFamily="2" charset="-122"/>
              </a:rPr>
              <a:t>hostnamectl</a:t>
            </a:r>
            <a:r>
              <a:rPr lang="zh-CN" altLang="zh-CN" sz="18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hostnamectl</a:t>
            </a:r>
            <a:r>
              <a:rPr lang="zh-CN" altLang="zh-CN" sz="1800" kern="100">
                <a:solidFill>
                  <a:srgbClr val="000000"/>
                </a:solidFill>
                <a:effectLst/>
                <a:latin typeface="Times New Roman" panose="02020603050405020304" pitchFamily="18" charset="0"/>
                <a:ea typeface="宋体" panose="02010600030101010101" pitchFamily="2" charset="-122"/>
              </a:rPr>
              <a:t>命令用于查询和设置主机名，区分</a:t>
            </a:r>
            <a:r>
              <a:rPr lang="en-US" altLang="zh-CN" sz="1800" kern="100">
                <a:solidFill>
                  <a:srgbClr val="000000"/>
                </a:solidFill>
                <a:effectLst/>
                <a:latin typeface="Times New Roman" panose="02020603050405020304" pitchFamily="18" charset="0"/>
                <a:ea typeface="宋体" panose="02010600030101010101" pitchFamily="2" charset="-122"/>
              </a:rPr>
              <a:t>3</a:t>
            </a:r>
            <a:r>
              <a:rPr lang="zh-CN" altLang="zh-CN" sz="1800" kern="100">
                <a:solidFill>
                  <a:srgbClr val="000000"/>
                </a:solidFill>
                <a:effectLst/>
                <a:latin typeface="Times New Roman" panose="02020603050405020304" pitchFamily="18" charset="0"/>
                <a:ea typeface="宋体" panose="02010600030101010101" pitchFamily="2" charset="-122"/>
              </a:rPr>
              <a:t>个不同的主机名：静态主机名（</a:t>
            </a:r>
            <a:r>
              <a:rPr lang="en-US" altLang="zh-CN" sz="1800" kern="100">
                <a:solidFill>
                  <a:srgbClr val="000000"/>
                </a:solidFill>
                <a:effectLst/>
                <a:latin typeface="Times New Roman" panose="02020603050405020304" pitchFamily="18" charset="0"/>
                <a:ea typeface="宋体" panose="02010600030101010101" pitchFamily="2" charset="-122"/>
              </a:rPr>
              <a:t>static hostname</a:t>
            </a:r>
            <a:r>
              <a:rPr lang="zh-CN" altLang="zh-CN" sz="1800" kern="100">
                <a:solidFill>
                  <a:srgbClr val="000000"/>
                </a:solidFill>
                <a:effectLst/>
                <a:latin typeface="Times New Roman" panose="02020603050405020304" pitchFamily="18" charset="0"/>
                <a:ea typeface="宋体" panose="02010600030101010101" pitchFamily="2" charset="-122"/>
              </a:rPr>
              <a:t>）、临时主机名（</a:t>
            </a:r>
            <a:r>
              <a:rPr lang="en-US" altLang="zh-CN" sz="1800" kern="100">
                <a:solidFill>
                  <a:srgbClr val="000000"/>
                </a:solidFill>
                <a:effectLst/>
                <a:latin typeface="Times New Roman" panose="02020603050405020304" pitchFamily="18" charset="0"/>
                <a:ea typeface="宋体" panose="02010600030101010101" pitchFamily="2" charset="-122"/>
              </a:rPr>
              <a:t>transient hostname</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pretty </a:t>
            </a:r>
            <a:r>
              <a:rPr lang="zh-CN" altLang="zh-CN" sz="1800" kern="100">
                <a:solidFill>
                  <a:srgbClr val="000000"/>
                </a:solidFill>
                <a:effectLst/>
                <a:latin typeface="Times New Roman" panose="02020603050405020304" pitchFamily="18" charset="0"/>
                <a:ea typeface="宋体" panose="02010600030101010101" pitchFamily="2" charset="-122"/>
              </a:rPr>
              <a:t>主机名。</a:t>
            </a:r>
            <a:endParaRPr lang="zh-CN" altLang="zh-CN" sz="1800" kern="100">
              <a:effectLst/>
              <a:latin typeface="Times New Roman" panose="02020603050405020304" pitchFamily="18" charset="0"/>
              <a:ea typeface="宋体" panose="02010600030101010101" pitchFamily="2" charset="-122"/>
            </a:endParaRPr>
          </a:p>
          <a:p>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hostnamectl </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命令的常用选择和子命令如</a:t>
            </a:r>
            <a:r>
              <a:rPr lang="zh-CN" altLang="en-US" sz="1800" kern="100">
                <a:effectLst/>
                <a:latin typeface="Calibri" panose="020F0502020204030204" pitchFamily="34" charset="0"/>
                <a:ea typeface="宋体" panose="02010600030101010101" pitchFamily="2" charset="-122"/>
                <a:cs typeface="Times New Roman" panose="02020603050405020304" pitchFamily="18" charset="0"/>
              </a:rPr>
              <a:t>教材</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表</a:t>
            </a:r>
            <a:r>
              <a:rPr lang="en-US" altLang="zh-CN" sz="1800" kern="100">
                <a:effectLst/>
                <a:latin typeface="Calibri" panose="020F0502020204030204" pitchFamily="34" charset="0"/>
                <a:ea typeface="宋体" panose="02010600030101010101" pitchFamily="2" charset="-122"/>
                <a:cs typeface="Times New Roman" panose="02020603050405020304" pitchFamily="18" charset="0"/>
              </a:rPr>
              <a:t>2.47</a:t>
            </a:r>
            <a:r>
              <a:rPr lang="zh-CN" altLang="zh-CN" sz="1800" kern="100">
                <a:effectLst/>
                <a:latin typeface="Calibri" panose="020F0502020204030204" pitchFamily="34" charset="0"/>
                <a:ea typeface="宋体" panose="02010600030101010101" pitchFamily="2" charset="-122"/>
                <a:cs typeface="Times New Roman" panose="02020603050405020304" pitchFamily="18" charset="0"/>
              </a:rPr>
              <a:t>所示。</a:t>
            </a:r>
            <a:endParaRPr lang="zh-CN" altLang="en-US"/>
          </a:p>
        </p:txBody>
      </p:sp>
    </p:spTree>
    <p:extLst>
      <p:ext uri="{BB962C8B-B14F-4D97-AF65-F5344CB8AC3E}">
        <p14:creationId xmlns:p14="http://schemas.microsoft.com/office/powerpoint/2010/main" val="2264496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1D2195FA-00E3-1F81-06A1-055D82A4BBE1}"/>
              </a:ext>
            </a:extLst>
          </p:cNvPr>
          <p:cNvSpPr>
            <a:spLocks noGrp="1"/>
          </p:cNvSpPr>
          <p:nvPr>
            <p:ph sz="quarter" idx="13"/>
          </p:nvPr>
        </p:nvSpPr>
        <p:spPr>
          <a:xfrm>
            <a:off x="671528" y="431924"/>
            <a:ext cx="7616333" cy="3824340"/>
          </a:xfrm>
        </p:spPr>
        <p:txBody>
          <a:bodyPr>
            <a:normAutofit/>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4.</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网络管理命令</a:t>
            </a:r>
          </a:p>
          <a:p>
            <a:pPr indent="255270"/>
            <a:r>
              <a:rPr lang="en-US" altLang="zh-CN" sz="1800" b="1" kern="100">
                <a:solidFill>
                  <a:srgbClr val="0000FF"/>
                </a:solidFill>
                <a:effectLst/>
                <a:latin typeface="Times New Roman" panose="02020603050405020304" pitchFamily="18" charset="0"/>
                <a:ea typeface="宋体" panose="02010600030101010101" pitchFamily="2" charset="-122"/>
              </a:rPr>
              <a:t>1</a:t>
            </a:r>
            <a:r>
              <a:rPr lang="en-US" altLang="zh-CN" sz="1800" b="1" kern="100">
                <a:solidFill>
                  <a:srgbClr val="0000FF"/>
                </a:solidFill>
                <a:effectLst/>
                <a:latin typeface="宋体" panose="02010600030101010101" pitchFamily="2" charset="-122"/>
                <a:ea typeface="宋体" panose="02010600030101010101" pitchFamily="2" charset="-122"/>
              </a:rPr>
              <a:t>）</a:t>
            </a:r>
            <a:r>
              <a:rPr lang="en-US" altLang="zh-CN" sz="1800" b="1" kern="100">
                <a:solidFill>
                  <a:srgbClr val="0000FF"/>
                </a:solidFill>
                <a:effectLst/>
                <a:latin typeface="Times New Roman" panose="02020603050405020304" pitchFamily="18" charset="0"/>
                <a:ea typeface="宋体" panose="02010600030101010101" pitchFamily="2" charset="-122"/>
              </a:rPr>
              <a:t>ifconfig</a:t>
            </a:r>
            <a:r>
              <a:rPr lang="zh-CN" altLang="zh-CN" sz="18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ifconfig</a:t>
            </a:r>
            <a:r>
              <a:rPr lang="zh-CN" altLang="zh-CN" sz="1800" kern="100">
                <a:solidFill>
                  <a:srgbClr val="000000"/>
                </a:solidFill>
                <a:effectLst/>
                <a:latin typeface="Times New Roman" panose="02020603050405020304" pitchFamily="18" charset="0"/>
                <a:ea typeface="宋体" panose="02010600030101010101" pitchFamily="2" charset="-122"/>
              </a:rPr>
              <a:t>是</a:t>
            </a:r>
            <a:r>
              <a:rPr lang="en-US" altLang="zh-CN" sz="1800" kern="100">
                <a:solidFill>
                  <a:srgbClr val="000000"/>
                </a:solidFill>
                <a:effectLst/>
                <a:latin typeface="Times New Roman" panose="02020603050405020304" pitchFamily="18" charset="0"/>
                <a:ea typeface="宋体" panose="02010600030101010101" pitchFamily="2" charset="-122"/>
              </a:rPr>
              <a:t>TCP/IP</a:t>
            </a:r>
            <a:r>
              <a:rPr lang="zh-CN" altLang="zh-CN" sz="1800" kern="100">
                <a:solidFill>
                  <a:srgbClr val="000000"/>
                </a:solidFill>
                <a:effectLst/>
                <a:latin typeface="Times New Roman" panose="02020603050405020304" pitchFamily="18" charset="0"/>
                <a:ea typeface="宋体" panose="02010600030101010101" pitchFamily="2" charset="-122"/>
              </a:rPr>
              <a:t>协议传统的网络接口命令，用来查看、配置、启用、或禁用网络接口，其用法如下：</a:t>
            </a:r>
            <a:endParaRPr lang="zh-CN" altLang="zh-CN" sz="1800" kern="100">
              <a:effectLst/>
              <a:latin typeface="Times New Roman" panose="02020603050405020304" pitchFamily="18" charset="0"/>
              <a:ea typeface="宋体" panose="02010600030101010101" pitchFamily="2" charset="-122"/>
            </a:endParaRPr>
          </a:p>
          <a:p>
            <a:pPr indent="255270"/>
            <a:r>
              <a:rPr lang="en-US" altLang="zh-CN" sz="1800" b="1" kern="100">
                <a:solidFill>
                  <a:srgbClr val="0000FF"/>
                </a:solidFill>
                <a:effectLst/>
                <a:latin typeface="Times New Roman" panose="02020603050405020304" pitchFamily="18" charset="0"/>
                <a:ea typeface="宋体" panose="02010600030101010101" pitchFamily="2" charset="-122"/>
              </a:rPr>
              <a:t>2</a:t>
            </a:r>
            <a:r>
              <a:rPr lang="zh-CN" altLang="zh-CN" sz="1800" b="1" kern="100">
                <a:solidFill>
                  <a:srgbClr val="0000FF"/>
                </a:solidFill>
                <a:effectLst/>
                <a:latin typeface="Times New Roman" panose="02020603050405020304" pitchFamily="18" charset="0"/>
                <a:ea typeface="宋体" panose="02010600030101010101" pitchFamily="2" charset="-122"/>
              </a:rPr>
              <a:t>）</a:t>
            </a:r>
            <a:r>
              <a:rPr lang="en-US" altLang="zh-CN" sz="1800" b="1" kern="100">
                <a:solidFill>
                  <a:srgbClr val="0000FF"/>
                </a:solidFill>
                <a:effectLst/>
                <a:latin typeface="Times New Roman" panose="02020603050405020304" pitchFamily="18" charset="0"/>
                <a:ea typeface="宋体" panose="02010600030101010101" pitchFamily="2" charset="-122"/>
              </a:rPr>
              <a:t>ping</a:t>
            </a:r>
            <a:r>
              <a:rPr lang="zh-CN" altLang="zh-CN" sz="18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ping</a:t>
            </a:r>
            <a:r>
              <a:rPr lang="zh-CN" altLang="zh-CN" sz="1800" kern="100">
                <a:solidFill>
                  <a:srgbClr val="000000"/>
                </a:solidFill>
                <a:effectLst/>
                <a:latin typeface="Times New Roman" panose="02020603050405020304" pitchFamily="18" charset="0"/>
                <a:ea typeface="宋体" panose="02010600030101010101" pitchFamily="2" charset="-122"/>
              </a:rPr>
              <a:t>命令使用</a:t>
            </a:r>
            <a:r>
              <a:rPr lang="en-US" altLang="zh-CN" sz="1800" kern="100">
                <a:solidFill>
                  <a:srgbClr val="000000"/>
                </a:solidFill>
                <a:effectLst/>
                <a:latin typeface="Times New Roman" panose="02020603050405020304" pitchFamily="18" charset="0"/>
                <a:ea typeface="宋体" panose="02010600030101010101" pitchFamily="2" charset="-122"/>
              </a:rPr>
              <a:t>ICMP </a:t>
            </a:r>
            <a:r>
              <a:rPr lang="zh-CN" altLang="zh-CN" sz="1800" kern="100">
                <a:solidFill>
                  <a:srgbClr val="000000"/>
                </a:solidFill>
                <a:effectLst/>
                <a:latin typeface="Times New Roman" panose="02020603050405020304" pitchFamily="18" charset="0"/>
                <a:ea typeface="宋体" panose="02010600030101010101" pitchFamily="2" charset="-122"/>
              </a:rPr>
              <a:t>传输协议，发出要求回应的信息，若远端主机的网络功能没有问题，则回应该信息，得知主机运行正常。</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ping</a:t>
            </a:r>
            <a:r>
              <a:rPr lang="zh-CN" altLang="zh-CN" sz="1800" kern="100">
                <a:solidFill>
                  <a:srgbClr val="000000"/>
                </a:solidFill>
                <a:effectLst/>
                <a:latin typeface="Times New Roman" panose="02020603050405020304" pitchFamily="18" charset="0"/>
                <a:ea typeface="宋体" panose="02010600030101010101" pitchFamily="2" charset="-122"/>
              </a:rPr>
              <a:t>命令的用法如下：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ping [</a:t>
            </a:r>
            <a:r>
              <a:rPr lang="zh-CN" altLang="zh-CN" sz="1800" kern="100">
                <a:solidFill>
                  <a:srgbClr val="000000"/>
                </a:solidFill>
                <a:effectLst/>
                <a:latin typeface="Times New Roman" panose="02020603050405020304" pitchFamily="18" charset="0"/>
                <a:ea typeface="宋体" panose="02010600030101010101" pitchFamily="2" charset="-122"/>
              </a:rPr>
              <a:t>参数</a:t>
            </a:r>
            <a:r>
              <a:rPr lang="en-US" altLang="zh-CN" sz="1800" kern="100">
                <a:solidFill>
                  <a:srgbClr val="000000"/>
                </a:solidFill>
                <a:effectLst/>
                <a:latin typeface="Times New Roman" panose="02020603050405020304" pitchFamily="18" charset="0"/>
                <a:ea typeface="宋体" panose="02010600030101010101" pitchFamily="2" charset="-122"/>
              </a:rPr>
              <a:t>] hostname/ip</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11655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99268EE-84FE-FDCB-48CE-97EAEDFDEF3B}"/>
              </a:ext>
            </a:extLst>
          </p:cNvPr>
          <p:cNvSpPr>
            <a:spLocks noGrp="1"/>
          </p:cNvSpPr>
          <p:nvPr>
            <p:ph sz="quarter" idx="13"/>
          </p:nvPr>
        </p:nvSpPr>
        <p:spPr>
          <a:xfrm>
            <a:off x="671528" y="503932"/>
            <a:ext cx="7616333" cy="3752332"/>
          </a:xfrm>
        </p:spPr>
        <p:txBody>
          <a:bodyPr>
            <a:normAutofit fontScale="925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5.</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系统时间管理命令</a:t>
            </a: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统信</a:t>
            </a:r>
            <a:r>
              <a:rPr lang="en-US" altLang="zh-CN" sz="1800" kern="100">
                <a:solidFill>
                  <a:srgbClr val="000000"/>
                </a:solidFill>
                <a:effectLst/>
                <a:latin typeface="Times New Roman" panose="02020603050405020304" pitchFamily="18" charset="0"/>
                <a:ea typeface="宋体" panose="02010600030101010101" pitchFamily="2" charset="-122"/>
              </a:rPr>
              <a:t>UOS </a:t>
            </a:r>
            <a:r>
              <a:rPr lang="zh-CN" altLang="zh-CN" sz="1800" kern="100">
                <a:solidFill>
                  <a:srgbClr val="000000"/>
                </a:solidFill>
                <a:effectLst/>
                <a:latin typeface="Times New Roman" panose="02020603050405020304" pitchFamily="18" charset="0"/>
                <a:ea typeface="宋体" panose="02010600030101010101" pitchFamily="2" charset="-122"/>
              </a:rPr>
              <a:t>的系统时间管理有日期、时间与时区管理。</a:t>
            </a:r>
            <a:r>
              <a:rPr lang="en-US" altLang="zh-CN" sz="1800" kern="100">
                <a:solidFill>
                  <a:srgbClr val="000000"/>
                </a:solidFill>
                <a:effectLst/>
                <a:latin typeface="Times New Roman" panose="02020603050405020304" pitchFamily="18" charset="0"/>
                <a:ea typeface="宋体" panose="02010600030101010101" pitchFamily="2" charset="-122"/>
              </a:rPr>
              <a:t>Linux</a:t>
            </a:r>
            <a:r>
              <a:rPr lang="zh-CN" altLang="zh-CN" sz="1800" kern="100">
                <a:solidFill>
                  <a:srgbClr val="000000"/>
                </a:solidFill>
                <a:effectLst/>
                <a:latin typeface="Times New Roman" panose="02020603050405020304" pitchFamily="18" charset="0"/>
                <a:ea typeface="宋体" panose="02010600030101010101" pitchFamily="2" charset="-122"/>
              </a:rPr>
              <a:t>有</a:t>
            </a:r>
            <a:r>
              <a:rPr lang="en-US" altLang="zh-CN" sz="1800" kern="100">
                <a:solidFill>
                  <a:srgbClr val="000000"/>
                </a:solidFill>
                <a:effectLst/>
                <a:latin typeface="Times New Roman" panose="02020603050405020304" pitchFamily="18" charset="0"/>
                <a:ea typeface="宋体" panose="02010600030101010101" pitchFamily="2" charset="-122"/>
              </a:rPr>
              <a:t>date</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hwclock</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timedatectl</a:t>
            </a:r>
            <a:r>
              <a:rPr lang="zh-CN" altLang="zh-CN" sz="1800" kern="100">
                <a:solidFill>
                  <a:srgbClr val="000000"/>
                </a:solidFill>
                <a:effectLst/>
                <a:latin typeface="Times New Roman" panose="02020603050405020304" pitchFamily="18" charset="0"/>
                <a:ea typeface="宋体" panose="02010600030101010101" pitchFamily="2" charset="-122"/>
              </a:rPr>
              <a:t>等函数，用于时间管理，还有可以通过控制中心来设置。</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时区是时间和日期的基础，必须要设置正确，否则会导致系统的时间和现实时间不一样，有些网站在特定时间会关闭，如果没有设置好时间网站无法访问，系统时间必须设置正确而且不能随便改变。</a:t>
            </a:r>
            <a:endParaRPr lang="zh-CN" altLang="zh-CN" sz="1800" kern="100">
              <a:effectLst/>
              <a:latin typeface="Times New Roman" panose="02020603050405020304" pitchFamily="18" charset="0"/>
              <a:ea typeface="宋体" panose="02010600030101010101" pitchFamily="2" charset="-122"/>
            </a:endParaRPr>
          </a:p>
          <a:p>
            <a:pPr indent="266700" algn="l"/>
            <a:r>
              <a:rPr lang="en-US" altLang="zh-CN" sz="1800" kern="100">
                <a:solidFill>
                  <a:srgbClr val="000000"/>
                </a:solidFill>
                <a:effectLst/>
                <a:latin typeface="Times New Roman" panose="02020603050405020304" pitchFamily="18" charset="0"/>
                <a:ea typeface="宋体" panose="02010600030101010101" pitchFamily="2" charset="-122"/>
              </a:rPr>
              <a:t> </a:t>
            </a:r>
            <a:r>
              <a:rPr lang="zh-CN" altLang="zh-CN" sz="1800" kern="100">
                <a:solidFill>
                  <a:srgbClr val="000000"/>
                </a:solidFill>
                <a:effectLst/>
                <a:latin typeface="Times New Roman" panose="02020603050405020304" pitchFamily="18" charset="0"/>
                <a:ea typeface="宋体" panose="02010600030101010101" pitchFamily="2" charset="-122"/>
              </a:rPr>
              <a:t>统信</a:t>
            </a:r>
            <a:r>
              <a:rPr lang="en-US" altLang="zh-CN" sz="1800" kern="100">
                <a:solidFill>
                  <a:srgbClr val="000000"/>
                </a:solidFill>
                <a:effectLst/>
                <a:latin typeface="Times New Roman" panose="02020603050405020304" pitchFamily="18" charset="0"/>
                <a:ea typeface="宋体" panose="02010600030101010101" pitchFamily="2" charset="-122"/>
              </a:rPr>
              <a:t>UOS</a:t>
            </a:r>
            <a:r>
              <a:rPr lang="zh-CN" altLang="zh-CN" sz="1800" kern="100">
                <a:solidFill>
                  <a:srgbClr val="000000"/>
                </a:solidFill>
                <a:effectLst/>
                <a:latin typeface="Times New Roman" panose="02020603050405020304" pitchFamily="18" charset="0"/>
                <a:ea typeface="宋体" panose="02010600030101010101" pitchFamily="2" charset="-122"/>
              </a:rPr>
              <a:t>的时区信息存储在</a:t>
            </a:r>
            <a:r>
              <a:rPr lang="en-US" altLang="zh-CN" sz="1800" kern="100">
                <a:solidFill>
                  <a:srgbClr val="000000"/>
                </a:solidFill>
                <a:effectLst/>
                <a:latin typeface="Times New Roman" panose="02020603050405020304" pitchFamily="18" charset="0"/>
                <a:ea typeface="宋体" panose="02010600030101010101" pitchFamily="2" charset="-122"/>
              </a:rPr>
              <a:t>/usr/share/zoneinfo</a:t>
            </a:r>
            <a:r>
              <a:rPr lang="zh-CN" altLang="zh-CN" sz="1800" kern="100">
                <a:solidFill>
                  <a:srgbClr val="000000"/>
                </a:solidFill>
                <a:effectLst/>
                <a:latin typeface="Times New Roman" panose="02020603050405020304" pitchFamily="18" charset="0"/>
                <a:ea typeface="宋体" panose="02010600030101010101" pitchFamily="2" charset="-122"/>
              </a:rPr>
              <a:t>，时区控制文件是</a:t>
            </a:r>
            <a:r>
              <a:rPr lang="en-US" altLang="zh-CN" sz="1800" kern="100">
                <a:solidFill>
                  <a:srgbClr val="000000"/>
                </a:solidFill>
                <a:effectLst/>
                <a:latin typeface="Times New Roman" panose="02020603050405020304" pitchFamily="18" charset="0"/>
                <a:ea typeface="宋体" panose="02010600030101010101" pitchFamily="2" charset="-122"/>
              </a:rPr>
              <a:t>/etc/localtime</a:t>
            </a:r>
            <a:r>
              <a:rPr lang="zh-CN" altLang="zh-CN" sz="1800" kern="100">
                <a:solidFill>
                  <a:srgbClr val="000000"/>
                </a:solidFill>
                <a:effectLst/>
                <a:latin typeface="Times New Roman" panose="02020603050405020304" pitchFamily="18" charset="0"/>
                <a:ea typeface="宋体" panose="02010600030101010101" pitchFamily="2" charset="-122"/>
              </a:rPr>
              <a:t>，是链接</a:t>
            </a:r>
            <a:r>
              <a:rPr lang="en-US" altLang="zh-CN" sz="1800" kern="100">
                <a:solidFill>
                  <a:srgbClr val="000000"/>
                </a:solidFill>
                <a:effectLst/>
                <a:latin typeface="Times New Roman" panose="02020603050405020304" pitchFamily="18" charset="0"/>
                <a:ea typeface="宋体" panose="02010600030101010101" pitchFamily="2" charset="-122"/>
              </a:rPr>
              <a:t>/usr/share/zoneinfo</a:t>
            </a:r>
            <a:r>
              <a:rPr lang="zh-CN" altLang="zh-CN" sz="1800" kern="100">
                <a:solidFill>
                  <a:srgbClr val="000000"/>
                </a:solidFill>
                <a:effectLst/>
                <a:latin typeface="Times New Roman" panose="02020603050405020304" pitchFamily="18" charset="0"/>
                <a:ea typeface="宋体" panose="02010600030101010101" pitchFamily="2" charset="-122"/>
              </a:rPr>
              <a:t>里的某个文件的符号链接。中国时区信息的文件为</a:t>
            </a:r>
            <a:r>
              <a:rPr lang="en-US" altLang="zh-CN" sz="1800" kern="100">
                <a:solidFill>
                  <a:srgbClr val="000000"/>
                </a:solidFill>
                <a:effectLst/>
                <a:latin typeface="Times New Roman" panose="02020603050405020304" pitchFamily="18" charset="0"/>
                <a:ea typeface="宋体" panose="02010600030101010101" pitchFamily="2" charset="-122"/>
              </a:rPr>
              <a:t>/usr/share/zoneinfo/Asia/Shanghai</a:t>
            </a:r>
            <a:r>
              <a:rPr lang="zh-CN" altLang="zh-CN" sz="1800" kern="100">
                <a:solidFill>
                  <a:srgbClr val="000000"/>
                </a:solidFill>
                <a:effectLst/>
                <a:latin typeface="Times New Roman" panose="02020603050405020304" pitchFamily="18" charset="0"/>
                <a:ea typeface="宋体" panose="02010600030101010101" pitchFamily="2" charset="-122"/>
              </a:rPr>
              <a:t>。设置中国时区的命令如下：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 ln -f -s /usr/share/zoneinfo/Asia/Shanghai</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443494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1E80F87-C15A-5D81-371C-6D3402151657}"/>
              </a:ext>
            </a:extLst>
          </p:cNvPr>
          <p:cNvSpPr>
            <a:spLocks noGrp="1"/>
          </p:cNvSpPr>
          <p:nvPr>
            <p:ph sz="quarter" idx="13"/>
          </p:nvPr>
        </p:nvSpPr>
        <p:spPr>
          <a:xfrm>
            <a:off x="671528" y="647948"/>
            <a:ext cx="7616333" cy="3608316"/>
          </a:xfrm>
        </p:spPr>
        <p:txBody>
          <a:bodyPr>
            <a:normAutofit fontScale="92500"/>
          </a:bodyPr>
          <a:lstStyle/>
          <a:p>
            <a:pPr indent="255270"/>
            <a:r>
              <a:rPr lang="en-US" altLang="zh-CN" sz="2000" b="1" kern="100">
                <a:solidFill>
                  <a:srgbClr val="0000FF"/>
                </a:solidFill>
                <a:effectLst/>
                <a:latin typeface="Times New Roman" panose="02020603050405020304" pitchFamily="18" charset="0"/>
                <a:ea typeface="宋体" panose="02010600030101010101" pitchFamily="2" charset="-122"/>
              </a:rPr>
              <a:t>1</a:t>
            </a:r>
            <a:r>
              <a:rPr lang="zh-CN" altLang="zh-CN" sz="2000" b="1" kern="100">
                <a:solidFill>
                  <a:srgbClr val="0000FF"/>
                </a:solidFill>
                <a:effectLst/>
                <a:latin typeface="Times New Roman" panose="02020603050405020304" pitchFamily="18" charset="0"/>
                <a:ea typeface="宋体" panose="02010600030101010101" pitchFamily="2" charset="-122"/>
              </a:rPr>
              <a:t>）</a:t>
            </a:r>
            <a:r>
              <a:rPr lang="en-US" altLang="zh-CN" sz="2000" b="1" kern="100">
                <a:solidFill>
                  <a:srgbClr val="0000FF"/>
                </a:solidFill>
                <a:effectLst/>
                <a:latin typeface="Times New Roman" panose="02020603050405020304" pitchFamily="18" charset="0"/>
                <a:ea typeface="宋体" panose="02010600030101010101" pitchFamily="2" charset="-122"/>
              </a:rPr>
              <a:t>date</a:t>
            </a:r>
            <a:r>
              <a:rPr lang="zh-CN" altLang="zh-CN" sz="20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date</a:t>
            </a:r>
            <a:r>
              <a:rPr lang="zh-CN" altLang="zh-CN" sz="2000" kern="100">
                <a:solidFill>
                  <a:srgbClr val="000000"/>
                </a:solidFill>
                <a:effectLst/>
                <a:latin typeface="Times New Roman" panose="02020603050405020304" pitchFamily="18" charset="0"/>
                <a:ea typeface="宋体" panose="02010600030101010101" pitchFamily="2" charset="-122"/>
              </a:rPr>
              <a:t>命令用来显示和设置系统的日期和时间，其用法如下：</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date[</a:t>
            </a:r>
            <a:r>
              <a:rPr lang="zh-CN" altLang="zh-CN" sz="2000" kern="100">
                <a:solidFill>
                  <a:srgbClr val="000000"/>
                </a:solidFill>
                <a:effectLst/>
                <a:latin typeface="Times New Roman" panose="02020603050405020304" pitchFamily="18" charset="0"/>
                <a:ea typeface="宋体" panose="02010600030101010101" pitchFamily="2" charset="-122"/>
              </a:rPr>
              <a:t>参数</a:t>
            </a:r>
            <a:r>
              <a:rPr lang="en-US" altLang="zh-CN" sz="2000" kern="100">
                <a:solidFill>
                  <a:srgbClr val="000000"/>
                </a:solidFill>
                <a:effectLst/>
                <a:latin typeface="Times New Roman" panose="02020603050405020304" pitchFamily="18" charset="0"/>
                <a:ea typeface="宋体" panose="02010600030101010101" pitchFamily="2" charset="-122"/>
              </a:rPr>
              <a:t>][+FORMAT]</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date[</a:t>
            </a:r>
            <a:r>
              <a:rPr lang="zh-CN" altLang="zh-CN" sz="2000" kern="100">
                <a:solidFill>
                  <a:srgbClr val="000000"/>
                </a:solidFill>
                <a:effectLst/>
                <a:latin typeface="Times New Roman" panose="02020603050405020304" pitchFamily="18" charset="0"/>
                <a:ea typeface="宋体" panose="02010600030101010101" pitchFamily="2" charset="-122"/>
              </a:rPr>
              <a:t>参数</a:t>
            </a:r>
            <a:r>
              <a:rPr lang="en-US" altLang="zh-CN" sz="2000" kern="100">
                <a:solidFill>
                  <a:srgbClr val="000000"/>
                </a:solidFill>
                <a:effectLst/>
                <a:latin typeface="Times New Roman" panose="02020603050405020304" pitchFamily="18" charset="0"/>
                <a:ea typeface="宋体" panose="02010600030101010101" pitchFamily="2" charset="-122"/>
              </a:rPr>
              <a:t>][MMDDhhmm[[CC]YY][.ss]</a:t>
            </a:r>
          </a:p>
          <a:p>
            <a:pPr indent="255270"/>
            <a:r>
              <a:rPr lang="en-US" altLang="zh-CN" sz="2000" b="1" kern="100">
                <a:solidFill>
                  <a:srgbClr val="0000FF"/>
                </a:solidFill>
                <a:effectLst/>
                <a:latin typeface="Times New Roman" panose="02020603050405020304" pitchFamily="18" charset="0"/>
                <a:ea typeface="宋体" panose="02010600030101010101" pitchFamily="2" charset="-122"/>
              </a:rPr>
              <a:t>2</a:t>
            </a:r>
            <a:r>
              <a:rPr lang="en-US" altLang="zh-CN" sz="2000" b="1" kern="100">
                <a:solidFill>
                  <a:srgbClr val="0000FF"/>
                </a:solidFill>
                <a:effectLst/>
                <a:latin typeface="宋体" panose="02010600030101010101" pitchFamily="2" charset="-122"/>
                <a:ea typeface="宋体" panose="02010600030101010101" pitchFamily="2" charset="-122"/>
              </a:rPr>
              <a:t>）</a:t>
            </a:r>
            <a:r>
              <a:rPr lang="en-US" altLang="zh-CN" sz="2000" b="1" kern="100">
                <a:solidFill>
                  <a:srgbClr val="0000FF"/>
                </a:solidFill>
                <a:effectLst/>
                <a:latin typeface="Times New Roman" panose="02020603050405020304" pitchFamily="18" charset="0"/>
                <a:ea typeface="宋体" panose="02010600030101010101" pitchFamily="2" charset="-122"/>
              </a:rPr>
              <a:t>hwclock</a:t>
            </a:r>
            <a:r>
              <a:rPr lang="zh-CN" altLang="zh-CN" sz="20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hwclock</a:t>
            </a:r>
            <a:r>
              <a:rPr lang="zh-CN" altLang="zh-CN" sz="2000" kern="100">
                <a:solidFill>
                  <a:srgbClr val="000000"/>
                </a:solidFill>
                <a:effectLst/>
                <a:latin typeface="Times New Roman" panose="02020603050405020304" pitchFamily="18" charset="0"/>
                <a:ea typeface="宋体" panose="02010600030101010101" pitchFamily="2" charset="-122"/>
              </a:rPr>
              <a:t>命令用来读写硬件时间，可以显示和修改硬件时间，将系统时间设置为硬件时间，或者将硬件时间设置为系统时间；其用法为：</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hwcock [</a:t>
            </a:r>
            <a:r>
              <a:rPr lang="zh-CN" altLang="zh-CN" sz="2000" kern="100">
                <a:solidFill>
                  <a:srgbClr val="000000"/>
                </a:solidFill>
                <a:effectLst/>
                <a:latin typeface="Times New Roman" panose="02020603050405020304" pitchFamily="18" charset="0"/>
                <a:ea typeface="宋体" panose="02010600030101010101" pitchFamily="2" charset="-122"/>
              </a:rPr>
              <a:t>功能</a:t>
            </a:r>
            <a:r>
              <a:rPr lang="en-US" altLang="zh-CN" sz="2000" kern="100">
                <a:solidFill>
                  <a:srgbClr val="000000"/>
                </a:solidFill>
                <a:effectLst/>
                <a:latin typeface="Times New Roman" panose="02020603050405020304" pitchFamily="18" charset="0"/>
                <a:ea typeface="宋体" panose="02010600030101010101" pitchFamily="2" charset="-122"/>
              </a:rPr>
              <a:t>][</a:t>
            </a:r>
            <a:r>
              <a:rPr lang="zh-CN" altLang="zh-CN" sz="2000" kern="100">
                <a:solidFill>
                  <a:srgbClr val="000000"/>
                </a:solidFill>
                <a:effectLst/>
                <a:latin typeface="Times New Roman" panose="02020603050405020304" pitchFamily="18" charset="0"/>
                <a:ea typeface="宋体" panose="02010600030101010101" pitchFamily="2" charset="-122"/>
              </a:rPr>
              <a:t>参数</a:t>
            </a:r>
            <a:r>
              <a:rPr lang="en-US" altLang="zh-CN" sz="2000" kern="100">
                <a:solidFill>
                  <a:srgbClr val="000000"/>
                </a:solidFill>
                <a:effectLst/>
                <a:latin typeface="Times New Roman" panose="02020603050405020304" pitchFamily="18" charset="0"/>
                <a:ea typeface="宋体" panose="02010600030101010101" pitchFamily="2" charset="-122"/>
              </a:rPr>
              <a:t>]</a:t>
            </a:r>
            <a:endParaRPr lang="zh-CN" altLang="zh-CN" sz="2000" kern="100">
              <a:effectLst/>
              <a:latin typeface="Times New Roman" panose="02020603050405020304" pitchFamily="18" charset="0"/>
              <a:ea typeface="宋体" panose="02010600030101010101" pitchFamily="2" charset="-122"/>
            </a:endParaRPr>
          </a:p>
          <a:p>
            <a:endParaRPr lang="zh-CN" altLang="en-US" sz="1600"/>
          </a:p>
        </p:txBody>
      </p:sp>
    </p:spTree>
    <p:extLst>
      <p:ext uri="{BB962C8B-B14F-4D97-AF65-F5344CB8AC3E}">
        <p14:creationId xmlns:p14="http://schemas.microsoft.com/office/powerpoint/2010/main" val="1359643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8" y="503932"/>
            <a:ext cx="7616793" cy="3960440"/>
          </a:xfrm>
        </p:spPr>
        <p:txBody>
          <a:bodyPr>
            <a:normAutofit/>
          </a:bodyPr>
          <a:lstStyle/>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4.cd</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marL="266700" indent="266700" algn="just">
              <a:spcAft>
                <a:spcPts val="600"/>
              </a:spcAft>
            </a:pP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cd</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命令用来切换目录，</a:t>
            </a: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改变用户当前工作目录</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，其命令格式如下：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266700" indent="266700" algn="just">
              <a:spcAft>
                <a:spcPts val="600"/>
              </a:spcAft>
            </a:pPr>
            <a:r>
              <a:rPr lang="en-US"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cd[</a:t>
            </a:r>
            <a:r>
              <a:rPr lang="zh-CN"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目录</a:t>
            </a:r>
            <a:r>
              <a:rPr lang="en-US" altLang="zh-CN" sz="18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266700" indent="266700" algn="just">
              <a:spcAft>
                <a:spcPts val="600"/>
              </a:spcAft>
            </a:pPr>
            <a:r>
              <a:rPr lang="zh-CN"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注意：该命令没有选项，其参数不可省略</a:t>
            </a:r>
            <a:endPar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spcBef>
                <a:spcPts val="780"/>
              </a:spcBef>
              <a:spcAft>
                <a:spcPts val="780"/>
              </a:spcAft>
            </a:pPr>
            <a:r>
              <a:rPr lang="en-US"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5.pwd</a:t>
            </a:r>
            <a:r>
              <a:rPr lang="zh-CN" altLang="zh-CN" sz="1800" b="1" kern="100">
                <a:solidFill>
                  <a:srgbClr val="0000FF"/>
                </a:solidFill>
                <a:effectLst/>
                <a:latin typeface="Times New Roman" panose="02020603050405020304" pitchFamily="18" charset="0"/>
                <a:ea typeface="楷体" panose="02010609060101010101" pitchFamily="49" charset="-122"/>
                <a:cs typeface="Times New Roman" panose="02020603050405020304" pitchFamily="18" charset="0"/>
              </a:rPr>
              <a:t>命令</a:t>
            </a:r>
            <a:endPar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marL="266700" indent="266700" algn="just">
              <a:spcAft>
                <a:spcPts val="600"/>
              </a:spcAft>
            </a:pP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pwd</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命令用来显示当前目录，其命令格式如下：</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266700" indent="266700" algn="just">
              <a:spcAft>
                <a:spcPts val="600"/>
              </a:spcAft>
            </a:pPr>
            <a:r>
              <a:rPr lang="en-US" altLang="zh-CN" sz="1800" kern="1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pwd </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marL="266700" indent="266700" algn="just">
              <a:spcAft>
                <a:spcPts val="600"/>
              </a:spcAft>
            </a:pP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2F33423-5411-0D96-C09C-BAA09567D4F7}"/>
              </a:ext>
            </a:extLst>
          </p:cNvPr>
          <p:cNvSpPr>
            <a:spLocks noGrp="1"/>
          </p:cNvSpPr>
          <p:nvPr>
            <p:ph sz="quarter" idx="13"/>
          </p:nvPr>
        </p:nvSpPr>
        <p:spPr>
          <a:xfrm>
            <a:off x="671528" y="431924"/>
            <a:ext cx="7616333" cy="4248472"/>
          </a:xfrm>
        </p:spPr>
        <p:txBody>
          <a:bodyPr>
            <a:normAutofit/>
          </a:bodyPr>
          <a:lstStyle/>
          <a:p>
            <a:pPr indent="255270"/>
            <a:r>
              <a:rPr lang="en-US" altLang="zh-CN" sz="2000" b="1" kern="100">
                <a:solidFill>
                  <a:srgbClr val="0000FF"/>
                </a:solidFill>
                <a:effectLst/>
                <a:latin typeface="Times New Roman" panose="02020603050405020304" pitchFamily="18" charset="0"/>
                <a:ea typeface="宋体" panose="02010600030101010101" pitchFamily="2" charset="-122"/>
              </a:rPr>
              <a:t>3</a:t>
            </a:r>
            <a:r>
              <a:rPr lang="en-US" altLang="zh-CN" sz="2000" b="1" kern="100">
                <a:solidFill>
                  <a:srgbClr val="0000FF"/>
                </a:solidFill>
                <a:effectLst/>
                <a:latin typeface="宋体" panose="02010600030101010101" pitchFamily="2" charset="-122"/>
                <a:ea typeface="宋体" panose="02010600030101010101" pitchFamily="2" charset="-122"/>
              </a:rPr>
              <a:t>）</a:t>
            </a:r>
            <a:r>
              <a:rPr lang="en-US" altLang="zh-CN" sz="2000" b="1" kern="100">
                <a:solidFill>
                  <a:srgbClr val="0000FF"/>
                </a:solidFill>
                <a:effectLst/>
                <a:latin typeface="Times New Roman" panose="02020603050405020304" pitchFamily="18" charset="0"/>
                <a:ea typeface="宋体" panose="02010600030101010101" pitchFamily="2" charset="-122"/>
              </a:rPr>
              <a:t>timedatectl</a:t>
            </a:r>
            <a:r>
              <a:rPr lang="en-US" altLang="zh-CN" sz="2000" b="1" kern="100">
                <a:solidFill>
                  <a:srgbClr val="0000FF"/>
                </a:solidFill>
                <a:effectLst/>
                <a:latin typeface="宋体" panose="02010600030101010101" pitchFamily="2" charset="-122"/>
                <a:ea typeface="宋体" panose="02010600030101010101" pitchFamily="2" charset="-122"/>
              </a:rPr>
              <a:t>命令</a:t>
            </a:r>
            <a:endParaRPr lang="zh-CN" altLang="zh-CN" sz="2000" b="1" kern="100">
              <a:solidFill>
                <a:srgbClr val="0000FF"/>
              </a:solidFill>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timedatectl</a:t>
            </a:r>
            <a:r>
              <a:rPr lang="zh-CN" altLang="zh-CN" sz="2000" kern="100">
                <a:solidFill>
                  <a:srgbClr val="000000"/>
                </a:solidFill>
                <a:effectLst/>
                <a:latin typeface="Times New Roman" panose="02020603050405020304" pitchFamily="18" charset="0"/>
                <a:ea typeface="宋体" panose="02010600030101010101" pitchFamily="2" charset="-122"/>
              </a:rPr>
              <a:t>命令用来设置和显示系统时间，其用法为</a:t>
            </a:r>
            <a:r>
              <a:rPr lang="en-US" altLang="zh-CN" sz="2000" kern="100">
                <a:solidFill>
                  <a:srgbClr val="000000"/>
                </a:solidFill>
                <a:effectLst/>
                <a:latin typeface="Times New Roman" panose="02020603050405020304" pitchFamily="18" charset="0"/>
                <a:ea typeface="宋体" panose="02010600030101010101" pitchFamily="2" charset="-122"/>
              </a:rPr>
              <a:t>:</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tinedatectl [</a:t>
            </a:r>
            <a:r>
              <a:rPr lang="zh-CN" altLang="zh-CN" sz="2000" kern="100">
                <a:solidFill>
                  <a:srgbClr val="000000"/>
                </a:solidFill>
                <a:effectLst/>
                <a:latin typeface="Times New Roman" panose="02020603050405020304" pitchFamily="18" charset="0"/>
                <a:ea typeface="宋体" panose="02010600030101010101" pitchFamily="2" charset="-122"/>
              </a:rPr>
              <a:t>参数</a:t>
            </a:r>
            <a:r>
              <a:rPr lang="en-US" altLang="zh-CN" sz="2000" kern="100">
                <a:solidFill>
                  <a:srgbClr val="000000"/>
                </a:solidFill>
                <a:effectLst/>
                <a:latin typeface="Times New Roman" panose="02020603050405020304" pitchFamily="18" charset="0"/>
                <a:ea typeface="宋体" panose="02010600030101010101" pitchFamily="2" charset="-122"/>
              </a:rPr>
              <a:t>] {cmd}</a:t>
            </a:r>
            <a:endParaRPr lang="zh-CN" altLang="zh-CN" sz="2000" kern="100">
              <a:effectLst/>
              <a:latin typeface="Times New Roman" panose="02020603050405020304" pitchFamily="18" charset="0"/>
              <a:ea typeface="宋体" panose="02010600030101010101" pitchFamily="2" charset="-122"/>
            </a:endParaRPr>
          </a:p>
          <a:p>
            <a:r>
              <a:rPr lang="en-US" altLang="zh-CN" sz="2000" kern="100">
                <a:effectLst/>
                <a:latin typeface="Calibri" panose="020F0502020204030204" pitchFamily="34" charset="0"/>
                <a:ea typeface="宋体" panose="02010600030101010101" pitchFamily="2" charset="-122"/>
                <a:cs typeface="Times New Roman" panose="02020603050405020304" pitchFamily="18" charset="0"/>
              </a:rPr>
              <a:t>cmd</a:t>
            </a:r>
            <a:r>
              <a:rPr lang="zh-CN" altLang="zh-CN" sz="2000" kern="100">
                <a:effectLst/>
                <a:latin typeface="Calibri" panose="020F0502020204030204" pitchFamily="34" charset="0"/>
                <a:ea typeface="宋体" panose="02010600030101010101" pitchFamily="2" charset="-122"/>
                <a:cs typeface="Times New Roman" panose="02020603050405020304" pitchFamily="18" charset="0"/>
              </a:rPr>
              <a:t>是</a:t>
            </a:r>
            <a:r>
              <a:rPr lang="en-US" altLang="zh-CN" sz="2000" kern="100">
                <a:effectLst/>
                <a:latin typeface="Calibri" panose="020F0502020204030204" pitchFamily="34" charset="0"/>
                <a:ea typeface="宋体" panose="02010600030101010101" pitchFamily="2" charset="-122"/>
                <a:cs typeface="Times New Roman" panose="02020603050405020304" pitchFamily="18" charset="0"/>
              </a:rPr>
              <a:t>timedatectl</a:t>
            </a:r>
            <a:r>
              <a:rPr lang="zh-CN" altLang="zh-CN" sz="2000" kern="100">
                <a:effectLst/>
                <a:latin typeface="Calibri" panose="020F0502020204030204" pitchFamily="34" charset="0"/>
                <a:ea typeface="宋体" panose="02010600030101010101" pitchFamily="2" charset="-122"/>
                <a:cs typeface="Times New Roman" panose="02020603050405020304" pitchFamily="18" charset="0"/>
              </a:rPr>
              <a:t>的子功能</a:t>
            </a:r>
            <a:r>
              <a:rPr lang="en-US" altLang="zh-CN" sz="2000" kern="100">
                <a:effectLst/>
                <a:latin typeface="Calibri" panose="020F0502020204030204" pitchFamily="34" charset="0"/>
                <a:ea typeface="宋体" panose="02010600030101010101" pitchFamily="2" charset="-122"/>
                <a:cs typeface="Times New Roman" panose="02020603050405020304" pitchFamily="18" charset="0"/>
              </a:rPr>
              <a:t>, timedatectl </a:t>
            </a:r>
            <a:r>
              <a:rPr lang="zh-CN" altLang="zh-CN" sz="2000" kern="100">
                <a:effectLst/>
                <a:latin typeface="Calibri" panose="020F0502020204030204" pitchFamily="34" charset="0"/>
                <a:ea typeface="宋体" panose="02010600030101010101" pitchFamily="2" charset="-122"/>
                <a:cs typeface="Times New Roman" panose="02020603050405020304" pitchFamily="18" charset="0"/>
              </a:rPr>
              <a:t>常用子功能如</a:t>
            </a:r>
            <a:r>
              <a:rPr lang="zh-CN" altLang="en-US" sz="2000" kern="100">
                <a:effectLst/>
                <a:latin typeface="Calibri" panose="020F0502020204030204" pitchFamily="34" charset="0"/>
                <a:ea typeface="宋体" panose="02010600030101010101" pitchFamily="2" charset="-122"/>
                <a:cs typeface="Times New Roman" panose="02020603050405020304" pitchFamily="18" charset="0"/>
              </a:rPr>
              <a:t>教材</a:t>
            </a:r>
            <a:r>
              <a:rPr lang="zh-CN" altLang="zh-CN" sz="2000" kern="100">
                <a:effectLst/>
                <a:latin typeface="Calibri" panose="020F0502020204030204" pitchFamily="34" charset="0"/>
                <a:ea typeface="宋体" panose="02010600030101010101" pitchFamily="2" charset="-122"/>
                <a:cs typeface="Times New Roman" panose="02020603050405020304" pitchFamily="18" charset="0"/>
              </a:rPr>
              <a:t>表</a:t>
            </a:r>
            <a:r>
              <a:rPr lang="en-US" altLang="zh-CN" sz="2000" kern="100">
                <a:effectLst/>
                <a:latin typeface="Calibri" panose="020F0502020204030204" pitchFamily="34" charset="0"/>
                <a:ea typeface="宋体" panose="02010600030101010101" pitchFamily="2" charset="-122"/>
                <a:cs typeface="Times New Roman" panose="02020603050405020304" pitchFamily="18" charset="0"/>
              </a:rPr>
              <a:t>2.29</a:t>
            </a:r>
            <a:r>
              <a:rPr lang="zh-CN" altLang="zh-CN" sz="2000" kern="100">
                <a:effectLst/>
                <a:latin typeface="Calibri" panose="020F0502020204030204" pitchFamily="34" charset="0"/>
                <a:ea typeface="宋体" panose="02010600030101010101" pitchFamily="2" charset="-122"/>
                <a:cs typeface="Times New Roman" panose="02020603050405020304" pitchFamily="18" charset="0"/>
              </a:rPr>
              <a:t>所示</a:t>
            </a:r>
            <a:endParaRPr lang="en-US" altLang="zh-CN" sz="2000" kern="100">
              <a:effectLst/>
              <a:latin typeface="Calibri" panose="020F0502020204030204" pitchFamily="34" charset="0"/>
              <a:ea typeface="宋体" panose="02010600030101010101" pitchFamily="2" charset="-122"/>
              <a:cs typeface="Times New Roman" panose="02020603050405020304" pitchFamily="18" charset="0"/>
            </a:endParaRPr>
          </a:p>
          <a:p>
            <a:pPr indent="255270"/>
            <a:r>
              <a:rPr lang="en-US" altLang="zh-CN" sz="2000" b="1" kern="100">
                <a:solidFill>
                  <a:srgbClr val="0000FF"/>
                </a:solidFill>
                <a:effectLst/>
                <a:latin typeface="Times New Roman" panose="02020603050405020304" pitchFamily="18" charset="0"/>
                <a:ea typeface="宋体" panose="02010600030101010101" pitchFamily="2" charset="-122"/>
              </a:rPr>
              <a:t>4</a:t>
            </a:r>
            <a:r>
              <a:rPr lang="zh-CN" altLang="zh-CN" sz="2000" b="1" kern="100">
                <a:solidFill>
                  <a:srgbClr val="0000FF"/>
                </a:solidFill>
                <a:effectLst/>
                <a:latin typeface="Times New Roman" panose="02020603050405020304" pitchFamily="18" charset="0"/>
                <a:ea typeface="宋体" panose="02010600030101010101" pitchFamily="2" charset="-122"/>
              </a:rPr>
              <a:t>）</a:t>
            </a:r>
            <a:r>
              <a:rPr lang="en-US" altLang="zh-CN" sz="2000" b="1" kern="100">
                <a:solidFill>
                  <a:srgbClr val="0000FF"/>
                </a:solidFill>
                <a:effectLst/>
                <a:latin typeface="Times New Roman" panose="02020603050405020304" pitchFamily="18" charset="0"/>
                <a:ea typeface="宋体" panose="02010600030101010101" pitchFamily="2" charset="-122"/>
              </a:rPr>
              <a:t>cal</a:t>
            </a:r>
            <a:r>
              <a:rPr lang="zh-CN" altLang="zh-CN" sz="20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cal</a:t>
            </a:r>
            <a:r>
              <a:rPr lang="zh-CN" altLang="zh-CN" sz="2000" kern="100">
                <a:solidFill>
                  <a:srgbClr val="000000"/>
                </a:solidFill>
                <a:effectLst/>
                <a:latin typeface="Times New Roman" panose="02020603050405020304" pitchFamily="18" charset="0"/>
                <a:ea typeface="宋体" panose="02010600030101010101" pitchFamily="2" charset="-122"/>
              </a:rPr>
              <a:t>命令用于显示日历的命令，用法如下：</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cal[</a:t>
            </a:r>
            <a:r>
              <a:rPr lang="zh-CN" altLang="zh-CN" sz="2000" kern="100">
                <a:solidFill>
                  <a:srgbClr val="000000"/>
                </a:solidFill>
                <a:effectLst/>
                <a:latin typeface="Times New Roman" panose="02020603050405020304" pitchFamily="18" charset="0"/>
                <a:ea typeface="宋体" panose="02010600030101010101" pitchFamily="2" charset="-122"/>
              </a:rPr>
              <a:t>参数</a:t>
            </a:r>
            <a:r>
              <a:rPr lang="en-US" altLang="zh-CN" sz="2000" kern="100">
                <a:solidFill>
                  <a:srgbClr val="000000"/>
                </a:solidFill>
                <a:effectLst/>
                <a:latin typeface="Times New Roman" panose="02020603050405020304" pitchFamily="18" charset="0"/>
                <a:ea typeface="宋体" panose="02010600030101010101" pitchFamily="2" charset="-122"/>
              </a:rPr>
              <a:t>]</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cal</a:t>
            </a:r>
            <a:r>
              <a:rPr lang="zh-CN" altLang="zh-CN" sz="2000" kern="100">
                <a:solidFill>
                  <a:srgbClr val="000000"/>
                </a:solidFill>
                <a:effectLst/>
                <a:latin typeface="Times New Roman" panose="02020603050405020304" pitchFamily="18" charset="0"/>
                <a:ea typeface="宋体" panose="02010600030101010101" pitchFamily="2" charset="-122"/>
              </a:rPr>
              <a:t>命令的部分参数如</a:t>
            </a:r>
            <a:r>
              <a:rPr lang="zh-CN" altLang="en-US" sz="2000" kern="100">
                <a:solidFill>
                  <a:srgbClr val="000000"/>
                </a:solidFill>
                <a:effectLst/>
                <a:latin typeface="Times New Roman" panose="02020603050405020304" pitchFamily="18" charset="0"/>
                <a:ea typeface="宋体" panose="02010600030101010101" pitchFamily="2" charset="-122"/>
              </a:rPr>
              <a:t>教材</a:t>
            </a:r>
            <a:r>
              <a:rPr lang="zh-CN" altLang="zh-CN" sz="2000" kern="100">
                <a:solidFill>
                  <a:srgbClr val="000000"/>
                </a:solidFill>
                <a:effectLst/>
                <a:latin typeface="Times New Roman" panose="02020603050405020304" pitchFamily="18" charset="0"/>
                <a:ea typeface="宋体" panose="02010600030101010101" pitchFamily="2" charset="-122"/>
              </a:rPr>
              <a:t>表</a:t>
            </a:r>
            <a:r>
              <a:rPr lang="en-US" altLang="zh-CN" sz="2000" kern="100">
                <a:solidFill>
                  <a:srgbClr val="000000"/>
                </a:solidFill>
                <a:effectLst/>
                <a:latin typeface="Times New Roman" panose="02020603050405020304" pitchFamily="18" charset="0"/>
                <a:ea typeface="宋体" panose="02010600030101010101" pitchFamily="2" charset="-122"/>
              </a:rPr>
              <a:t>2.38</a:t>
            </a:r>
            <a:r>
              <a:rPr lang="zh-CN" altLang="zh-CN" sz="2000" kern="100">
                <a:solidFill>
                  <a:srgbClr val="000000"/>
                </a:solidFill>
                <a:effectLst/>
                <a:latin typeface="Times New Roman" panose="02020603050405020304" pitchFamily="18" charset="0"/>
                <a:ea typeface="宋体" panose="02010600030101010101" pitchFamily="2" charset="-122"/>
              </a:rPr>
              <a:t>所示。</a:t>
            </a:r>
            <a:endParaRPr lang="zh-CN" altLang="en-US" sz="1600"/>
          </a:p>
        </p:txBody>
      </p:sp>
    </p:spTree>
    <p:extLst>
      <p:ext uri="{BB962C8B-B14F-4D97-AF65-F5344CB8AC3E}">
        <p14:creationId xmlns:p14="http://schemas.microsoft.com/office/powerpoint/2010/main" val="3623724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72954C5-6070-CFAC-F435-7B2A43215A06}"/>
              </a:ext>
            </a:extLst>
          </p:cNvPr>
          <p:cNvSpPr>
            <a:spLocks noGrp="1"/>
          </p:cNvSpPr>
          <p:nvPr>
            <p:ph sz="quarter" idx="13"/>
          </p:nvPr>
        </p:nvSpPr>
        <p:spPr>
          <a:xfrm>
            <a:off x="671528" y="647948"/>
            <a:ext cx="7616333" cy="3888432"/>
          </a:xfrm>
        </p:spPr>
        <p:txBody>
          <a:bodyPr>
            <a:normAutofit lnSpcReduction="10000"/>
          </a:bodyPr>
          <a:lstStyle/>
          <a:p>
            <a:pPr algn="just" hangingPunct="0">
              <a:spcBef>
                <a:spcPts val="780"/>
              </a:spcBef>
              <a:spcAft>
                <a:spcPts val="780"/>
              </a:spcAft>
            </a:pPr>
            <a:r>
              <a:rPr lang="en-US"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6.</a:t>
            </a:r>
            <a:r>
              <a:rPr lang="zh-CN" altLang="zh-CN" sz="18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服务器管理命令</a:t>
            </a:r>
          </a:p>
          <a:p>
            <a:pPr indent="255270"/>
            <a:r>
              <a:rPr lang="en-US" altLang="zh-CN" sz="1800" b="1" kern="100">
                <a:solidFill>
                  <a:srgbClr val="0000FF"/>
                </a:solidFill>
                <a:effectLst/>
                <a:latin typeface="Times New Roman" panose="02020603050405020304" pitchFamily="18" charset="0"/>
                <a:ea typeface="宋体" panose="02010600030101010101" pitchFamily="2" charset="-122"/>
              </a:rPr>
              <a:t>1</a:t>
            </a:r>
            <a:r>
              <a:rPr lang="en-US" altLang="zh-CN" sz="1800" b="1" kern="100">
                <a:solidFill>
                  <a:srgbClr val="0000FF"/>
                </a:solidFill>
                <a:effectLst/>
                <a:latin typeface="宋体" panose="02010600030101010101" pitchFamily="2" charset="-122"/>
                <a:ea typeface="宋体" panose="02010600030101010101" pitchFamily="2" charset="-122"/>
              </a:rPr>
              <a:t>）</a:t>
            </a:r>
            <a:r>
              <a:rPr lang="en-US" altLang="zh-CN" sz="1800" b="1" kern="100">
                <a:solidFill>
                  <a:srgbClr val="0000FF"/>
                </a:solidFill>
                <a:effectLst/>
                <a:latin typeface="Times New Roman" panose="02020603050405020304" pitchFamily="18" charset="0"/>
                <a:ea typeface="宋体" panose="02010600030101010101" pitchFamily="2" charset="-122"/>
              </a:rPr>
              <a:t> systemd </a:t>
            </a:r>
            <a:r>
              <a:rPr lang="en-US" altLang="zh-CN" sz="1800" b="1" kern="100">
                <a:solidFill>
                  <a:srgbClr val="0000FF"/>
                </a:solidFill>
                <a:effectLst/>
                <a:latin typeface="宋体" panose="02010600030101010101" pitchFamily="2" charset="-122"/>
                <a:ea typeface="宋体" panose="02010600030101010101" pitchFamily="2" charset="-122"/>
              </a:rPr>
              <a:t>的</a:t>
            </a:r>
            <a:r>
              <a:rPr lang="en-US" altLang="zh-CN" sz="1800" b="1" kern="100">
                <a:solidFill>
                  <a:srgbClr val="0000FF"/>
                </a:solidFill>
                <a:effectLst/>
                <a:latin typeface="Times New Roman" panose="02020603050405020304" pitchFamily="18" charset="0"/>
                <a:ea typeface="宋体" panose="02010600030101010101" pitchFamily="2" charset="-122"/>
              </a:rPr>
              <a:t>unit</a:t>
            </a:r>
            <a:r>
              <a:rPr lang="en-US" altLang="zh-CN" sz="1800" b="1" kern="100">
                <a:solidFill>
                  <a:srgbClr val="0000FF"/>
                </a:solidFill>
                <a:effectLst/>
                <a:latin typeface="宋体" panose="02010600030101010101" pitchFamily="2" charset="-122"/>
                <a:ea typeface="宋体" panose="02010600030101010101" pitchFamily="2" charset="-122"/>
              </a:rPr>
              <a:t>、服务</a:t>
            </a:r>
            <a:r>
              <a:rPr lang="en-US" altLang="zh-CN" sz="1800" b="1" kern="100">
                <a:solidFill>
                  <a:srgbClr val="0000FF"/>
                </a:solidFill>
                <a:effectLst/>
                <a:latin typeface="Times New Roman" panose="02020603050405020304" pitchFamily="18" charset="0"/>
                <a:ea typeface="宋体" panose="02010600030101010101" pitchFamily="2" charset="-122"/>
              </a:rPr>
              <a:t>unit</a:t>
            </a:r>
            <a:r>
              <a:rPr lang="en-US" altLang="zh-CN" sz="1800" b="1" kern="100">
                <a:solidFill>
                  <a:srgbClr val="0000FF"/>
                </a:solidFill>
                <a:effectLst/>
                <a:latin typeface="宋体" panose="02010600030101010101" pitchFamily="2" charset="-122"/>
                <a:ea typeface="宋体" panose="02010600030101010101" pitchFamily="2" charset="-122"/>
              </a:rPr>
              <a:t>与服务名</a:t>
            </a:r>
            <a:endParaRPr lang="zh-CN" altLang="zh-CN" sz="1800" b="1" kern="100">
              <a:solidFill>
                <a:srgbClr val="0000FF"/>
              </a:solidFill>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systemd</a:t>
            </a:r>
            <a:r>
              <a:rPr lang="zh-CN" altLang="zh-CN" sz="1800" kern="100">
                <a:solidFill>
                  <a:srgbClr val="000000"/>
                </a:solidFill>
                <a:effectLst/>
                <a:latin typeface="Times New Roman" panose="02020603050405020304" pitchFamily="18" charset="0"/>
                <a:ea typeface="宋体" panose="02010600030101010101" pitchFamily="2" charset="-122"/>
              </a:rPr>
              <a:t>软件包是统信</a:t>
            </a:r>
            <a:r>
              <a:rPr lang="en-US" altLang="zh-CN" sz="1800" kern="100">
                <a:solidFill>
                  <a:srgbClr val="000000"/>
                </a:solidFill>
                <a:effectLst/>
                <a:latin typeface="Times New Roman" panose="02020603050405020304" pitchFamily="18" charset="0"/>
                <a:ea typeface="宋体" panose="02010600030101010101" pitchFamily="2" charset="-122"/>
              </a:rPr>
              <a:t>UOS</a:t>
            </a:r>
            <a:r>
              <a:rPr lang="zh-CN" altLang="zh-CN" sz="1800" kern="100">
                <a:solidFill>
                  <a:srgbClr val="000000"/>
                </a:solidFill>
                <a:effectLst/>
                <a:latin typeface="Times New Roman" panose="02020603050405020304" pitchFamily="18" charset="0"/>
                <a:ea typeface="宋体" panose="02010600030101010101" pitchFamily="2" charset="-122"/>
              </a:rPr>
              <a:t>系统的系统和服务管理器，支持并行化任务。提供了</a:t>
            </a:r>
            <a:r>
              <a:rPr lang="en-US" altLang="zh-CN" sz="1800" kern="100">
                <a:solidFill>
                  <a:srgbClr val="000000"/>
                </a:solidFill>
                <a:effectLst/>
                <a:latin typeface="Times New Roman" panose="02020603050405020304" pitchFamily="18" charset="0"/>
                <a:ea typeface="宋体" panose="02010600030101010101" pitchFamily="2" charset="-122"/>
              </a:rPr>
              <a:t>11</a:t>
            </a:r>
            <a:r>
              <a:rPr lang="zh-CN" altLang="zh-CN" sz="1800" kern="100">
                <a:solidFill>
                  <a:srgbClr val="000000"/>
                </a:solidFill>
                <a:effectLst/>
                <a:latin typeface="Times New Roman" panose="02020603050405020304" pitchFamily="18" charset="0"/>
                <a:ea typeface="宋体" panose="02010600030101010101" pitchFamily="2" charset="-122"/>
              </a:rPr>
              <a:t>类</a:t>
            </a:r>
            <a:r>
              <a:rPr lang="en-US" altLang="zh-CN" sz="1800" kern="100">
                <a:solidFill>
                  <a:srgbClr val="000000"/>
                </a:solidFill>
                <a:effectLst/>
                <a:latin typeface="Times New Roman" panose="02020603050405020304" pitchFamily="18" charset="0"/>
                <a:ea typeface="宋体" panose="02010600030101010101" pitchFamily="2" charset="-122"/>
              </a:rPr>
              <a:t>unit</a:t>
            </a:r>
            <a:r>
              <a:rPr lang="zh-CN" altLang="zh-CN" sz="1800" kern="100">
                <a:solidFill>
                  <a:srgbClr val="000000"/>
                </a:solidFill>
                <a:effectLst/>
                <a:latin typeface="Times New Roman" panose="02020603050405020304" pitchFamily="18" charset="0"/>
                <a:ea typeface="宋体" panose="02010600030101010101" pitchFamily="2" charset="-122"/>
              </a:rPr>
              <a:t>。其中一类叫</a:t>
            </a:r>
            <a:r>
              <a:rPr lang="en-US" altLang="zh-CN" sz="1800" kern="100">
                <a:solidFill>
                  <a:srgbClr val="000000"/>
                </a:solidFill>
                <a:effectLst/>
                <a:latin typeface="Times New Roman" panose="02020603050405020304" pitchFamily="18" charset="0"/>
                <a:ea typeface="宋体" panose="02010600030101010101" pitchFamily="2" charset="-122"/>
              </a:rPr>
              <a:t>unit</a:t>
            </a:r>
            <a:r>
              <a:rPr lang="zh-CN" altLang="zh-CN" sz="1800" kern="100">
                <a:solidFill>
                  <a:srgbClr val="000000"/>
                </a:solidFill>
                <a:effectLst/>
                <a:latin typeface="Times New Roman" panose="02020603050405020304" pitchFamily="18" charset="0"/>
                <a:ea typeface="宋体" panose="02010600030101010101" pitchFamily="2" charset="-122"/>
              </a:rPr>
              <a:t>。文件名一般为 </a:t>
            </a:r>
            <a:r>
              <a:rPr lang="en-US" altLang="zh-CN" sz="1800" kern="100">
                <a:solidFill>
                  <a:srgbClr val="000000"/>
                </a:solidFill>
                <a:effectLst/>
                <a:latin typeface="Times New Roman" panose="02020603050405020304" pitchFamily="18" charset="0"/>
                <a:ea typeface="宋体" panose="02010600030101010101" pitchFamily="2" charset="-122"/>
              </a:rPr>
              <a:t>*.serivcr</a:t>
            </a:r>
            <a:r>
              <a:rPr lang="zh-CN" altLang="zh-CN" sz="1800" kern="100">
                <a:solidFill>
                  <a:srgbClr val="000000"/>
                </a:solidFill>
                <a:effectLst/>
                <a:latin typeface="Times New Roman" panose="02020603050405020304" pitchFamily="18" charset="0"/>
                <a:ea typeface="宋体" panose="02010600030101010101" pitchFamily="2" charset="-122"/>
              </a:rPr>
              <a:t>。每一个服务都有一个服务名字。每个服务软件都必需有一个这个</a:t>
            </a:r>
            <a:r>
              <a:rPr lang="en-US" altLang="zh-CN" sz="1800" kern="100">
                <a:solidFill>
                  <a:srgbClr val="000000"/>
                </a:solidFill>
                <a:effectLst/>
                <a:latin typeface="Times New Roman" panose="02020603050405020304" pitchFamily="18" charset="0"/>
                <a:ea typeface="宋体" panose="02010600030101010101" pitchFamily="2" charset="-122"/>
              </a:rPr>
              <a:t>unit</a:t>
            </a:r>
            <a:r>
              <a:rPr lang="zh-CN" altLang="zh-CN" sz="1800" kern="100">
                <a:solidFill>
                  <a:srgbClr val="000000"/>
                </a:solidFill>
                <a:effectLst/>
                <a:latin typeface="Times New Roman" panose="02020603050405020304" pitchFamily="18" charset="0"/>
                <a:ea typeface="宋体" panose="02010600030101010101" pitchFamily="2" charset="-122"/>
              </a:rPr>
              <a:t>软件。可以在这个位置找到服务器的名字。</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/usr/lib/systemd/system/vsftpd.service</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服务名可以是</a:t>
            </a:r>
            <a:r>
              <a:rPr lang="en-US" altLang="zh-CN" sz="1800" kern="100">
                <a:solidFill>
                  <a:srgbClr val="000000"/>
                </a:solidFill>
                <a:effectLst/>
                <a:latin typeface="Times New Roman" panose="02020603050405020304" pitchFamily="18" charset="0"/>
                <a:ea typeface="宋体" panose="02010600030101010101" pitchFamily="2" charset="-122"/>
              </a:rPr>
              <a:t>vsftpd.serivcr</a:t>
            </a:r>
            <a:r>
              <a:rPr lang="zh-CN" altLang="zh-CN" sz="1800" kern="100">
                <a:solidFill>
                  <a:srgbClr val="000000"/>
                </a:solidFill>
                <a:effectLst/>
                <a:latin typeface="Times New Roman" panose="02020603050405020304" pitchFamily="18" charset="0"/>
                <a:ea typeface="宋体" panose="02010600030101010101" pitchFamily="2" charset="-122"/>
              </a:rPr>
              <a:t>，也可以不是，如</a:t>
            </a:r>
            <a:r>
              <a:rPr lang="en-US" altLang="zh-CN" sz="1800" kern="100">
                <a:solidFill>
                  <a:srgbClr val="000000"/>
                </a:solidFill>
                <a:effectLst/>
                <a:latin typeface="Times New Roman" panose="02020603050405020304" pitchFamily="18" charset="0"/>
                <a:ea typeface="宋体" panose="02010600030101010101" pitchFamily="2" charset="-122"/>
              </a:rPr>
              <a:t>telnet</a:t>
            </a:r>
            <a:r>
              <a:rPr lang="zh-CN" altLang="zh-CN" sz="1800" kern="100">
                <a:solidFill>
                  <a:srgbClr val="000000"/>
                </a:solidFill>
                <a:effectLst/>
                <a:latin typeface="Times New Roman" panose="02020603050405020304" pitchFamily="18" charset="0"/>
                <a:ea typeface="宋体" panose="02010600030101010101" pitchFamily="2" charset="-122"/>
              </a:rPr>
              <a:t>服务使用的服务名为</a:t>
            </a:r>
            <a:r>
              <a:rPr lang="en-US" altLang="zh-CN" sz="1800" kern="100">
                <a:solidFill>
                  <a:srgbClr val="000000"/>
                </a:solidFill>
                <a:effectLst/>
                <a:latin typeface="Times New Roman" panose="02020603050405020304" pitchFamily="18" charset="0"/>
                <a:ea typeface="宋体" panose="02010600030101010101" pitchFamily="2" charset="-122"/>
              </a:rPr>
              <a:t>telent.socket</a:t>
            </a:r>
            <a:r>
              <a:rPr lang="zh-CN" altLang="zh-CN" sz="1800" kern="100">
                <a:solidFill>
                  <a:srgbClr val="00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Systems </a:t>
            </a:r>
            <a:r>
              <a:rPr lang="zh-CN" altLang="zh-CN" sz="1800" kern="100">
                <a:solidFill>
                  <a:srgbClr val="000000"/>
                </a:solidFill>
                <a:effectLst/>
                <a:latin typeface="Times New Roman" panose="02020603050405020304" pitchFamily="18" charset="0"/>
                <a:ea typeface="宋体" panose="02010600030101010101" pitchFamily="2" charset="-122"/>
              </a:rPr>
              <a:t>通过命令</a:t>
            </a:r>
            <a:r>
              <a:rPr lang="en-US" altLang="zh-CN" sz="1800" kern="100">
                <a:solidFill>
                  <a:srgbClr val="000000"/>
                </a:solidFill>
                <a:effectLst/>
                <a:latin typeface="Times New Roman" panose="02020603050405020304" pitchFamily="18" charset="0"/>
                <a:ea typeface="宋体" panose="02010600030101010101" pitchFamily="2" charset="-122"/>
              </a:rPr>
              <a:t>systemctl </a:t>
            </a:r>
            <a:r>
              <a:rPr lang="zh-CN" altLang="zh-CN" sz="1800" kern="100">
                <a:solidFill>
                  <a:srgbClr val="000000"/>
                </a:solidFill>
                <a:effectLst/>
                <a:latin typeface="Times New Roman" panose="02020603050405020304" pitchFamily="18" charset="0"/>
                <a:ea typeface="宋体" panose="02010600030101010101" pitchFamily="2" charset="-122"/>
              </a:rPr>
              <a:t>提供对这些</a:t>
            </a:r>
            <a:r>
              <a:rPr lang="en-US" altLang="zh-CN" sz="1800" kern="100">
                <a:solidFill>
                  <a:srgbClr val="000000"/>
                </a:solidFill>
                <a:effectLst/>
                <a:latin typeface="Times New Roman" panose="02020603050405020304" pitchFamily="18" charset="0"/>
                <a:ea typeface="宋体" panose="02010600030101010101" pitchFamily="2" charset="-122"/>
              </a:rPr>
              <a:t>unit</a:t>
            </a:r>
            <a:r>
              <a:rPr lang="zh-CN" altLang="zh-CN" sz="1800" kern="100">
                <a:solidFill>
                  <a:srgbClr val="000000"/>
                </a:solidFill>
                <a:effectLst/>
                <a:latin typeface="Times New Roman" panose="02020603050405020304" pitchFamily="18" charset="0"/>
                <a:ea typeface="宋体" panose="02010600030101010101" pitchFamily="2" charset="-122"/>
              </a:rPr>
              <a:t>的控制和操作。</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102790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AFA57E1-CE4B-8328-6C67-CEA43B82C320}"/>
              </a:ext>
            </a:extLst>
          </p:cNvPr>
          <p:cNvSpPr>
            <a:spLocks noGrp="1"/>
          </p:cNvSpPr>
          <p:nvPr>
            <p:ph sz="quarter" idx="13"/>
          </p:nvPr>
        </p:nvSpPr>
        <p:spPr>
          <a:xfrm>
            <a:off x="671528" y="503932"/>
            <a:ext cx="7616333" cy="4176464"/>
          </a:xfrm>
        </p:spPr>
        <p:txBody>
          <a:bodyPr>
            <a:normAutofit fontScale="92500" lnSpcReduction="10000"/>
          </a:bodyPr>
          <a:lstStyle/>
          <a:p>
            <a:pPr indent="255270"/>
            <a:r>
              <a:rPr lang="en-US" altLang="zh-CN" sz="1800" b="1" kern="100">
                <a:solidFill>
                  <a:srgbClr val="0000FF"/>
                </a:solidFill>
                <a:effectLst/>
                <a:latin typeface="Times New Roman" panose="02020603050405020304" pitchFamily="18" charset="0"/>
                <a:ea typeface="宋体" panose="02010600030101010101" pitchFamily="2" charset="-122"/>
              </a:rPr>
              <a:t>2</a:t>
            </a:r>
            <a:r>
              <a:rPr lang="en-US" altLang="zh-CN" sz="1800" b="1" kern="100">
                <a:solidFill>
                  <a:srgbClr val="0000FF"/>
                </a:solidFill>
                <a:effectLst/>
                <a:latin typeface="宋体" panose="02010600030101010101" pitchFamily="2" charset="-122"/>
                <a:ea typeface="宋体" panose="02010600030101010101" pitchFamily="2" charset="-122"/>
              </a:rPr>
              <a:t>）</a:t>
            </a:r>
            <a:r>
              <a:rPr lang="en-US" altLang="zh-CN" sz="1800" b="1" kern="100">
                <a:solidFill>
                  <a:srgbClr val="0000FF"/>
                </a:solidFill>
                <a:effectLst/>
                <a:latin typeface="Times New Roman" panose="02020603050405020304" pitchFamily="18" charset="0"/>
                <a:ea typeface="宋体" panose="02010600030101010101" pitchFamily="2" charset="-122"/>
              </a:rPr>
              <a:t>systemctl</a:t>
            </a:r>
            <a:r>
              <a:rPr lang="zh-CN" altLang="zh-CN" sz="18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systemctl </a:t>
            </a:r>
            <a:r>
              <a:rPr lang="zh-CN" altLang="zh-CN" sz="1800" kern="100">
                <a:solidFill>
                  <a:srgbClr val="000000"/>
                </a:solidFill>
                <a:effectLst/>
                <a:latin typeface="Times New Roman" panose="02020603050405020304" pitchFamily="18" charset="0"/>
                <a:ea typeface="宋体" panose="02010600030101010101" pitchFamily="2" charset="-122"/>
              </a:rPr>
              <a:t>命令用于控制</a:t>
            </a:r>
            <a:r>
              <a:rPr lang="en-US" altLang="zh-CN" sz="1800" kern="100">
                <a:solidFill>
                  <a:srgbClr val="000000"/>
                </a:solidFill>
                <a:effectLst/>
                <a:latin typeface="Times New Roman" panose="02020603050405020304" pitchFamily="18" charset="0"/>
                <a:ea typeface="宋体" panose="02010600030101010101" pitchFamily="2" charset="-122"/>
              </a:rPr>
              <a:t>systemd </a:t>
            </a:r>
            <a:r>
              <a:rPr lang="zh-CN" altLang="zh-CN" sz="1800" kern="100">
                <a:solidFill>
                  <a:srgbClr val="000000"/>
                </a:solidFill>
                <a:effectLst/>
                <a:latin typeface="Times New Roman" panose="02020603050405020304" pitchFamily="18" charset="0"/>
                <a:ea typeface="宋体" panose="02010600030101010101" pitchFamily="2" charset="-122"/>
              </a:rPr>
              <a:t>系统和管理服务，其用法如下：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systemctl[</a:t>
            </a:r>
            <a:r>
              <a:rPr lang="zh-CN" altLang="zh-CN" sz="1800" kern="100">
                <a:solidFill>
                  <a:srgbClr val="000000"/>
                </a:solidFill>
                <a:effectLst/>
                <a:latin typeface="Times New Roman" panose="02020603050405020304" pitchFamily="18" charset="0"/>
                <a:ea typeface="宋体" panose="02010600030101010101" pitchFamily="2" charset="-122"/>
              </a:rPr>
              <a:t>参数</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功能</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对象</a:t>
            </a:r>
            <a:r>
              <a:rPr lang="en-US" altLang="zh-CN" sz="1800" kern="100">
                <a:solidFill>
                  <a:srgbClr val="00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marL="342900" lvl="0" indent="-342900" algn="just">
              <a:buFont typeface="+mj-lt"/>
              <a:buAutoNum type="arabicPeriod"/>
            </a:pPr>
            <a:r>
              <a:rPr lang="en-US" altLang="zh-CN" sz="1800" kern="100">
                <a:solidFill>
                  <a:srgbClr val="000000"/>
                </a:solidFill>
                <a:effectLst/>
                <a:latin typeface="Times New Roman" panose="02020603050405020304" pitchFamily="18" charset="0"/>
                <a:ea typeface="宋体" panose="02010600030101010101" pitchFamily="2" charset="-122"/>
              </a:rPr>
              <a:t>enable</a:t>
            </a:r>
            <a:r>
              <a:rPr lang="zh-CN" altLang="zh-CN" sz="1800" kern="100">
                <a:solidFill>
                  <a:srgbClr val="000000"/>
                </a:solidFill>
                <a:effectLst/>
                <a:latin typeface="Times New Roman" panose="02020603050405020304" pitchFamily="18" charset="0"/>
                <a:ea typeface="宋体" panose="02010600030101010101" pitchFamily="2" charset="-122"/>
              </a:rPr>
              <a:t>：只启用而不启动；</a:t>
            </a:r>
            <a:endParaRPr lang="zh-CN" altLang="zh-CN" sz="1800" kern="100">
              <a:effectLst/>
              <a:latin typeface="Times New Roman" panose="02020603050405020304" pitchFamily="18" charset="0"/>
              <a:ea typeface="宋体" panose="02010600030101010101" pitchFamily="2" charset="-122"/>
            </a:endParaRPr>
          </a:p>
          <a:p>
            <a:pPr marL="342900" lvl="0" indent="-342900" algn="just">
              <a:buFont typeface="+mj-lt"/>
              <a:buAutoNum type="arabicPeriod"/>
            </a:pPr>
            <a:r>
              <a:rPr lang="en-US" altLang="zh-CN" sz="1800" kern="100">
                <a:solidFill>
                  <a:srgbClr val="000000"/>
                </a:solidFill>
                <a:effectLst/>
                <a:latin typeface="Times New Roman" panose="02020603050405020304" pitchFamily="18" charset="0"/>
                <a:ea typeface="宋体" panose="02010600030101010101" pitchFamily="2" charset="-122"/>
              </a:rPr>
              <a:t>start</a:t>
            </a:r>
            <a:r>
              <a:rPr lang="zh-CN" altLang="zh-CN" sz="1800" kern="100">
                <a:solidFill>
                  <a:srgbClr val="000000"/>
                </a:solidFill>
                <a:effectLst/>
                <a:latin typeface="Times New Roman" panose="02020603050405020304" pitchFamily="18" charset="0"/>
                <a:ea typeface="宋体" panose="02010600030101010101" pitchFamily="2" charset="-122"/>
              </a:rPr>
              <a:t>：只立即启动而不启用；</a:t>
            </a:r>
            <a:endParaRPr lang="zh-CN" altLang="zh-CN" sz="1800" kern="100">
              <a:effectLst/>
              <a:latin typeface="Times New Roman" panose="02020603050405020304" pitchFamily="18" charset="0"/>
              <a:ea typeface="宋体" panose="02010600030101010101" pitchFamily="2" charset="-122"/>
            </a:endParaRPr>
          </a:p>
          <a:p>
            <a:pPr marL="342900" lvl="0" indent="-342900" algn="just">
              <a:buFont typeface="+mj-lt"/>
              <a:buAutoNum type="arabicPeriod"/>
            </a:pPr>
            <a:r>
              <a:rPr lang="en-US" altLang="zh-CN" sz="1800" kern="100">
                <a:solidFill>
                  <a:srgbClr val="000000"/>
                </a:solidFill>
                <a:effectLst/>
                <a:latin typeface="Times New Roman" panose="02020603050405020304" pitchFamily="18" charset="0"/>
                <a:ea typeface="宋体" panose="02010600030101010101" pitchFamily="2" charset="-122"/>
              </a:rPr>
              <a:t>disable</a:t>
            </a:r>
            <a:r>
              <a:rPr lang="zh-CN" altLang="zh-CN" sz="1800" kern="100">
                <a:solidFill>
                  <a:srgbClr val="000000"/>
                </a:solidFill>
                <a:effectLst/>
                <a:latin typeface="Times New Roman" panose="02020603050405020304" pitchFamily="18" charset="0"/>
                <a:ea typeface="宋体" panose="02010600030101010101" pitchFamily="2" charset="-122"/>
              </a:rPr>
              <a:t>：只禁用而不停止；</a:t>
            </a:r>
            <a:endParaRPr lang="zh-CN" altLang="zh-CN" sz="1800" kern="100">
              <a:effectLst/>
              <a:latin typeface="Times New Roman" panose="02020603050405020304" pitchFamily="18" charset="0"/>
              <a:ea typeface="宋体" panose="02010600030101010101" pitchFamily="2" charset="-122"/>
            </a:endParaRPr>
          </a:p>
          <a:p>
            <a:pPr marL="342900" lvl="0" indent="-342900" algn="just">
              <a:buFont typeface="+mj-lt"/>
              <a:buAutoNum type="arabicPeriod"/>
            </a:pPr>
            <a:r>
              <a:rPr lang="en-US" altLang="zh-CN" sz="1800" kern="100">
                <a:solidFill>
                  <a:srgbClr val="000000"/>
                </a:solidFill>
                <a:effectLst/>
                <a:latin typeface="Times New Roman" panose="02020603050405020304" pitchFamily="18" charset="0"/>
                <a:ea typeface="宋体" panose="02010600030101010101" pitchFamily="2" charset="-122"/>
              </a:rPr>
              <a:t>stop</a:t>
            </a:r>
            <a:r>
              <a:rPr lang="zh-CN" altLang="zh-CN" sz="1800" kern="100">
                <a:solidFill>
                  <a:srgbClr val="000000"/>
                </a:solidFill>
                <a:effectLst/>
                <a:latin typeface="Times New Roman" panose="02020603050405020304" pitchFamily="18" charset="0"/>
                <a:ea typeface="宋体" panose="02010600030101010101" pitchFamily="2" charset="-122"/>
              </a:rPr>
              <a:t>：只停止而禁用；</a:t>
            </a:r>
            <a:endParaRPr lang="zh-CN" altLang="zh-CN" sz="1800" kern="100">
              <a:effectLst/>
              <a:latin typeface="Times New Roman" panose="02020603050405020304" pitchFamily="18" charset="0"/>
              <a:ea typeface="宋体" panose="02010600030101010101" pitchFamily="2" charset="-122"/>
            </a:endParaRPr>
          </a:p>
          <a:p>
            <a:pPr marL="342900" lvl="0" indent="-342900" algn="just">
              <a:buFont typeface="+mj-lt"/>
              <a:buAutoNum type="arabicPeriod"/>
            </a:pPr>
            <a:r>
              <a:rPr lang="en-US" altLang="zh-CN" sz="1800" kern="100">
                <a:solidFill>
                  <a:srgbClr val="000000"/>
                </a:solidFill>
                <a:effectLst/>
                <a:latin typeface="Times New Roman" panose="02020603050405020304" pitchFamily="18" charset="0"/>
                <a:ea typeface="宋体" panose="02010600030101010101" pitchFamily="2" charset="-122"/>
              </a:rPr>
              <a:t> reenable</a:t>
            </a:r>
            <a:r>
              <a:rPr lang="zh-CN" altLang="zh-CN" sz="1800" kern="100">
                <a:solidFill>
                  <a:srgbClr val="000000"/>
                </a:solidFill>
                <a:effectLst/>
                <a:latin typeface="Times New Roman" panose="02020603050405020304" pitchFamily="18" charset="0"/>
                <a:ea typeface="宋体" panose="02010600030101010101" pitchFamily="2" charset="-122"/>
              </a:rPr>
              <a:t>：先禁用再启用；</a:t>
            </a:r>
            <a:endParaRPr lang="zh-CN" altLang="zh-CN" sz="1800" kern="100">
              <a:effectLst/>
              <a:latin typeface="Times New Roman" panose="02020603050405020304" pitchFamily="18" charset="0"/>
              <a:ea typeface="宋体" panose="02010600030101010101" pitchFamily="2" charset="-122"/>
            </a:endParaRPr>
          </a:p>
          <a:p>
            <a:pPr marL="342900" lvl="0" indent="-342900" algn="just">
              <a:buFont typeface="+mj-lt"/>
              <a:buAutoNum type="arabicPeriod"/>
            </a:pPr>
            <a:r>
              <a:rPr lang="en-US" altLang="zh-CN" sz="1800" kern="100">
                <a:solidFill>
                  <a:srgbClr val="000000"/>
                </a:solidFill>
                <a:effectLst/>
                <a:latin typeface="Times New Roman" panose="02020603050405020304" pitchFamily="18" charset="0"/>
                <a:ea typeface="宋体" panose="02010600030101010101" pitchFamily="2" charset="-122"/>
              </a:rPr>
              <a:t>restart</a:t>
            </a:r>
            <a:r>
              <a:rPr lang="zh-CN" altLang="zh-CN" sz="1800" kern="100">
                <a:solidFill>
                  <a:srgbClr val="000000"/>
                </a:solidFill>
                <a:effectLst/>
                <a:latin typeface="Times New Roman" panose="02020603050405020304" pitchFamily="18" charset="0"/>
                <a:ea typeface="宋体" panose="02010600030101010101" pitchFamily="2" charset="-122"/>
              </a:rPr>
              <a:t>：先停止再启动；</a:t>
            </a:r>
            <a:endParaRPr lang="zh-CN" altLang="zh-CN" sz="1800" kern="100">
              <a:effectLst/>
              <a:latin typeface="Times New Roman" panose="02020603050405020304" pitchFamily="18" charset="0"/>
              <a:ea typeface="宋体" panose="02010600030101010101" pitchFamily="2" charset="-122"/>
            </a:endParaRPr>
          </a:p>
          <a:p>
            <a:pPr marL="342900" lvl="0" indent="-342900" algn="just">
              <a:buFont typeface="+mj-lt"/>
              <a:buAutoNum type="arabicPeriod"/>
            </a:pPr>
            <a:r>
              <a:rPr lang="en-US" altLang="zh-CN" sz="1800" kern="100">
                <a:solidFill>
                  <a:srgbClr val="000000"/>
                </a:solidFill>
                <a:effectLst/>
                <a:latin typeface="Times New Roman" panose="02020603050405020304" pitchFamily="18" charset="0"/>
                <a:ea typeface="宋体" panose="02010600030101010101" pitchFamily="2" charset="-122"/>
              </a:rPr>
              <a:t>preset</a:t>
            </a:r>
            <a:r>
              <a:rPr lang="zh-CN" altLang="zh-CN" sz="1800" kern="100">
                <a:solidFill>
                  <a:srgbClr val="000000"/>
                </a:solidFill>
                <a:effectLst/>
                <a:latin typeface="Times New Roman" panose="02020603050405020304" pitchFamily="18" charset="0"/>
                <a:ea typeface="宋体" panose="02010600030101010101" pitchFamily="2" charset="-122"/>
              </a:rPr>
              <a:t>：将</a:t>
            </a:r>
            <a:r>
              <a:rPr lang="en-US" altLang="zh-CN" sz="1800" kern="100">
                <a:solidFill>
                  <a:srgbClr val="000000"/>
                </a:solidFill>
                <a:effectLst/>
                <a:latin typeface="Times New Roman" panose="02020603050405020304" pitchFamily="18" charset="0"/>
                <a:ea typeface="宋体" panose="02010600030101010101" pitchFamily="2" charset="-122"/>
              </a:rPr>
              <a:t>unit</a:t>
            </a:r>
            <a:r>
              <a:rPr lang="zh-CN" altLang="zh-CN" sz="1800" kern="100">
                <a:solidFill>
                  <a:srgbClr val="000000"/>
                </a:solidFill>
                <a:effectLst/>
                <a:latin typeface="Times New Roman" panose="02020603050405020304" pitchFamily="18" charset="0"/>
                <a:ea typeface="宋体" panose="02010600030101010101" pitchFamily="2" charset="-122"/>
              </a:rPr>
              <a:t>初始化到默认状态。</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systemctl</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有许多的参数，部分参数如</a:t>
            </a:r>
            <a:r>
              <a:rPr lang="zh-CN" altLang="en-US" sz="1800" kern="100">
                <a:effectLst/>
                <a:latin typeface="Times New Roman" panose="02020603050405020304" pitchFamily="18" charset="0"/>
                <a:ea typeface="宋体" panose="02010600030101010101" pitchFamily="2" charset="-122"/>
                <a:cs typeface="Times New Roman" panose="02020603050405020304" pitchFamily="18" charset="0"/>
              </a:rPr>
              <a:t>教材</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表</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2.45</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a:p>
        </p:txBody>
      </p:sp>
    </p:spTree>
    <p:extLst>
      <p:ext uri="{BB962C8B-B14F-4D97-AF65-F5344CB8AC3E}">
        <p14:creationId xmlns:p14="http://schemas.microsoft.com/office/powerpoint/2010/main" val="2374810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9F45AB7-F839-BCB0-FFAE-9644A1A83BC3}"/>
              </a:ext>
            </a:extLst>
          </p:cNvPr>
          <p:cNvSpPr>
            <a:spLocks noGrp="1"/>
          </p:cNvSpPr>
          <p:nvPr>
            <p:ph sz="quarter" idx="13"/>
          </p:nvPr>
        </p:nvSpPr>
        <p:spPr>
          <a:xfrm>
            <a:off x="671528" y="503932"/>
            <a:ext cx="7616333" cy="4032448"/>
          </a:xfrm>
        </p:spPr>
        <p:txBody>
          <a:bodyPr>
            <a:normAutofit/>
          </a:bodyPr>
          <a:lstStyle/>
          <a:p>
            <a:pPr algn="just" hangingPunct="0">
              <a:spcBef>
                <a:spcPts val="780"/>
              </a:spcBef>
              <a:spcAft>
                <a:spcPts val="780"/>
              </a:spcAft>
            </a:pPr>
            <a:r>
              <a:rPr lang="en-US" altLang="zh-CN" sz="20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7.</a:t>
            </a:r>
            <a:r>
              <a:rPr lang="zh-CN" altLang="zh-CN" sz="20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进程与信号管理命令</a:t>
            </a: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Linux</a:t>
            </a:r>
            <a:r>
              <a:rPr lang="zh-CN" altLang="zh-CN" sz="2000" kern="100">
                <a:solidFill>
                  <a:srgbClr val="000000"/>
                </a:solidFill>
                <a:effectLst/>
                <a:latin typeface="Times New Roman" panose="02020603050405020304" pitchFamily="18" charset="0"/>
                <a:ea typeface="宋体" panose="02010600030101010101" pitchFamily="2" charset="-122"/>
              </a:rPr>
              <a:t>系统在启动的时候新建了很多进程，程序的运行是靠进程实现的。进程的创建者是父进程，父进程下的进程是子进程。子进程也可以创建子进程。子进程和父进程都是在操作系统中都表现为进程。为了方便进程的管理，每一个进程都有一个编号</a:t>
            </a:r>
            <a:r>
              <a:rPr lang="en-US" altLang="zh-CN" sz="2000" kern="100">
                <a:solidFill>
                  <a:srgbClr val="000000"/>
                </a:solidFill>
                <a:effectLst/>
                <a:latin typeface="Times New Roman" panose="02020603050405020304" pitchFamily="18" charset="0"/>
                <a:ea typeface="宋体" panose="02010600030101010101" pitchFamily="2" charset="-122"/>
              </a:rPr>
              <a:t>——</a:t>
            </a:r>
            <a:r>
              <a:rPr lang="zh-CN" altLang="zh-CN" sz="2000" kern="100">
                <a:solidFill>
                  <a:srgbClr val="000000"/>
                </a:solidFill>
                <a:effectLst/>
                <a:latin typeface="Times New Roman" panose="02020603050405020304" pitchFamily="18" charset="0"/>
                <a:ea typeface="宋体" panose="02010600030101010101" pitchFamily="2" charset="-122"/>
              </a:rPr>
              <a:t>进程号。进程号也称为进程标识。用</a:t>
            </a:r>
            <a:r>
              <a:rPr lang="en-US" altLang="zh-CN" sz="2000" kern="100">
                <a:solidFill>
                  <a:srgbClr val="000000"/>
                </a:solidFill>
                <a:effectLst/>
                <a:latin typeface="Times New Roman" panose="02020603050405020304" pitchFamily="18" charset="0"/>
                <a:ea typeface="宋体" panose="02010600030101010101" pitchFamily="2" charset="-122"/>
              </a:rPr>
              <a:t>PID</a:t>
            </a:r>
            <a:r>
              <a:rPr lang="zh-CN" altLang="zh-CN" sz="2000" kern="100">
                <a:solidFill>
                  <a:srgbClr val="000000"/>
                </a:solidFill>
                <a:effectLst/>
                <a:latin typeface="Times New Roman" panose="02020603050405020304" pitchFamily="18" charset="0"/>
                <a:ea typeface="宋体" panose="02010600030101010101" pitchFamily="2" charset="-122"/>
              </a:rPr>
              <a:t>（</a:t>
            </a:r>
            <a:r>
              <a:rPr lang="en-US" altLang="zh-CN" sz="2000" kern="100">
                <a:solidFill>
                  <a:srgbClr val="000000"/>
                </a:solidFill>
                <a:effectLst/>
                <a:latin typeface="Times New Roman" panose="02020603050405020304" pitchFamily="18" charset="0"/>
                <a:ea typeface="宋体" panose="02010600030101010101" pitchFamily="2" charset="-122"/>
              </a:rPr>
              <a:t>Process identification</a:t>
            </a:r>
            <a:r>
              <a:rPr lang="zh-CN" altLang="zh-CN" sz="2000" kern="100">
                <a:solidFill>
                  <a:srgbClr val="000000"/>
                </a:solidFill>
                <a:effectLst/>
                <a:latin typeface="Times New Roman" panose="02020603050405020304" pitchFamily="18" charset="0"/>
                <a:ea typeface="宋体" panose="02010600030101010101" pitchFamily="2" charset="-122"/>
              </a:rPr>
              <a:t>）来表示。在进程中父进程和子进程之间安装先手顺序构造成进程树。进程树的每一个分支都对应者一个关系。用户可以使用</a:t>
            </a:r>
            <a:r>
              <a:rPr lang="en-US" altLang="zh-CN" sz="2000" kern="100">
                <a:solidFill>
                  <a:srgbClr val="000000"/>
                </a:solidFill>
                <a:effectLst/>
                <a:latin typeface="Times New Roman" panose="02020603050405020304" pitchFamily="18" charset="0"/>
                <a:ea typeface="宋体" panose="02010600030101010101" pitchFamily="2" charset="-122"/>
              </a:rPr>
              <a:t>pstree</a:t>
            </a:r>
            <a:r>
              <a:rPr lang="zh-CN" altLang="zh-CN" sz="2000" kern="100">
                <a:solidFill>
                  <a:srgbClr val="000000"/>
                </a:solidFill>
                <a:effectLst/>
                <a:latin typeface="Times New Roman" panose="02020603050405020304" pitchFamily="18" charset="0"/>
                <a:ea typeface="宋体" panose="02010600030101010101" pitchFamily="2" charset="-122"/>
              </a:rPr>
              <a:t>查询进程树。</a:t>
            </a:r>
            <a:endParaRPr lang="zh-CN" altLang="zh-CN" sz="2000" kern="100">
              <a:effectLst/>
              <a:latin typeface="Times New Roman" panose="02020603050405020304" pitchFamily="18" charset="0"/>
              <a:ea typeface="宋体" panose="02010600030101010101" pitchFamily="2" charset="-122"/>
            </a:endParaRPr>
          </a:p>
          <a:p>
            <a:pPr indent="266700" algn="just"/>
            <a:r>
              <a:rPr lang="zh-CN" altLang="zh-CN" sz="2000" kern="100">
                <a:effectLst/>
                <a:latin typeface="Times New Roman" panose="02020603050405020304" pitchFamily="18" charset="0"/>
                <a:ea typeface="宋体" panose="02010600030101010101" pitchFamily="2" charset="-122"/>
                <a:cs typeface="Times New Roman" panose="02020603050405020304" pitchFamily="18" charset="0"/>
              </a:rPr>
              <a:t>系统中使用多个信号实现进程间通信如</a:t>
            </a:r>
            <a:r>
              <a:rPr lang="zh-CN" altLang="en-US" sz="2000" kern="100">
                <a:effectLst/>
                <a:latin typeface="Times New Roman" panose="02020603050405020304" pitchFamily="18" charset="0"/>
                <a:ea typeface="宋体" panose="02010600030101010101" pitchFamily="2" charset="-122"/>
                <a:cs typeface="Times New Roman" panose="02020603050405020304" pitchFamily="18" charset="0"/>
              </a:rPr>
              <a:t>教材</a:t>
            </a:r>
            <a:r>
              <a:rPr lang="zh-CN" altLang="zh-CN" sz="2000" kern="100">
                <a:effectLst/>
                <a:latin typeface="Times New Roman" panose="02020603050405020304" pitchFamily="18" charset="0"/>
                <a:ea typeface="宋体" panose="02010600030101010101" pitchFamily="2" charset="-122"/>
                <a:cs typeface="Times New Roman" panose="02020603050405020304" pitchFamily="18" charset="0"/>
              </a:rPr>
              <a:t>表</a:t>
            </a:r>
            <a:r>
              <a:rPr lang="en-US" altLang="zh-CN" sz="2000" kern="100">
                <a:effectLst/>
                <a:latin typeface="Times New Roman" panose="02020603050405020304" pitchFamily="18" charset="0"/>
                <a:ea typeface="宋体" panose="02010600030101010101" pitchFamily="2" charset="-122"/>
                <a:cs typeface="Times New Roman" panose="02020603050405020304" pitchFamily="18" charset="0"/>
              </a:rPr>
              <a:t>2.42</a:t>
            </a:r>
            <a:r>
              <a:rPr lang="zh-CN" altLang="zh-CN" sz="2000" kern="100">
                <a:effectLst/>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2000" kern="10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a:p>
        </p:txBody>
      </p:sp>
    </p:spTree>
    <p:extLst>
      <p:ext uri="{BB962C8B-B14F-4D97-AF65-F5344CB8AC3E}">
        <p14:creationId xmlns:p14="http://schemas.microsoft.com/office/powerpoint/2010/main" val="765065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1B638623-2CAA-5F97-7867-5DB07D77F5D6}"/>
              </a:ext>
            </a:extLst>
          </p:cNvPr>
          <p:cNvSpPr>
            <a:spLocks noGrp="1"/>
          </p:cNvSpPr>
          <p:nvPr>
            <p:ph sz="quarter" idx="13"/>
          </p:nvPr>
        </p:nvSpPr>
        <p:spPr>
          <a:xfrm>
            <a:off x="671528" y="503932"/>
            <a:ext cx="7616333" cy="3752332"/>
          </a:xfrm>
        </p:spPr>
        <p:txBody>
          <a:bodyPr>
            <a:normAutofit/>
          </a:bodyPr>
          <a:lstStyle/>
          <a:p>
            <a:pPr indent="255270"/>
            <a:r>
              <a:rPr lang="en-US" altLang="zh-CN" sz="2000" b="1" kern="100">
                <a:solidFill>
                  <a:srgbClr val="0000FF"/>
                </a:solidFill>
                <a:effectLst/>
                <a:latin typeface="Times New Roman" panose="02020603050405020304" pitchFamily="18" charset="0"/>
                <a:ea typeface="宋体" panose="02010600030101010101" pitchFamily="2" charset="-122"/>
              </a:rPr>
              <a:t>1</a:t>
            </a:r>
            <a:r>
              <a:rPr lang="zh-CN" altLang="zh-CN" sz="2000" b="1" kern="100">
                <a:solidFill>
                  <a:srgbClr val="0000FF"/>
                </a:solidFill>
                <a:effectLst/>
                <a:latin typeface="Times New Roman" panose="02020603050405020304" pitchFamily="18" charset="0"/>
                <a:ea typeface="宋体" panose="02010600030101010101" pitchFamily="2" charset="-122"/>
              </a:rPr>
              <a:t>）</a:t>
            </a:r>
            <a:r>
              <a:rPr lang="en-US" altLang="zh-CN" sz="2000" b="1" kern="100">
                <a:solidFill>
                  <a:srgbClr val="0000FF"/>
                </a:solidFill>
                <a:effectLst/>
                <a:latin typeface="Times New Roman" panose="02020603050405020304" pitchFamily="18" charset="0"/>
                <a:ea typeface="宋体" panose="02010600030101010101" pitchFamily="2" charset="-122"/>
              </a:rPr>
              <a:t>pstree</a:t>
            </a:r>
            <a:r>
              <a:rPr lang="zh-CN" altLang="zh-CN" sz="20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pstree</a:t>
            </a:r>
            <a:r>
              <a:rPr lang="zh-CN" altLang="zh-CN" sz="2000" kern="100">
                <a:solidFill>
                  <a:srgbClr val="000000"/>
                </a:solidFill>
                <a:effectLst/>
                <a:latin typeface="Times New Roman" panose="02020603050405020304" pitchFamily="18" charset="0"/>
                <a:ea typeface="宋体" panose="02010600030101010101" pitchFamily="2" charset="-122"/>
              </a:rPr>
              <a:t>命令用于显示系统进程间的关系进程树，将系统进程间的关系以树状图显示。系统中所有进程的进程树的基本进程</a:t>
            </a:r>
            <a:r>
              <a:rPr lang="en-US" altLang="zh-CN" sz="2000" kern="100">
                <a:solidFill>
                  <a:srgbClr val="000000"/>
                </a:solidFill>
                <a:effectLst/>
                <a:latin typeface="Times New Roman" panose="02020603050405020304" pitchFamily="18" charset="0"/>
                <a:ea typeface="宋体" panose="02010600030101010101" pitchFamily="2" charset="-122"/>
              </a:rPr>
              <a:t>init</a:t>
            </a:r>
            <a:r>
              <a:rPr lang="zh-CN" altLang="zh-CN" sz="2000" kern="100">
                <a:solidFill>
                  <a:srgbClr val="000000"/>
                </a:solidFill>
                <a:effectLst/>
                <a:latin typeface="Times New Roman" panose="02020603050405020304" pitchFamily="18" charset="0"/>
                <a:ea typeface="宋体" panose="02010600030101010101" pitchFamily="2" charset="-122"/>
              </a:rPr>
              <a:t>或</a:t>
            </a:r>
            <a:r>
              <a:rPr lang="en-US" altLang="zh-CN" sz="2000" kern="100">
                <a:solidFill>
                  <a:srgbClr val="000000"/>
                </a:solidFill>
                <a:effectLst/>
                <a:latin typeface="Times New Roman" panose="02020603050405020304" pitchFamily="18" charset="0"/>
                <a:ea typeface="宋体" panose="02010600030101010101" pitchFamily="2" charset="-122"/>
              </a:rPr>
              <a:t>systemd</a:t>
            </a:r>
            <a:r>
              <a:rPr lang="zh-CN" altLang="zh-CN" sz="2000" kern="100">
                <a:solidFill>
                  <a:srgbClr val="000000"/>
                </a:solidFill>
                <a:effectLst/>
                <a:latin typeface="Times New Roman" panose="02020603050405020304" pitchFamily="18" charset="0"/>
                <a:ea typeface="宋体" panose="02010600030101010101" pitchFamily="2" charset="-122"/>
              </a:rPr>
              <a:t>为根，</a:t>
            </a:r>
            <a:r>
              <a:rPr lang="en-US" altLang="zh-CN" sz="2000" kern="100">
                <a:solidFill>
                  <a:srgbClr val="000000"/>
                </a:solidFill>
                <a:effectLst/>
                <a:latin typeface="Times New Roman" panose="02020603050405020304" pitchFamily="18" charset="0"/>
                <a:ea typeface="宋体" panose="02010600030101010101" pitchFamily="2" charset="-122"/>
              </a:rPr>
              <a:t>init </a:t>
            </a:r>
            <a:r>
              <a:rPr lang="zh-CN" altLang="zh-CN" sz="2000" kern="100">
                <a:solidFill>
                  <a:srgbClr val="000000"/>
                </a:solidFill>
                <a:effectLst/>
                <a:latin typeface="Times New Roman" panose="02020603050405020304" pitchFamily="18" charset="0"/>
                <a:ea typeface="宋体" panose="02010600030101010101" pitchFamily="2" charset="-122"/>
              </a:rPr>
              <a:t>或</a:t>
            </a:r>
            <a:r>
              <a:rPr lang="en-US" altLang="zh-CN" sz="2000" kern="100">
                <a:solidFill>
                  <a:srgbClr val="000000"/>
                </a:solidFill>
                <a:effectLst/>
                <a:latin typeface="Times New Roman" panose="02020603050405020304" pitchFamily="18" charset="0"/>
                <a:ea typeface="宋体" panose="02010600030101010101" pitchFamily="2" charset="-122"/>
              </a:rPr>
              <a:t>systemd</a:t>
            </a:r>
            <a:r>
              <a:rPr lang="zh-CN" altLang="zh-CN" sz="2000" kern="100">
                <a:solidFill>
                  <a:srgbClr val="000000"/>
                </a:solidFill>
                <a:effectLst/>
                <a:latin typeface="Times New Roman" panose="02020603050405020304" pitchFamily="18" charset="0"/>
                <a:ea typeface="宋体" panose="02010600030101010101" pitchFamily="2" charset="-122"/>
              </a:rPr>
              <a:t>的</a:t>
            </a:r>
            <a:r>
              <a:rPr lang="en-US" altLang="zh-CN" sz="2000" kern="100">
                <a:solidFill>
                  <a:srgbClr val="000000"/>
                </a:solidFill>
                <a:effectLst/>
                <a:latin typeface="Times New Roman" panose="02020603050405020304" pitchFamily="18" charset="0"/>
                <a:ea typeface="宋体" panose="02010600030101010101" pitchFamily="2" charset="-122"/>
              </a:rPr>
              <a:t>PID</a:t>
            </a:r>
            <a:r>
              <a:rPr lang="zh-CN" altLang="zh-CN" sz="2000" kern="100">
                <a:solidFill>
                  <a:srgbClr val="000000"/>
                </a:solidFill>
                <a:effectLst/>
                <a:latin typeface="Times New Roman" panose="02020603050405020304" pitchFamily="18" charset="0"/>
                <a:ea typeface="宋体" panose="02010600030101010101" pitchFamily="2" charset="-122"/>
              </a:rPr>
              <a:t>为</a:t>
            </a:r>
            <a:r>
              <a:rPr lang="en-US" altLang="zh-CN" sz="2000" kern="100">
                <a:solidFill>
                  <a:srgbClr val="000000"/>
                </a:solidFill>
                <a:effectLst/>
                <a:latin typeface="Times New Roman" panose="02020603050405020304" pitchFamily="18" charset="0"/>
                <a:ea typeface="宋体" panose="02010600030101010101" pitchFamily="2" charset="-122"/>
              </a:rPr>
              <a:t>1,</a:t>
            </a:r>
            <a:r>
              <a:rPr lang="zh-CN" altLang="zh-CN" sz="2000" kern="100">
                <a:solidFill>
                  <a:srgbClr val="000000"/>
                </a:solidFill>
                <a:effectLst/>
                <a:latin typeface="Times New Roman" panose="02020603050405020304" pitchFamily="18" charset="0"/>
                <a:ea typeface="宋体" panose="02010600030101010101" pitchFamily="2" charset="-122"/>
              </a:rPr>
              <a:t>因此被称为</a:t>
            </a:r>
            <a:r>
              <a:rPr lang="en-US" altLang="zh-CN" sz="2000" kern="100">
                <a:solidFill>
                  <a:srgbClr val="000000"/>
                </a:solidFill>
                <a:effectLst/>
                <a:latin typeface="Times New Roman" panose="02020603050405020304" pitchFamily="18" charset="0"/>
                <a:ea typeface="宋体" panose="02010600030101010101" pitchFamily="2" charset="-122"/>
              </a:rPr>
              <a:t>1#</a:t>
            </a:r>
            <a:r>
              <a:rPr lang="zh-CN" altLang="zh-CN" sz="2000" kern="100">
                <a:solidFill>
                  <a:srgbClr val="000000"/>
                </a:solidFill>
                <a:effectLst/>
                <a:latin typeface="Times New Roman" panose="02020603050405020304" pitchFamily="18" charset="0"/>
                <a:ea typeface="宋体" panose="02010600030101010101" pitchFamily="2" charset="-122"/>
              </a:rPr>
              <a:t>进程。如果指定用户，则只显示此用户所拥有的进程子树。</a:t>
            </a:r>
            <a:r>
              <a:rPr lang="en-US" altLang="zh-CN" sz="2000" kern="100">
                <a:solidFill>
                  <a:srgbClr val="000000"/>
                </a:solidFill>
                <a:effectLst/>
                <a:latin typeface="Times New Roman" panose="02020603050405020304" pitchFamily="18" charset="0"/>
                <a:ea typeface="宋体" panose="02010600030101010101" pitchFamily="2" charset="-122"/>
              </a:rPr>
              <a:t>pstree </a:t>
            </a:r>
            <a:r>
              <a:rPr lang="zh-CN" altLang="zh-CN" sz="2000" kern="100">
                <a:solidFill>
                  <a:srgbClr val="000000"/>
                </a:solidFill>
                <a:effectLst/>
                <a:latin typeface="Times New Roman" panose="02020603050405020304" pitchFamily="18" charset="0"/>
                <a:ea typeface="宋体" panose="02010600030101010101" pitchFamily="2" charset="-122"/>
              </a:rPr>
              <a:t>命令的用法为</a:t>
            </a:r>
            <a:r>
              <a:rPr lang="en-US" altLang="zh-CN" sz="2000" kern="100">
                <a:solidFill>
                  <a:srgbClr val="000000"/>
                </a:solidFill>
                <a:effectLst/>
                <a:latin typeface="Times New Roman" panose="02020603050405020304" pitchFamily="18" charset="0"/>
                <a:ea typeface="宋体" panose="02010600030101010101" pitchFamily="2" charset="-122"/>
              </a:rPr>
              <a:t>:</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pstree[</a:t>
            </a:r>
            <a:r>
              <a:rPr lang="zh-CN" altLang="zh-CN" sz="2000" kern="100">
                <a:solidFill>
                  <a:srgbClr val="000000"/>
                </a:solidFill>
                <a:effectLst/>
                <a:latin typeface="Times New Roman" panose="02020603050405020304" pitchFamily="18" charset="0"/>
                <a:ea typeface="宋体" panose="02010600030101010101" pitchFamily="2" charset="-122"/>
              </a:rPr>
              <a:t>参数</a:t>
            </a:r>
            <a:r>
              <a:rPr lang="en-US" altLang="zh-CN" sz="2000" kern="100">
                <a:solidFill>
                  <a:srgbClr val="000000"/>
                </a:solidFill>
                <a:effectLst/>
                <a:latin typeface="Times New Roman" panose="02020603050405020304" pitchFamily="18" charset="0"/>
                <a:ea typeface="宋体" panose="02010600030101010101" pitchFamily="2" charset="-122"/>
              </a:rPr>
              <a:t>]</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pstree </a:t>
            </a:r>
            <a:r>
              <a:rPr lang="zh-CN" altLang="zh-CN" sz="2000" kern="100">
                <a:solidFill>
                  <a:srgbClr val="000000"/>
                </a:solidFill>
                <a:effectLst/>
                <a:latin typeface="Times New Roman" panose="02020603050405020304" pitchFamily="18" charset="0"/>
                <a:ea typeface="宋体" panose="02010600030101010101" pitchFamily="2" charset="-122"/>
              </a:rPr>
              <a:t>命令的部分参数如</a:t>
            </a:r>
            <a:r>
              <a:rPr lang="zh-CN" altLang="en-US" sz="2000" kern="100">
                <a:solidFill>
                  <a:srgbClr val="000000"/>
                </a:solidFill>
                <a:effectLst/>
                <a:latin typeface="Times New Roman" panose="02020603050405020304" pitchFamily="18" charset="0"/>
                <a:ea typeface="宋体" panose="02010600030101010101" pitchFamily="2" charset="-122"/>
              </a:rPr>
              <a:t>教材</a:t>
            </a:r>
            <a:r>
              <a:rPr lang="zh-CN" altLang="zh-CN" sz="2000" kern="100">
                <a:solidFill>
                  <a:srgbClr val="000000"/>
                </a:solidFill>
                <a:effectLst/>
                <a:latin typeface="Times New Roman" panose="02020603050405020304" pitchFamily="18" charset="0"/>
                <a:ea typeface="宋体" panose="02010600030101010101" pitchFamily="2" charset="-122"/>
              </a:rPr>
              <a:t>表</a:t>
            </a:r>
            <a:r>
              <a:rPr lang="en-US" altLang="zh-CN" sz="2000" kern="100">
                <a:solidFill>
                  <a:srgbClr val="000000"/>
                </a:solidFill>
                <a:effectLst/>
                <a:latin typeface="Times New Roman" panose="02020603050405020304" pitchFamily="18" charset="0"/>
                <a:ea typeface="宋体" panose="02010600030101010101" pitchFamily="2" charset="-122"/>
              </a:rPr>
              <a:t>2.43</a:t>
            </a:r>
            <a:r>
              <a:rPr lang="zh-CN" altLang="zh-CN" sz="2000" kern="100">
                <a:solidFill>
                  <a:srgbClr val="000000"/>
                </a:solidFill>
                <a:effectLst/>
                <a:latin typeface="Times New Roman" panose="02020603050405020304" pitchFamily="18" charset="0"/>
                <a:ea typeface="宋体" panose="02010600030101010101" pitchFamily="2" charset="-122"/>
              </a:rPr>
              <a:t>所示。</a:t>
            </a:r>
            <a:endParaRPr lang="zh-CN" altLang="zh-CN" sz="2000" kern="100">
              <a:effectLst/>
              <a:latin typeface="Times New Roman" panose="02020603050405020304" pitchFamily="18" charset="0"/>
              <a:ea typeface="宋体" panose="02010600030101010101" pitchFamily="2" charset="-122"/>
            </a:endParaRPr>
          </a:p>
          <a:p>
            <a:endParaRPr lang="zh-CN" altLang="en-US" sz="1600"/>
          </a:p>
        </p:txBody>
      </p:sp>
    </p:spTree>
    <p:extLst>
      <p:ext uri="{BB962C8B-B14F-4D97-AF65-F5344CB8AC3E}">
        <p14:creationId xmlns:p14="http://schemas.microsoft.com/office/powerpoint/2010/main" val="3760054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9A3DBCB-0C08-0C6F-A6B5-660A48BFFFD7}"/>
              </a:ext>
            </a:extLst>
          </p:cNvPr>
          <p:cNvSpPr>
            <a:spLocks noGrp="1"/>
          </p:cNvSpPr>
          <p:nvPr>
            <p:ph sz="quarter" idx="13"/>
          </p:nvPr>
        </p:nvSpPr>
        <p:spPr>
          <a:xfrm>
            <a:off x="671528" y="575940"/>
            <a:ext cx="7616333" cy="3680324"/>
          </a:xfrm>
        </p:spPr>
        <p:txBody>
          <a:bodyPr>
            <a:normAutofit/>
          </a:bodyPr>
          <a:lstStyle/>
          <a:p>
            <a:pPr indent="255270"/>
            <a:r>
              <a:rPr lang="en-US" altLang="zh-CN" sz="1800" b="1" kern="100">
                <a:solidFill>
                  <a:srgbClr val="0000FF"/>
                </a:solidFill>
                <a:effectLst/>
                <a:latin typeface="Times New Roman" panose="02020603050405020304" pitchFamily="18" charset="0"/>
                <a:ea typeface="宋体" panose="02010600030101010101" pitchFamily="2" charset="-122"/>
              </a:rPr>
              <a:t>2</a:t>
            </a:r>
            <a:r>
              <a:rPr lang="zh-CN" altLang="zh-CN" sz="1800" b="1" kern="100">
                <a:solidFill>
                  <a:srgbClr val="0000FF"/>
                </a:solidFill>
                <a:effectLst/>
                <a:latin typeface="Times New Roman" panose="02020603050405020304" pitchFamily="18" charset="0"/>
                <a:ea typeface="宋体" panose="02010600030101010101" pitchFamily="2" charset="-122"/>
              </a:rPr>
              <a:t>）</a:t>
            </a:r>
            <a:r>
              <a:rPr lang="en-US" altLang="zh-CN" sz="1800" b="1" kern="100">
                <a:solidFill>
                  <a:srgbClr val="0000FF"/>
                </a:solidFill>
                <a:effectLst/>
                <a:latin typeface="Times New Roman" panose="02020603050405020304" pitchFamily="18" charset="0"/>
                <a:ea typeface="宋体" panose="02010600030101010101" pitchFamily="2" charset="-122"/>
              </a:rPr>
              <a:t>kill </a:t>
            </a:r>
            <a:r>
              <a:rPr lang="en-US" altLang="zh-CN" sz="1800" b="1" kern="100">
                <a:solidFill>
                  <a:srgbClr val="0000FF"/>
                </a:solidFill>
                <a:effectLst/>
                <a:latin typeface="宋体" panose="02010600030101010101" pitchFamily="2" charset="-122"/>
                <a:ea typeface="宋体" panose="02010600030101010101" pitchFamily="2" charset="-122"/>
              </a:rPr>
              <a:t>命令</a:t>
            </a:r>
            <a:endParaRPr lang="zh-CN" altLang="zh-CN" sz="1800" b="1" kern="100">
              <a:solidFill>
                <a:srgbClr val="0000FF"/>
              </a:solidFill>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kill </a:t>
            </a:r>
            <a:r>
              <a:rPr lang="zh-CN" altLang="zh-CN" sz="1800" kern="100">
                <a:solidFill>
                  <a:srgbClr val="000000"/>
                </a:solidFill>
                <a:effectLst/>
                <a:latin typeface="Times New Roman" panose="02020603050405020304" pitchFamily="18" charset="0"/>
                <a:ea typeface="宋体" panose="02010600030101010101" pitchFamily="2" charset="-122"/>
              </a:rPr>
              <a:t>命令向操作系统内核发送一个特殊的信号和目标进程的</a:t>
            </a:r>
            <a:r>
              <a:rPr lang="en-US" altLang="zh-CN" sz="1800" kern="100">
                <a:solidFill>
                  <a:srgbClr val="000000"/>
                </a:solidFill>
                <a:effectLst/>
                <a:latin typeface="Times New Roman" panose="02020603050405020304" pitchFamily="18" charset="0"/>
                <a:ea typeface="宋体" panose="02010600030101010101" pitchFamily="2" charset="-122"/>
              </a:rPr>
              <a:t> PID</a:t>
            </a:r>
            <a:r>
              <a:rPr lang="zh-CN" altLang="zh-CN" sz="1800" kern="100">
                <a:solidFill>
                  <a:srgbClr val="000000"/>
                </a:solidFill>
                <a:effectLst/>
                <a:latin typeface="Times New Roman" panose="02020603050405020304" pitchFamily="18" charset="0"/>
                <a:ea typeface="宋体" panose="02010600030101010101" pitchFamily="2" charset="-122"/>
              </a:rPr>
              <a:t>，系统内核根据收到的信号类型，对指定进程进行相应的操作，命令使用：</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kill[</a:t>
            </a:r>
            <a:r>
              <a:rPr lang="zh-CN" altLang="zh-CN" sz="1800" kern="100">
                <a:solidFill>
                  <a:srgbClr val="000000"/>
                </a:solidFill>
                <a:effectLst/>
                <a:latin typeface="Times New Roman" panose="02020603050405020304" pitchFamily="18" charset="0"/>
                <a:ea typeface="宋体" panose="02010600030101010101" pitchFamily="2" charset="-122"/>
              </a:rPr>
              <a:t>信号</a:t>
            </a:r>
            <a:r>
              <a:rPr lang="en-US" altLang="zh-CN" sz="1800" kern="100">
                <a:solidFill>
                  <a:srgbClr val="000000"/>
                </a:solidFill>
                <a:effectLst/>
                <a:latin typeface="Times New Roman" panose="02020603050405020304" pitchFamily="18" charset="0"/>
                <a:ea typeface="宋体" panose="02010600030101010101" pitchFamily="2" charset="-122"/>
              </a:rPr>
              <a:t>][PID]</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kill -l [</a:t>
            </a:r>
            <a:r>
              <a:rPr lang="zh-CN" altLang="zh-CN" sz="1800" kern="100">
                <a:solidFill>
                  <a:srgbClr val="000000"/>
                </a:solidFill>
                <a:effectLst/>
                <a:latin typeface="Times New Roman" panose="02020603050405020304" pitchFamily="18" charset="0"/>
                <a:ea typeface="宋体" panose="02010600030101010101" pitchFamily="2" charset="-122"/>
              </a:rPr>
              <a:t>信号</a:t>
            </a:r>
            <a:r>
              <a:rPr lang="en-US" altLang="zh-CN" sz="1800" kern="100">
                <a:solidFill>
                  <a:srgbClr val="000000"/>
                </a:solidFill>
                <a:effectLst/>
                <a:latin typeface="Times New Roman" panose="02020603050405020304" pitchFamily="18" charset="0"/>
                <a:ea typeface="宋体" panose="02010600030101010101" pitchFamily="2" charset="-122"/>
              </a:rPr>
              <a:t>];</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Kill</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命令是按照</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 PID </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来确定进程的，只能识别</a:t>
            </a:r>
            <a:r>
              <a:rPr lang="zh-CN" altLang="zh-CN" sz="1800" kern="100">
                <a:effectLst/>
                <a:latin typeface="Calibri" panose="020F0502020204030204" pitchFamily="34" charset="0"/>
                <a:ea typeface="Times New Roman" panose="02020603050405020304" pitchFamily="18" charset="0"/>
                <a:cs typeface="Times New Roman" panose="02020603050405020304" pitchFamily="18" charset="0"/>
              </a:rPr>
              <a:t> </a:t>
            </a:r>
            <a:r>
              <a:rPr lang="en-US" altLang="zh-CN" sz="1800" kern="100">
                <a:effectLst/>
                <a:latin typeface="Calibri" panose="020F0502020204030204" pitchFamily="34" charset="0"/>
                <a:ea typeface="Times New Roman" panose="02020603050405020304" pitchFamily="18" charset="0"/>
                <a:cs typeface="Times New Roman" panose="02020603050405020304" pitchFamily="18" charset="0"/>
              </a:rPr>
              <a:t>PID</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，而不能识别进程名。</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Linux </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定义了几十种不同类型的信号，用户可以使用</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 kill -l </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命令查看所有信号及其编号，如</a:t>
            </a:r>
            <a:r>
              <a:rPr lang="zh-CN" altLang="en-US" sz="1800" kern="100">
                <a:effectLst/>
                <a:latin typeface="Times New Roman" panose="02020603050405020304" pitchFamily="18" charset="0"/>
                <a:ea typeface="宋体" panose="02010600030101010101" pitchFamily="2" charset="-122"/>
                <a:cs typeface="Times New Roman" panose="02020603050405020304" pitchFamily="18" charset="0"/>
              </a:rPr>
              <a:t>教材</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表</a:t>
            </a:r>
            <a:r>
              <a:rPr lang="en-US" altLang="zh-CN" sz="1800" kern="100">
                <a:effectLst/>
                <a:latin typeface="Times New Roman" panose="02020603050405020304" pitchFamily="18" charset="0"/>
                <a:ea typeface="宋体" panose="02010600030101010101" pitchFamily="2" charset="-122"/>
                <a:cs typeface="Times New Roman" panose="02020603050405020304" pitchFamily="18" charset="0"/>
              </a:rPr>
              <a:t>2.44</a:t>
            </a:r>
            <a:r>
              <a:rPr lang="zh-CN" altLang="zh-CN" sz="1800" kern="100">
                <a:effectLst/>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a:p>
        </p:txBody>
      </p:sp>
    </p:spTree>
    <p:extLst>
      <p:ext uri="{BB962C8B-B14F-4D97-AF65-F5344CB8AC3E}">
        <p14:creationId xmlns:p14="http://schemas.microsoft.com/office/powerpoint/2010/main" val="3273137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4069CCF-8D09-6F76-A319-92077BBC83EB}"/>
              </a:ext>
            </a:extLst>
          </p:cNvPr>
          <p:cNvSpPr>
            <a:spLocks noGrp="1"/>
          </p:cNvSpPr>
          <p:nvPr>
            <p:ph sz="quarter" idx="13"/>
          </p:nvPr>
        </p:nvSpPr>
        <p:spPr>
          <a:xfrm>
            <a:off x="671528" y="575940"/>
            <a:ext cx="7616333" cy="3680324"/>
          </a:xfrm>
        </p:spPr>
        <p:txBody>
          <a:bodyPr>
            <a:normAutofit/>
          </a:bodyPr>
          <a:lstStyle/>
          <a:p>
            <a:pPr indent="255270"/>
            <a:r>
              <a:rPr lang="en-US" altLang="zh-CN" sz="2000" b="1" kern="100">
                <a:solidFill>
                  <a:srgbClr val="0000FF"/>
                </a:solidFill>
                <a:effectLst/>
                <a:latin typeface="Times New Roman" panose="02020603050405020304" pitchFamily="18" charset="0"/>
                <a:ea typeface="宋体" panose="02010600030101010101" pitchFamily="2" charset="-122"/>
              </a:rPr>
              <a:t>3</a:t>
            </a:r>
            <a:r>
              <a:rPr lang="zh-CN" altLang="zh-CN" sz="2000" b="1" kern="100">
                <a:solidFill>
                  <a:srgbClr val="0000FF"/>
                </a:solidFill>
                <a:effectLst/>
                <a:latin typeface="Times New Roman" panose="02020603050405020304" pitchFamily="18" charset="0"/>
                <a:ea typeface="宋体" panose="02010600030101010101" pitchFamily="2" charset="-122"/>
              </a:rPr>
              <a:t>）</a:t>
            </a:r>
            <a:r>
              <a:rPr lang="en-US" altLang="zh-CN" sz="2000" b="1" kern="100">
                <a:solidFill>
                  <a:srgbClr val="0000FF"/>
                </a:solidFill>
                <a:effectLst/>
                <a:latin typeface="Times New Roman" panose="02020603050405020304" pitchFamily="18" charset="0"/>
                <a:ea typeface="宋体" panose="02010600030101010101" pitchFamily="2" charset="-122"/>
              </a:rPr>
              <a:t>trap</a:t>
            </a:r>
            <a:r>
              <a:rPr lang="zh-CN" altLang="zh-CN" sz="20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trap</a:t>
            </a:r>
            <a:r>
              <a:rPr lang="zh-CN" altLang="zh-CN" sz="2000" kern="100">
                <a:solidFill>
                  <a:srgbClr val="000000"/>
                </a:solidFill>
                <a:effectLst/>
                <a:latin typeface="Times New Roman" panose="02020603050405020304" pitchFamily="18" charset="0"/>
                <a:ea typeface="宋体" panose="02010600030101010101" pitchFamily="2" charset="-122"/>
              </a:rPr>
              <a:t>命令用于信号的捕获。一般我们只处理一些人工信号，在这些信号中，</a:t>
            </a:r>
            <a:r>
              <a:rPr lang="en-US" altLang="zh-CN" sz="2000" kern="100">
                <a:solidFill>
                  <a:srgbClr val="000000"/>
                </a:solidFill>
                <a:effectLst/>
                <a:latin typeface="Times New Roman" panose="02020603050405020304" pitchFamily="18" charset="0"/>
                <a:ea typeface="宋体" panose="02010600030101010101" pitchFamily="2" charset="-122"/>
              </a:rPr>
              <a:t>SIGHUP</a:t>
            </a:r>
            <a:r>
              <a:rPr lang="zh-CN" altLang="zh-CN" sz="2000" kern="100">
                <a:solidFill>
                  <a:srgbClr val="000000"/>
                </a:solidFill>
                <a:effectLst/>
                <a:latin typeface="Times New Roman" panose="02020603050405020304" pitchFamily="18" charset="0"/>
                <a:ea typeface="宋体" panose="02010600030101010101" pitchFamily="2" charset="-122"/>
              </a:rPr>
              <a:t>、</a:t>
            </a:r>
            <a:r>
              <a:rPr lang="en-US" altLang="zh-CN" sz="2000" kern="100">
                <a:solidFill>
                  <a:srgbClr val="000000"/>
                </a:solidFill>
                <a:effectLst/>
                <a:latin typeface="Times New Roman" panose="02020603050405020304" pitchFamily="18" charset="0"/>
                <a:ea typeface="宋体" panose="02010600030101010101" pitchFamily="2" charset="-122"/>
              </a:rPr>
              <a:t>SIGINT</a:t>
            </a:r>
            <a:r>
              <a:rPr lang="zh-CN" altLang="zh-CN" sz="2000" kern="100">
                <a:solidFill>
                  <a:srgbClr val="000000"/>
                </a:solidFill>
                <a:effectLst/>
                <a:latin typeface="Times New Roman" panose="02020603050405020304" pitchFamily="18" charset="0"/>
                <a:ea typeface="宋体" panose="02010600030101010101" pitchFamily="2" charset="-122"/>
              </a:rPr>
              <a:t>、</a:t>
            </a:r>
            <a:r>
              <a:rPr lang="en-US" altLang="zh-CN" sz="2000" kern="100">
                <a:solidFill>
                  <a:srgbClr val="000000"/>
                </a:solidFill>
                <a:effectLst/>
                <a:latin typeface="Times New Roman" panose="02020603050405020304" pitchFamily="18" charset="0"/>
                <a:ea typeface="宋体" panose="02010600030101010101" pitchFamily="2" charset="-122"/>
              </a:rPr>
              <a:t> SIGQUIT</a:t>
            </a:r>
            <a:r>
              <a:rPr lang="zh-CN" altLang="zh-CN" sz="2000" kern="100">
                <a:solidFill>
                  <a:srgbClr val="000000"/>
                </a:solidFill>
                <a:effectLst/>
                <a:latin typeface="Times New Roman" panose="02020603050405020304" pitchFamily="18" charset="0"/>
                <a:ea typeface="宋体" panose="02010600030101010101" pitchFamily="2" charset="-122"/>
              </a:rPr>
              <a:t>、</a:t>
            </a:r>
            <a:r>
              <a:rPr lang="en-US" altLang="zh-CN" sz="2000" kern="100">
                <a:solidFill>
                  <a:srgbClr val="000000"/>
                </a:solidFill>
                <a:effectLst/>
                <a:latin typeface="Times New Roman" panose="02020603050405020304" pitchFamily="18" charset="0"/>
                <a:ea typeface="宋体" panose="02010600030101010101" pitchFamily="2" charset="-122"/>
              </a:rPr>
              <a:t>SIGUSR1</a:t>
            </a:r>
            <a:r>
              <a:rPr lang="zh-CN" altLang="zh-CN" sz="2000" kern="100">
                <a:solidFill>
                  <a:srgbClr val="000000"/>
                </a:solidFill>
                <a:effectLst/>
                <a:latin typeface="Times New Roman" panose="02020603050405020304" pitchFamily="18" charset="0"/>
                <a:ea typeface="宋体" panose="02010600030101010101" pitchFamily="2" charset="-122"/>
              </a:rPr>
              <a:t>、</a:t>
            </a:r>
            <a:r>
              <a:rPr lang="en-US" altLang="zh-CN" sz="2000" kern="100">
                <a:solidFill>
                  <a:srgbClr val="000000"/>
                </a:solidFill>
                <a:effectLst/>
                <a:latin typeface="Times New Roman" panose="02020603050405020304" pitchFamily="18" charset="0"/>
                <a:ea typeface="宋体" panose="02010600030101010101" pitchFamily="2" charset="-122"/>
              </a:rPr>
              <a:t>SIGUSR2</a:t>
            </a:r>
            <a:r>
              <a:rPr lang="zh-CN" altLang="zh-CN" sz="2000" kern="100">
                <a:solidFill>
                  <a:srgbClr val="000000"/>
                </a:solidFill>
                <a:effectLst/>
                <a:latin typeface="Times New Roman" panose="02020603050405020304" pitchFamily="18" charset="0"/>
                <a:ea typeface="宋体" panose="02010600030101010101" pitchFamily="2" charset="-122"/>
              </a:rPr>
              <a:t>、</a:t>
            </a:r>
            <a:r>
              <a:rPr lang="en-US" altLang="zh-CN" sz="2000" kern="100">
                <a:solidFill>
                  <a:srgbClr val="000000"/>
                </a:solidFill>
                <a:effectLst/>
                <a:latin typeface="Times New Roman" panose="02020603050405020304" pitchFamily="18" charset="0"/>
                <a:ea typeface="宋体" panose="02010600030101010101" pitchFamily="2" charset="-122"/>
              </a:rPr>
              <a:t>SIGTERM</a:t>
            </a:r>
            <a:r>
              <a:rPr lang="zh-CN" altLang="zh-CN" sz="2000" kern="100">
                <a:solidFill>
                  <a:srgbClr val="000000"/>
                </a:solidFill>
                <a:effectLst/>
                <a:latin typeface="Times New Roman" panose="02020603050405020304" pitchFamily="18" charset="0"/>
                <a:ea typeface="宋体" panose="02010600030101010101" pitchFamily="2" charset="-122"/>
              </a:rPr>
              <a:t>可屏蔽，而</a:t>
            </a:r>
            <a:r>
              <a:rPr lang="en-US" altLang="zh-CN" sz="2000" kern="100">
                <a:solidFill>
                  <a:srgbClr val="000000"/>
                </a:solidFill>
                <a:effectLst/>
                <a:latin typeface="Times New Roman" panose="02020603050405020304" pitchFamily="18" charset="0"/>
                <a:ea typeface="宋体" panose="02010600030101010101" pitchFamily="2" charset="-122"/>
              </a:rPr>
              <a:t>SIGKILL</a:t>
            </a:r>
            <a:r>
              <a:rPr lang="zh-CN" altLang="zh-CN" sz="2000" kern="100">
                <a:solidFill>
                  <a:srgbClr val="000000"/>
                </a:solidFill>
                <a:effectLst/>
                <a:latin typeface="Times New Roman" panose="02020603050405020304" pitchFamily="18" charset="0"/>
                <a:ea typeface="宋体" panose="02010600030101010101" pitchFamily="2" charset="-122"/>
              </a:rPr>
              <a:t>是不可屏蔽。</a:t>
            </a:r>
            <a:endParaRPr lang="zh-CN" altLang="zh-CN" sz="2000" kern="100">
              <a:effectLst/>
              <a:latin typeface="Times New Roman" panose="02020603050405020304" pitchFamily="18" charset="0"/>
              <a:ea typeface="宋体" panose="02010600030101010101" pitchFamily="2" charset="-122"/>
            </a:endParaRPr>
          </a:p>
          <a:p>
            <a:pPr indent="266700" algn="just"/>
            <a:r>
              <a:rPr lang="zh-CN" altLang="zh-CN" sz="2000" kern="100">
                <a:solidFill>
                  <a:srgbClr val="000000"/>
                </a:solidFill>
                <a:effectLst/>
                <a:latin typeface="Times New Roman" panose="02020603050405020304" pitchFamily="18" charset="0"/>
                <a:ea typeface="宋体" panose="02010600030101010101" pitchFamily="2" charset="-122"/>
              </a:rPr>
              <a:t>对一个信号处理的方法有</a:t>
            </a:r>
            <a:r>
              <a:rPr lang="en-US" altLang="zh-CN" sz="2000" kern="100">
                <a:solidFill>
                  <a:srgbClr val="000000"/>
                </a:solidFill>
                <a:effectLst/>
                <a:latin typeface="Times New Roman" panose="02020603050405020304" pitchFamily="18" charset="0"/>
                <a:ea typeface="宋体" panose="02010600030101010101" pitchFamily="2" charset="-122"/>
              </a:rPr>
              <a:t>3</a:t>
            </a:r>
            <a:r>
              <a:rPr lang="zh-CN" altLang="zh-CN" sz="2000" kern="100">
                <a:solidFill>
                  <a:srgbClr val="000000"/>
                </a:solidFill>
                <a:effectLst/>
                <a:latin typeface="Times New Roman" panose="02020603050405020304" pitchFamily="18" charset="0"/>
                <a:ea typeface="宋体" panose="02010600030101010101" pitchFamily="2" charset="-122"/>
              </a:rPr>
              <a:t>种：系统默认（一般来说都是终止程序运行）、忽略、定义一个新动作</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trap</a:t>
            </a:r>
            <a:r>
              <a:rPr lang="zh-CN" altLang="zh-CN" sz="2000" kern="100">
                <a:solidFill>
                  <a:srgbClr val="000000"/>
                </a:solidFill>
                <a:effectLst/>
                <a:latin typeface="Times New Roman" panose="02020603050405020304" pitchFamily="18" charset="0"/>
                <a:ea typeface="宋体" panose="02010600030101010101" pitchFamily="2" charset="-122"/>
              </a:rPr>
              <a:t>命令的使用方法：</a:t>
            </a:r>
            <a:endParaRPr lang="zh-CN" altLang="zh-CN" sz="2000" kern="100">
              <a:effectLst/>
              <a:latin typeface="Times New Roman" panose="02020603050405020304" pitchFamily="18" charset="0"/>
              <a:ea typeface="宋体" panose="02010600030101010101" pitchFamily="2" charset="-122"/>
            </a:endParaRPr>
          </a:p>
          <a:p>
            <a:pPr indent="266700" algn="just"/>
            <a:r>
              <a:rPr lang="en-US" altLang="zh-CN" sz="2000" kern="100">
                <a:solidFill>
                  <a:srgbClr val="000000"/>
                </a:solidFill>
                <a:effectLst/>
                <a:latin typeface="Times New Roman" panose="02020603050405020304" pitchFamily="18" charset="0"/>
                <a:ea typeface="宋体" panose="02010600030101010101" pitchFamily="2" charset="-122"/>
              </a:rPr>
              <a:t>trap[</a:t>
            </a:r>
            <a:r>
              <a:rPr lang="zh-CN" altLang="zh-CN" sz="2000" kern="100">
                <a:solidFill>
                  <a:srgbClr val="000000"/>
                </a:solidFill>
                <a:effectLst/>
                <a:latin typeface="Times New Roman" panose="02020603050405020304" pitchFamily="18" charset="0"/>
                <a:ea typeface="宋体" panose="02010600030101010101" pitchFamily="2" charset="-122"/>
              </a:rPr>
              <a:t>参数</a:t>
            </a:r>
            <a:r>
              <a:rPr lang="en-US" altLang="zh-CN" sz="2000" kern="100">
                <a:solidFill>
                  <a:srgbClr val="000000"/>
                </a:solidFill>
                <a:effectLst/>
                <a:latin typeface="Times New Roman" panose="02020603050405020304" pitchFamily="18" charset="0"/>
                <a:ea typeface="宋体" panose="02010600030101010101" pitchFamily="2" charset="-122"/>
              </a:rPr>
              <a:t>][[arg][</a:t>
            </a:r>
            <a:r>
              <a:rPr lang="zh-CN" altLang="zh-CN" sz="2000" kern="100">
                <a:solidFill>
                  <a:srgbClr val="000000"/>
                </a:solidFill>
                <a:effectLst/>
                <a:latin typeface="Times New Roman" panose="02020603050405020304" pitchFamily="18" charset="0"/>
                <a:ea typeface="宋体" panose="02010600030101010101" pitchFamily="2" charset="-122"/>
              </a:rPr>
              <a:t>信号</a:t>
            </a:r>
            <a:r>
              <a:rPr lang="en-US" altLang="zh-CN" sz="2000" kern="100">
                <a:solidFill>
                  <a:srgbClr val="000000"/>
                </a:solidFill>
                <a:effectLst/>
                <a:latin typeface="Times New Roman" panose="02020603050405020304" pitchFamily="18" charset="0"/>
                <a:ea typeface="宋体" panose="02010600030101010101" pitchFamily="2" charset="-122"/>
              </a:rPr>
              <a:t>]]</a:t>
            </a:r>
            <a:endParaRPr lang="zh-CN" altLang="zh-CN" sz="20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897458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2365350-3F20-02F3-7B9F-90F5879C8AAA}"/>
              </a:ext>
            </a:extLst>
          </p:cNvPr>
          <p:cNvSpPr>
            <a:spLocks noGrp="1"/>
          </p:cNvSpPr>
          <p:nvPr>
            <p:ph sz="quarter" idx="13"/>
          </p:nvPr>
        </p:nvSpPr>
        <p:spPr>
          <a:xfrm>
            <a:off x="671528" y="575940"/>
            <a:ext cx="7616333" cy="3680324"/>
          </a:xfrm>
        </p:spPr>
        <p:txBody>
          <a:bodyPr>
            <a:normAutofit/>
          </a:bodyPr>
          <a:lstStyle/>
          <a:p>
            <a:pPr indent="255270"/>
            <a:r>
              <a:rPr lang="en-US" altLang="zh-CN" sz="1800" b="1" kern="100">
                <a:solidFill>
                  <a:srgbClr val="0000FF"/>
                </a:solidFill>
                <a:effectLst/>
                <a:latin typeface="Times New Roman" panose="02020603050405020304" pitchFamily="18" charset="0"/>
                <a:ea typeface="宋体" panose="02010600030101010101" pitchFamily="2" charset="-122"/>
              </a:rPr>
              <a:t>4</a:t>
            </a:r>
            <a:r>
              <a:rPr lang="zh-CN" altLang="zh-CN" sz="1800" b="1" kern="100">
                <a:solidFill>
                  <a:srgbClr val="0000FF"/>
                </a:solidFill>
                <a:effectLst/>
                <a:latin typeface="Times New Roman" panose="02020603050405020304" pitchFamily="18" charset="0"/>
                <a:ea typeface="宋体" panose="02010600030101010101" pitchFamily="2" charset="-122"/>
              </a:rPr>
              <a:t>）</a:t>
            </a:r>
            <a:r>
              <a:rPr lang="en-US" altLang="zh-CN" sz="1800" b="1" kern="100">
                <a:solidFill>
                  <a:srgbClr val="0000FF"/>
                </a:solidFill>
                <a:effectLst/>
                <a:latin typeface="Times New Roman" panose="02020603050405020304" pitchFamily="18" charset="0"/>
                <a:ea typeface="宋体" panose="02010600030101010101" pitchFamily="2" charset="-122"/>
              </a:rPr>
              <a:t>fg/bg/jobs</a:t>
            </a:r>
            <a:r>
              <a:rPr lang="zh-CN" altLang="zh-CN" sz="1800" b="1" kern="100">
                <a:solidFill>
                  <a:srgbClr val="0000FF"/>
                </a:solidFill>
                <a:effectLst/>
                <a:latin typeface="Times New Roman" panose="02020603050405020304" pitchFamily="18" charset="0"/>
                <a:ea typeface="宋体" panose="02010600030101010101" pitchFamily="2" charset="-122"/>
              </a:rPr>
              <a:t>命令</a:t>
            </a: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fg</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bg</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jobs</a:t>
            </a:r>
            <a:r>
              <a:rPr lang="zh-CN" altLang="zh-CN" sz="1800" kern="100">
                <a:solidFill>
                  <a:srgbClr val="000000"/>
                </a:solidFill>
                <a:effectLst/>
                <a:latin typeface="Times New Roman" panose="02020603050405020304" pitchFamily="18" charset="0"/>
                <a:ea typeface="宋体" panose="02010600030101010101" pitchFamily="2" charset="-122"/>
              </a:rPr>
              <a:t>进程挂起或作业的前</a:t>
            </a:r>
            <a:r>
              <a:rPr lang="en-US" altLang="zh-CN" sz="1800" kern="100">
                <a:solidFill>
                  <a:srgbClr val="000000"/>
                </a:solidFill>
                <a:effectLst/>
                <a:latin typeface="Times New Roman" panose="02020603050405020304" pitchFamily="18" charset="0"/>
                <a:ea typeface="宋体" panose="02010600030101010101" pitchFamily="2" charset="-122"/>
              </a:rPr>
              <a:t>/</a:t>
            </a:r>
            <a:r>
              <a:rPr lang="zh-CN" altLang="zh-CN" sz="1800" kern="100">
                <a:solidFill>
                  <a:srgbClr val="000000"/>
                </a:solidFill>
                <a:effectLst/>
                <a:latin typeface="Times New Roman" panose="02020603050405020304" pitchFamily="18" charset="0"/>
                <a:ea typeface="宋体" panose="02010600030101010101" pitchFamily="2" charset="-122"/>
              </a:rPr>
              <a:t>后运行切换。当交换式进程运行时，用户可以通过按</a:t>
            </a:r>
            <a:r>
              <a:rPr lang="en-US" altLang="zh-CN" sz="1800" kern="100">
                <a:solidFill>
                  <a:srgbClr val="000000"/>
                </a:solidFill>
                <a:effectLst/>
                <a:latin typeface="Times New Roman" panose="02020603050405020304" pitchFamily="18" charset="0"/>
                <a:ea typeface="宋体" panose="02010600030101010101" pitchFamily="2" charset="-122"/>
              </a:rPr>
              <a:t>Ctrl+Z </a:t>
            </a:r>
            <a:r>
              <a:rPr lang="zh-CN" altLang="zh-CN" sz="1800" kern="100">
                <a:solidFill>
                  <a:srgbClr val="000000"/>
                </a:solidFill>
                <a:effectLst/>
                <a:latin typeface="Times New Roman" panose="02020603050405020304" pitchFamily="18" charset="0"/>
                <a:ea typeface="宋体" panose="02010600030101010101" pitchFamily="2" charset="-122"/>
              </a:rPr>
              <a:t>将它挂起。之后，可以让其在后台等待运行，也可以后台到前台再运行。实现功能命令有</a:t>
            </a:r>
            <a:r>
              <a:rPr lang="en-US" altLang="zh-CN" sz="1800" kern="100">
                <a:solidFill>
                  <a:srgbClr val="000000"/>
                </a:solidFill>
                <a:effectLst/>
                <a:latin typeface="Times New Roman" panose="02020603050405020304" pitchFamily="18" charset="0"/>
                <a:ea typeface="宋体" panose="02010600030101010101" pitchFamily="2" charset="-122"/>
              </a:rPr>
              <a:t>fg</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foreground</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bg</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background</a:t>
            </a:r>
            <a:r>
              <a:rPr lang="zh-CN" altLang="zh-CN" sz="1800" kern="100">
                <a:solidFill>
                  <a:srgbClr val="000000"/>
                </a:solidFill>
                <a:effectLst/>
                <a:latin typeface="Times New Roman" panose="02020603050405020304" pitchFamily="18" charset="0"/>
                <a:ea typeface="宋体" panose="02010600030101010101" pitchFamily="2" charset="-122"/>
              </a:rPr>
              <a:t>），它们都是</a:t>
            </a:r>
            <a:r>
              <a:rPr lang="en-US" altLang="zh-CN" sz="1800" kern="100">
                <a:solidFill>
                  <a:srgbClr val="000000"/>
                </a:solidFill>
                <a:effectLst/>
                <a:latin typeface="Times New Roman" panose="02020603050405020304" pitchFamily="18" charset="0"/>
                <a:ea typeface="宋体" panose="02010600030101010101" pitchFamily="2" charset="-122"/>
              </a:rPr>
              <a:t>bash</a:t>
            </a:r>
            <a:r>
              <a:rPr lang="zh-CN" altLang="zh-CN" sz="1800" kern="100">
                <a:solidFill>
                  <a:srgbClr val="000000"/>
                </a:solidFill>
                <a:effectLst/>
                <a:latin typeface="Times New Roman" panose="02020603050405020304" pitchFamily="18" charset="0"/>
                <a:ea typeface="宋体" panose="02010600030101010101" pitchFamily="2" charset="-122"/>
              </a:rPr>
              <a:t>的内部命令，</a:t>
            </a:r>
            <a:r>
              <a:rPr lang="en-US" altLang="zh-CN" sz="1800" kern="100">
                <a:solidFill>
                  <a:srgbClr val="000000"/>
                </a:solidFill>
                <a:effectLst/>
                <a:latin typeface="Times New Roman" panose="02020603050405020304" pitchFamily="18" charset="0"/>
                <a:ea typeface="宋体" panose="02010600030101010101" pitchFamily="2" charset="-122"/>
              </a:rPr>
              <a:t>jobs</a:t>
            </a:r>
            <a:r>
              <a:rPr lang="zh-CN" altLang="zh-CN" sz="1800" kern="100">
                <a:solidFill>
                  <a:srgbClr val="000000"/>
                </a:solidFill>
                <a:effectLst/>
                <a:latin typeface="Times New Roman" panose="02020603050405020304" pitchFamily="18" charset="0"/>
                <a:ea typeface="宋体" panose="02010600030101010101" pitchFamily="2" charset="-122"/>
              </a:rPr>
              <a:t>用于查询和管理作业队列。用法：</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fg[job]</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bg[job]</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job[</a:t>
            </a:r>
            <a:r>
              <a:rPr lang="zh-CN" altLang="zh-CN" sz="1800" kern="100">
                <a:solidFill>
                  <a:srgbClr val="000000"/>
                </a:solidFill>
                <a:effectLst/>
                <a:latin typeface="Times New Roman" panose="02020603050405020304" pitchFamily="18" charset="0"/>
                <a:ea typeface="宋体" panose="02010600030101010101" pitchFamily="2" charset="-122"/>
              </a:rPr>
              <a:t>参数</a:t>
            </a:r>
            <a:r>
              <a:rPr lang="en-US" altLang="zh-CN" sz="1800" kern="100">
                <a:solidFill>
                  <a:srgbClr val="000000"/>
                </a:solidFill>
                <a:effectLst/>
                <a:latin typeface="Times New Roman" panose="02020603050405020304" pitchFamily="18" charset="0"/>
                <a:ea typeface="宋体" panose="02010600030101010101" pitchFamily="2" charset="-122"/>
              </a:rPr>
              <a:t>][job…]</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350535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05F406A-5A52-AF72-76B9-627D6D998ABD}"/>
              </a:ext>
            </a:extLst>
          </p:cNvPr>
          <p:cNvSpPr>
            <a:spLocks noGrp="1"/>
          </p:cNvSpPr>
          <p:nvPr>
            <p:ph type="title"/>
          </p:nvPr>
        </p:nvSpPr>
        <p:spPr>
          <a:xfrm>
            <a:off x="671528" y="-18019"/>
            <a:ext cx="7616792" cy="1173116"/>
          </a:xfrm>
        </p:spPr>
        <p:txBody>
          <a:bodyPr/>
          <a:lstStyle/>
          <a:p>
            <a:r>
              <a:rPr lang="zh-CN" altLang="zh-CN" sz="1800" b="1" kern="100">
                <a:effectLst/>
                <a:latin typeface="Times New Roman" panose="02020603050405020304" pitchFamily="18" charset="0"/>
                <a:ea typeface="宋体" panose="02010600030101010101" pitchFamily="2" charset="-122"/>
                <a:cs typeface="Times New Roman" panose="02020603050405020304" pitchFamily="18" charset="0"/>
              </a:rPr>
              <a:t>二、软件包管理工具</a:t>
            </a:r>
            <a:endParaRPr lang="zh-CN" altLang="en-US"/>
          </a:p>
        </p:txBody>
      </p:sp>
      <p:sp>
        <p:nvSpPr>
          <p:cNvPr id="3" name="内容占位符 2">
            <a:extLst>
              <a:ext uri="{FF2B5EF4-FFF2-40B4-BE49-F238E27FC236}">
                <a16:creationId xmlns:a16="http://schemas.microsoft.com/office/drawing/2014/main" id="{CA46B989-42C3-29A3-AC33-128DA1250BC4}"/>
              </a:ext>
            </a:extLst>
          </p:cNvPr>
          <p:cNvSpPr>
            <a:spLocks noGrp="1"/>
          </p:cNvSpPr>
          <p:nvPr>
            <p:ph sz="quarter" idx="13"/>
          </p:nvPr>
        </p:nvSpPr>
        <p:spPr>
          <a:xfrm>
            <a:off x="671528" y="791964"/>
            <a:ext cx="7616333" cy="4104332"/>
          </a:xfrm>
        </p:spPr>
        <p:txBody>
          <a:bodyPr>
            <a:normAutofit lnSpcReduction="10000"/>
          </a:bodyPr>
          <a:lstStyle/>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统信</a:t>
            </a:r>
            <a:r>
              <a:rPr lang="en-US" altLang="zh-CN" sz="1800" kern="100">
                <a:solidFill>
                  <a:srgbClr val="000000"/>
                </a:solidFill>
                <a:effectLst/>
                <a:latin typeface="Times New Roman" panose="02020603050405020304" pitchFamily="18" charset="0"/>
                <a:ea typeface="宋体" panose="02010600030101010101" pitchFamily="2" charset="-122"/>
              </a:rPr>
              <a:t>UOS </a:t>
            </a:r>
            <a:r>
              <a:rPr lang="zh-CN" altLang="zh-CN" sz="1800" kern="100">
                <a:solidFill>
                  <a:srgbClr val="000000"/>
                </a:solidFill>
                <a:effectLst/>
                <a:latin typeface="Times New Roman" panose="02020603050405020304" pitchFamily="18" charset="0"/>
                <a:ea typeface="宋体" panose="02010600030101010101" pitchFamily="2" charset="-122"/>
              </a:rPr>
              <a:t>系统的软件包管理工具为</a:t>
            </a:r>
            <a:r>
              <a:rPr lang="en-US" altLang="zh-CN" sz="1800" kern="100">
                <a:solidFill>
                  <a:srgbClr val="000000"/>
                </a:solidFill>
                <a:effectLst/>
                <a:latin typeface="Times New Roman" panose="02020603050405020304" pitchFamily="18" charset="0"/>
                <a:ea typeface="宋体" panose="02010600030101010101" pitchFamily="2" charset="-122"/>
              </a:rPr>
              <a:t>dpkg</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apt</a:t>
            </a:r>
            <a:r>
              <a:rPr lang="zh-CN" altLang="zh-CN" sz="1800" kern="100">
                <a:solidFill>
                  <a:srgbClr val="000000"/>
                </a:solidFill>
                <a:effectLst/>
                <a:latin typeface="Times New Roman" panose="02020603050405020304" pitchFamily="18" charset="0"/>
                <a:ea typeface="宋体" panose="02010600030101010101" pitchFamily="2" charset="-122"/>
              </a:rPr>
              <a:t>等，在系统被安装的时候同时安装。统信</a:t>
            </a:r>
            <a:r>
              <a:rPr lang="en-US" altLang="zh-CN" sz="1800" kern="100">
                <a:solidFill>
                  <a:srgbClr val="000000"/>
                </a:solidFill>
                <a:effectLst/>
                <a:latin typeface="Times New Roman" panose="02020603050405020304" pitchFamily="18" charset="0"/>
                <a:ea typeface="宋体" panose="02010600030101010101" pitchFamily="2" charset="-122"/>
              </a:rPr>
              <a:t>UOS</a:t>
            </a:r>
            <a:r>
              <a:rPr lang="zh-CN" altLang="zh-CN" sz="1800" kern="100">
                <a:solidFill>
                  <a:srgbClr val="000000"/>
                </a:solidFill>
                <a:effectLst/>
                <a:latin typeface="Times New Roman" panose="02020603050405020304" pitchFamily="18" charset="0"/>
                <a:ea typeface="宋体" panose="02010600030101010101" pitchFamily="2" charset="-122"/>
              </a:rPr>
              <a:t>使用</a:t>
            </a:r>
            <a:r>
              <a:rPr lang="en-US" altLang="zh-CN" sz="1800" kern="100">
                <a:solidFill>
                  <a:srgbClr val="000000"/>
                </a:solidFill>
                <a:effectLst/>
                <a:latin typeface="Times New Roman" panose="02020603050405020304" pitchFamily="18" charset="0"/>
                <a:ea typeface="宋体" panose="02010600030101010101" pitchFamily="2" charset="-122"/>
              </a:rPr>
              <a:t>Debian</a:t>
            </a:r>
            <a:r>
              <a:rPr lang="zh-CN" altLang="zh-CN" sz="1800" kern="100">
                <a:solidFill>
                  <a:srgbClr val="000000"/>
                </a:solidFill>
                <a:effectLst/>
                <a:latin typeface="Times New Roman" panose="02020603050405020304" pitchFamily="18" charset="0"/>
                <a:ea typeface="宋体" panose="02010600030101010101" pitchFamily="2" charset="-122"/>
              </a:rPr>
              <a:t>软件包的管理机制。统信系统的两种类型的软件安装包：二进制（</a:t>
            </a:r>
            <a:r>
              <a:rPr lang="en-US" altLang="zh-CN" sz="1800" kern="100">
                <a:solidFill>
                  <a:srgbClr val="000000"/>
                </a:solidFill>
                <a:effectLst/>
                <a:latin typeface="Times New Roman" panose="02020603050405020304" pitchFamily="18" charset="0"/>
                <a:ea typeface="宋体" panose="02010600030101010101" pitchFamily="2" charset="-122"/>
              </a:rPr>
              <a:t>.deb</a:t>
            </a:r>
            <a:r>
              <a:rPr lang="zh-CN" altLang="zh-CN" sz="1800" kern="100">
                <a:solidFill>
                  <a:srgbClr val="000000"/>
                </a:solidFill>
                <a:effectLst/>
                <a:latin typeface="Times New Roman" panose="02020603050405020304" pitchFamily="18" charset="0"/>
                <a:ea typeface="宋体" panose="02010600030101010101" pitchFamily="2" charset="-122"/>
              </a:rPr>
              <a:t>）和源代码包（</a:t>
            </a:r>
            <a:r>
              <a:rPr lang="en-US" altLang="zh-CN" sz="1800" kern="100">
                <a:solidFill>
                  <a:srgbClr val="000000"/>
                </a:solidFill>
                <a:effectLst/>
                <a:latin typeface="Times New Roman" panose="02020603050405020304" pitchFamily="18" charset="0"/>
                <a:ea typeface="宋体" panose="02010600030101010101" pitchFamily="2" charset="-122"/>
              </a:rPr>
              <a:t>.dsc</a:t>
            </a:r>
            <a:r>
              <a:rPr lang="zh-CN" altLang="zh-CN" sz="1800" kern="100">
                <a:solidFill>
                  <a:srgbClr val="000000"/>
                </a:solidFill>
                <a:effectLst/>
                <a:latin typeface="Times New Roman" panose="02020603050405020304" pitchFamily="18" charset="0"/>
                <a:ea typeface="宋体" panose="02010600030101010101" pitchFamily="2" charset="-122"/>
              </a:rPr>
              <a:t>）。软件包的命名规则如下：</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flename version reversion architecture.deb</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或者</a:t>
            </a:r>
            <a:endParaRPr lang="zh-CN" altLang="zh-CN" sz="1800" kern="100">
              <a:effectLst/>
              <a:latin typeface="Times New Roman" panose="02020603050405020304" pitchFamily="18" charset="0"/>
              <a:ea typeface="宋体" panose="02010600030101010101" pitchFamily="2" charset="-122"/>
            </a:endParaRPr>
          </a:p>
          <a:p>
            <a:pPr indent="266700" algn="just"/>
            <a:r>
              <a:rPr lang="en-US" altLang="zh-CN" sz="1800" kern="100">
                <a:solidFill>
                  <a:srgbClr val="000000"/>
                </a:solidFill>
                <a:effectLst/>
                <a:latin typeface="Times New Roman" panose="02020603050405020304" pitchFamily="18" charset="0"/>
                <a:ea typeface="宋体" panose="02010600030101010101" pitchFamily="2" charset="-122"/>
              </a:rPr>
              <a:t>flename version reversion architechture.dsc</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其中，</a:t>
            </a:r>
            <a:r>
              <a:rPr lang="en-US" altLang="zh-CN" sz="1800" kern="100">
                <a:solidFill>
                  <a:srgbClr val="000000"/>
                </a:solidFill>
                <a:effectLst/>
                <a:latin typeface="Times New Roman" panose="02020603050405020304" pitchFamily="18" charset="0"/>
                <a:ea typeface="宋体" panose="02010600030101010101" pitchFamily="2" charset="-122"/>
              </a:rPr>
              <a:t>filename </a:t>
            </a:r>
            <a:r>
              <a:rPr lang="zh-CN" altLang="zh-CN" sz="1800" kern="100">
                <a:solidFill>
                  <a:srgbClr val="000000"/>
                </a:solidFill>
                <a:effectLst/>
                <a:latin typeface="Times New Roman" panose="02020603050405020304" pitchFamily="18" charset="0"/>
                <a:ea typeface="宋体" panose="02010600030101010101" pitchFamily="2" charset="-122"/>
              </a:rPr>
              <a:t>为软件包名</a:t>
            </a:r>
            <a:r>
              <a:rPr lang="en-US" altLang="zh-CN" sz="1800" kern="100">
                <a:solidFill>
                  <a:srgbClr val="000000"/>
                </a:solidFill>
                <a:effectLst/>
                <a:latin typeface="Times New Roman" panose="02020603050405020304" pitchFamily="18" charset="0"/>
                <a:ea typeface="宋体" panose="02010600030101010101" pitchFamily="2" charset="-122"/>
              </a:rPr>
              <a:t>: version </a:t>
            </a:r>
            <a:r>
              <a:rPr lang="zh-CN" altLang="zh-CN" sz="1800" kern="100">
                <a:solidFill>
                  <a:srgbClr val="000000"/>
                </a:solidFill>
                <a:effectLst/>
                <a:latin typeface="Times New Roman" panose="02020603050405020304" pitchFamily="18" charset="0"/>
                <a:ea typeface="宋体" panose="02010600030101010101" pitchFamily="2" charset="-122"/>
              </a:rPr>
              <a:t>为版本号</a:t>
            </a:r>
            <a:r>
              <a:rPr lang="en-US" altLang="zh-CN" sz="1800" kern="100">
                <a:solidFill>
                  <a:srgbClr val="000000"/>
                </a:solidFill>
                <a:effectLst/>
                <a:latin typeface="Times New Roman" panose="02020603050405020304" pitchFamily="18" charset="0"/>
                <a:ea typeface="宋体" panose="02010600030101010101" pitchFamily="2" charset="-122"/>
              </a:rPr>
              <a:t>; reversion </a:t>
            </a:r>
            <a:r>
              <a:rPr lang="zh-CN" altLang="zh-CN" sz="1800" kern="100">
                <a:solidFill>
                  <a:srgbClr val="000000"/>
                </a:solidFill>
                <a:effectLst/>
                <a:latin typeface="Times New Roman" panose="02020603050405020304" pitchFamily="18" charset="0"/>
                <a:ea typeface="宋体" panose="02010600030101010101" pitchFamily="2" charset="-122"/>
              </a:rPr>
              <a:t>为修订版本号</a:t>
            </a:r>
            <a:r>
              <a:rPr lang="en-US" altLang="zh-CN" sz="1800" kern="100">
                <a:solidFill>
                  <a:srgbClr val="000000"/>
                </a:solidFill>
                <a:effectLst/>
                <a:latin typeface="Times New Roman" panose="02020603050405020304" pitchFamily="18" charset="0"/>
                <a:ea typeface="宋体" panose="02010600030101010101" pitchFamily="2" charset="-122"/>
              </a:rPr>
              <a:t>; architechture </a:t>
            </a:r>
            <a:r>
              <a:rPr lang="zh-CN" altLang="zh-CN" sz="1800" kern="100">
                <a:solidFill>
                  <a:srgbClr val="000000"/>
                </a:solidFill>
                <a:effectLst/>
                <a:latin typeface="Times New Roman" panose="02020603050405020304" pitchFamily="18" charset="0"/>
                <a:ea typeface="宋体" panose="02010600030101010101" pitchFamily="2" charset="-122"/>
              </a:rPr>
              <a:t>为体系结构或类型</a:t>
            </a:r>
            <a:r>
              <a:rPr lang="en-US" altLang="zh-CN" sz="1800" kern="100">
                <a:solidFill>
                  <a:srgbClr val="000000"/>
                </a:solidFill>
                <a:effectLst/>
                <a:latin typeface="Times New Roman" panose="02020603050405020304" pitchFamily="18" charset="0"/>
                <a:ea typeface="宋体" panose="02010600030101010101" pitchFamily="2" charset="-122"/>
              </a:rPr>
              <a:t>; .deb </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.dsc</a:t>
            </a:r>
            <a:r>
              <a:rPr lang="zh-CN" altLang="zh-CN" sz="1800" kern="100">
                <a:solidFill>
                  <a:srgbClr val="000000"/>
                </a:solidFill>
                <a:effectLst/>
                <a:latin typeface="Times New Roman" panose="02020603050405020304" pitchFamily="18" charset="0"/>
                <a:ea typeface="宋体" panose="02010600030101010101" pitchFamily="2" charset="-122"/>
              </a:rPr>
              <a:t>为扩展名。</a:t>
            </a:r>
            <a:endParaRPr lang="zh-CN" altLang="zh-CN" sz="1800" kern="100">
              <a:effectLst/>
              <a:latin typeface="Times New Roman" panose="02020603050405020304" pitchFamily="18" charset="0"/>
              <a:ea typeface="宋体" panose="02010600030101010101" pitchFamily="2" charset="-122"/>
            </a:endParaRPr>
          </a:p>
          <a:p>
            <a:pPr indent="266700" algn="just"/>
            <a:r>
              <a:rPr lang="zh-CN" altLang="zh-CN" sz="1800" kern="100">
                <a:solidFill>
                  <a:srgbClr val="000000"/>
                </a:solidFill>
                <a:effectLst/>
                <a:latin typeface="Times New Roman" panose="02020603050405020304" pitchFamily="18" charset="0"/>
                <a:ea typeface="宋体" panose="02010600030101010101" pitchFamily="2" charset="-122"/>
              </a:rPr>
              <a:t>统信系统用于软件包管理的工具是</a:t>
            </a:r>
            <a:r>
              <a:rPr lang="en-US" altLang="zh-CN" sz="1800" kern="100">
                <a:solidFill>
                  <a:srgbClr val="000000"/>
                </a:solidFill>
                <a:effectLst/>
                <a:latin typeface="Times New Roman" panose="02020603050405020304" pitchFamily="18" charset="0"/>
                <a:ea typeface="宋体" panose="02010600030101010101" pitchFamily="2" charset="-122"/>
              </a:rPr>
              <a:t>dpkg</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apt,</a:t>
            </a:r>
            <a:r>
              <a:rPr lang="zh-CN" altLang="zh-CN" sz="1800" kern="100">
                <a:solidFill>
                  <a:srgbClr val="000000"/>
                </a:solidFill>
                <a:effectLst/>
                <a:latin typeface="Times New Roman" panose="02020603050405020304" pitchFamily="18" charset="0"/>
                <a:ea typeface="宋体" panose="02010600030101010101" pitchFamily="2" charset="-122"/>
              </a:rPr>
              <a:t>常用工具有</a:t>
            </a:r>
            <a:r>
              <a:rPr lang="en-US" altLang="zh-CN" sz="1800" kern="100">
                <a:solidFill>
                  <a:srgbClr val="000000"/>
                </a:solidFill>
                <a:effectLst/>
                <a:latin typeface="Times New Roman" panose="02020603050405020304" pitchFamily="18" charset="0"/>
                <a:ea typeface="宋体" panose="02010600030101010101" pitchFamily="2" charset="-122"/>
              </a:rPr>
              <a:t>dpkg</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apt-get</a:t>
            </a:r>
            <a:r>
              <a:rPr lang="zh-CN" altLang="zh-CN" sz="1800" kern="100">
                <a:solidFill>
                  <a:srgbClr val="000000"/>
                </a:solidFill>
                <a:effectLst/>
                <a:latin typeface="Times New Roman" panose="02020603050405020304" pitchFamily="18" charset="0"/>
                <a:ea typeface="宋体" panose="02010600030101010101" pitchFamily="2" charset="-122"/>
              </a:rPr>
              <a:t>、</a:t>
            </a:r>
            <a:r>
              <a:rPr lang="en-US" altLang="zh-CN" sz="1800" kern="100">
                <a:solidFill>
                  <a:srgbClr val="000000"/>
                </a:solidFill>
                <a:effectLst/>
                <a:latin typeface="Times New Roman" panose="02020603050405020304" pitchFamily="18" charset="0"/>
                <a:ea typeface="宋体" panose="02010600030101010101" pitchFamily="2" charset="-122"/>
              </a:rPr>
              <a:t>apt-cache </a:t>
            </a:r>
            <a:r>
              <a:rPr lang="zh-CN" altLang="zh-CN" sz="1800" kern="100">
                <a:solidFill>
                  <a:srgbClr val="000000"/>
                </a:solidFill>
                <a:effectLst/>
                <a:latin typeface="Times New Roman" panose="02020603050405020304" pitchFamily="18" charset="0"/>
                <a:ea typeface="宋体" panose="02010600030101010101" pitchFamily="2" charset="-122"/>
              </a:rPr>
              <a:t>和</a:t>
            </a:r>
            <a:r>
              <a:rPr lang="en-US" altLang="zh-CN" sz="1800" kern="100">
                <a:solidFill>
                  <a:srgbClr val="000000"/>
                </a:solidFill>
                <a:effectLst/>
                <a:latin typeface="Times New Roman" panose="02020603050405020304" pitchFamily="18" charset="0"/>
                <a:ea typeface="宋体" panose="02010600030101010101" pitchFamily="2" charset="-122"/>
              </a:rPr>
              <a:t>apt</a:t>
            </a:r>
            <a:r>
              <a:rPr lang="zh-CN" altLang="zh-CN" sz="1800" kern="100">
                <a:solidFill>
                  <a:srgbClr val="000000"/>
                </a:solidFill>
                <a:effectLst/>
                <a:latin typeface="Times New Roman" panose="02020603050405020304" pitchFamily="18" charset="0"/>
                <a:ea typeface="宋体" panose="02010600030101010101" pitchFamily="2" charset="-122"/>
              </a:rPr>
              <a:t>，这里只从安装软件的方式来简单的讲解。</a:t>
            </a:r>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2455958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BF4FBB4-74D1-F5ED-AE0D-4CCED0AE63AC}"/>
              </a:ext>
            </a:extLst>
          </p:cNvPr>
          <p:cNvSpPr>
            <a:spLocks noGrp="1"/>
          </p:cNvSpPr>
          <p:nvPr>
            <p:ph sz="quarter" idx="13"/>
          </p:nvPr>
        </p:nvSpPr>
        <p:spPr>
          <a:xfrm>
            <a:off x="671528" y="719956"/>
            <a:ext cx="7616333" cy="4032448"/>
          </a:xfrm>
        </p:spPr>
        <p:txBody>
          <a:bodyPr>
            <a:normAutofit fontScale="92500" lnSpcReduction="20000"/>
          </a:bodyPr>
          <a:lstStyle/>
          <a:p>
            <a:pPr algn="just" hangingPunct="0">
              <a:spcBef>
                <a:spcPts val="780"/>
              </a:spcBef>
              <a:spcAft>
                <a:spcPts val="780"/>
              </a:spcAft>
            </a:pPr>
            <a:r>
              <a:rPr lang="en-US" altLang="zh-CN" sz="19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1.dpkg</a:t>
            </a:r>
            <a:endParaRPr lang="zh-CN" altLang="zh-CN" sz="19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dpkg</a:t>
            </a:r>
            <a:r>
              <a:rPr lang="zh-CN" altLang="zh-CN" sz="1900" kern="100">
                <a:solidFill>
                  <a:srgbClr val="000000"/>
                </a:solidFill>
                <a:effectLst/>
                <a:latin typeface="Times New Roman" panose="02020603050405020304" pitchFamily="18" charset="0"/>
                <a:ea typeface="宋体" panose="02010600030101010101" pitchFamily="2" charset="-122"/>
              </a:rPr>
              <a:t>用于本地软件包的管理，其用法为</a:t>
            </a:r>
            <a:r>
              <a:rPr lang="en-US" altLang="zh-CN" sz="1900" kern="100">
                <a:solidFill>
                  <a:srgbClr val="000000"/>
                </a:solidFill>
                <a:effectLst/>
                <a:latin typeface="Times New Roman" panose="02020603050405020304" pitchFamily="18" charset="0"/>
                <a:ea typeface="宋体" panose="02010600030101010101" pitchFamily="2" charset="-122"/>
              </a:rPr>
              <a:t>:</a:t>
            </a:r>
            <a:endParaRPr lang="zh-CN" altLang="zh-CN" sz="1900" kern="100">
              <a:effectLst/>
              <a:latin typeface="Times New Roman" panose="02020603050405020304" pitchFamily="18" charset="0"/>
              <a:ea typeface="宋体" panose="02010600030101010101" pitchFamily="2" charset="-122"/>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dpkg [</a:t>
            </a:r>
            <a:r>
              <a:rPr lang="zh-CN" altLang="zh-CN" sz="1900" kern="100">
                <a:solidFill>
                  <a:srgbClr val="000000"/>
                </a:solidFill>
                <a:effectLst/>
                <a:latin typeface="Times New Roman" panose="02020603050405020304" pitchFamily="18" charset="0"/>
                <a:ea typeface="宋体" panose="02010600030101010101" pitchFamily="2" charset="-122"/>
              </a:rPr>
              <a:t>参数</a:t>
            </a:r>
            <a:r>
              <a:rPr lang="en-US" altLang="zh-CN" sz="1900" kern="100">
                <a:solidFill>
                  <a:srgbClr val="000000"/>
                </a:solidFill>
                <a:effectLst/>
                <a:latin typeface="Times New Roman" panose="02020603050405020304" pitchFamily="18" charset="0"/>
                <a:ea typeface="宋体" panose="02010600030101010101" pitchFamily="2" charset="-122"/>
              </a:rPr>
              <a:t>] </a:t>
            </a:r>
            <a:r>
              <a:rPr lang="zh-CN" altLang="zh-CN" sz="1900" kern="100">
                <a:solidFill>
                  <a:srgbClr val="000000"/>
                </a:solidFill>
                <a:effectLst/>
                <a:latin typeface="Times New Roman" panose="02020603050405020304" pitchFamily="18" charset="0"/>
                <a:ea typeface="宋体" panose="02010600030101010101" pitchFamily="2" charset="-122"/>
              </a:rPr>
              <a:t>行为</a:t>
            </a:r>
            <a:endParaRPr lang="zh-CN" altLang="zh-CN" sz="1900" kern="100">
              <a:effectLst/>
              <a:latin typeface="Times New Roman" panose="02020603050405020304" pitchFamily="18" charset="0"/>
              <a:ea typeface="宋体" panose="02010600030101010101" pitchFamily="2" charset="-122"/>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dpkg</a:t>
            </a:r>
            <a:r>
              <a:rPr lang="zh-CN" altLang="zh-CN" sz="1900" kern="100">
                <a:solidFill>
                  <a:srgbClr val="000000"/>
                </a:solidFill>
                <a:effectLst/>
                <a:latin typeface="Times New Roman" panose="02020603050405020304" pitchFamily="18" charset="0"/>
                <a:ea typeface="宋体" panose="02010600030101010101" pitchFamily="2" charset="-122"/>
              </a:rPr>
              <a:t>的常用参数如</a:t>
            </a:r>
            <a:r>
              <a:rPr lang="zh-CN" altLang="en-US" sz="1900" kern="100">
                <a:solidFill>
                  <a:srgbClr val="000000"/>
                </a:solidFill>
                <a:effectLst/>
                <a:latin typeface="Times New Roman" panose="02020603050405020304" pitchFamily="18" charset="0"/>
                <a:ea typeface="宋体" panose="02010600030101010101" pitchFamily="2" charset="-122"/>
              </a:rPr>
              <a:t>教材</a:t>
            </a:r>
            <a:r>
              <a:rPr lang="zh-CN" altLang="zh-CN" sz="1900" kern="100">
                <a:solidFill>
                  <a:srgbClr val="000000"/>
                </a:solidFill>
                <a:effectLst/>
                <a:latin typeface="Times New Roman" panose="02020603050405020304" pitchFamily="18" charset="0"/>
                <a:ea typeface="宋体" panose="02010600030101010101" pitchFamily="2" charset="-122"/>
              </a:rPr>
              <a:t>表</a:t>
            </a:r>
            <a:r>
              <a:rPr lang="en-US" altLang="zh-CN" sz="1900" kern="100">
                <a:solidFill>
                  <a:srgbClr val="000000"/>
                </a:solidFill>
                <a:effectLst/>
                <a:latin typeface="Times New Roman" panose="02020603050405020304" pitchFamily="18" charset="0"/>
                <a:ea typeface="宋体" panose="02010600030101010101" pitchFamily="2" charset="-122"/>
              </a:rPr>
              <a:t>2.39</a:t>
            </a:r>
            <a:r>
              <a:rPr lang="zh-CN" altLang="zh-CN" sz="1900" kern="100">
                <a:solidFill>
                  <a:srgbClr val="000000"/>
                </a:solidFill>
                <a:effectLst/>
                <a:latin typeface="Times New Roman" panose="02020603050405020304" pitchFamily="18" charset="0"/>
                <a:ea typeface="宋体" panose="02010600030101010101" pitchFamily="2" charset="-122"/>
              </a:rPr>
              <a:t>所示。</a:t>
            </a:r>
            <a:endParaRPr lang="en-US" altLang="zh-CN" sz="1900" kern="100">
              <a:solidFill>
                <a:srgbClr val="000000"/>
              </a:solidFill>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9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2.apt-get </a:t>
            </a:r>
            <a:endParaRPr lang="zh-CN" altLang="zh-CN" sz="19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apt-get </a:t>
            </a:r>
            <a:r>
              <a:rPr lang="zh-CN" altLang="zh-CN" sz="1900" kern="100">
                <a:solidFill>
                  <a:srgbClr val="000000"/>
                </a:solidFill>
                <a:effectLst/>
                <a:latin typeface="Times New Roman" panose="02020603050405020304" pitchFamily="18" charset="0"/>
                <a:ea typeface="宋体" panose="02010600030101010101" pitchFamily="2" charset="-122"/>
              </a:rPr>
              <a:t>用来管理软件包，用法为：</a:t>
            </a:r>
            <a:endParaRPr lang="zh-CN" altLang="zh-CN" sz="1900" kern="100">
              <a:effectLst/>
              <a:latin typeface="Times New Roman" panose="02020603050405020304" pitchFamily="18" charset="0"/>
              <a:ea typeface="宋体" panose="02010600030101010101" pitchFamily="2" charset="-122"/>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apt-get[</a:t>
            </a:r>
            <a:r>
              <a:rPr lang="zh-CN" altLang="zh-CN" sz="1900" kern="100">
                <a:solidFill>
                  <a:srgbClr val="000000"/>
                </a:solidFill>
                <a:effectLst/>
                <a:latin typeface="Times New Roman" panose="02020603050405020304" pitchFamily="18" charset="0"/>
                <a:ea typeface="宋体" panose="02010600030101010101" pitchFamily="2" charset="-122"/>
              </a:rPr>
              <a:t>参数</a:t>
            </a:r>
            <a:r>
              <a:rPr lang="en-US" altLang="zh-CN" sz="1900" kern="100">
                <a:solidFill>
                  <a:srgbClr val="000000"/>
                </a:solidFill>
                <a:effectLst/>
                <a:latin typeface="Times New Roman" panose="02020603050405020304" pitchFamily="18" charset="0"/>
                <a:ea typeface="宋体" panose="02010600030101010101" pitchFamily="2" charset="-122"/>
              </a:rPr>
              <a:t>][</a:t>
            </a:r>
            <a:r>
              <a:rPr lang="zh-CN" altLang="zh-CN" sz="1900" kern="100">
                <a:solidFill>
                  <a:srgbClr val="000000"/>
                </a:solidFill>
                <a:effectLst/>
                <a:latin typeface="Times New Roman" panose="02020603050405020304" pitchFamily="18" charset="0"/>
                <a:ea typeface="宋体" panose="02010600030101010101" pitchFamily="2" charset="-122"/>
              </a:rPr>
              <a:t>功能</a:t>
            </a:r>
            <a:r>
              <a:rPr lang="en-US" altLang="zh-CN" sz="1900" kern="100">
                <a:solidFill>
                  <a:srgbClr val="000000"/>
                </a:solidFill>
                <a:effectLst/>
                <a:latin typeface="Times New Roman" panose="02020603050405020304" pitchFamily="18" charset="0"/>
                <a:ea typeface="宋体" panose="02010600030101010101" pitchFamily="2" charset="-122"/>
              </a:rPr>
              <a:t>]</a:t>
            </a:r>
            <a:endParaRPr lang="zh-CN" altLang="zh-CN" sz="1900" kern="100">
              <a:effectLst/>
              <a:latin typeface="Times New Roman" panose="02020603050405020304" pitchFamily="18" charset="0"/>
              <a:ea typeface="宋体" panose="02010600030101010101" pitchFamily="2" charset="-122"/>
            </a:endParaRPr>
          </a:p>
          <a:p>
            <a:pPr algn="just" hangingPunct="0">
              <a:spcBef>
                <a:spcPts val="780"/>
              </a:spcBef>
              <a:spcAft>
                <a:spcPts val="780"/>
              </a:spcAft>
            </a:pPr>
            <a:r>
              <a:rPr lang="en-US" altLang="zh-CN" sz="19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3.apt</a:t>
            </a:r>
            <a:r>
              <a:rPr lang="zh-CN" altLang="zh-CN" sz="1900" b="1" kern="100">
                <a:solidFill>
                  <a:srgbClr val="0000FF"/>
                </a:solidFill>
                <a:effectLst/>
                <a:latin typeface="Arial" panose="020B0604020202020204" pitchFamily="34" charset="0"/>
                <a:ea typeface="楷体" panose="02010609060101010101" pitchFamily="49" charset="-122"/>
                <a:cs typeface="Times New Roman" panose="02020603050405020304" pitchFamily="18" charset="0"/>
              </a:rPr>
              <a:t>命令</a:t>
            </a: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apt</a:t>
            </a:r>
            <a:r>
              <a:rPr lang="zh-CN" altLang="zh-CN" sz="1900" kern="100">
                <a:solidFill>
                  <a:srgbClr val="000000"/>
                </a:solidFill>
                <a:effectLst/>
                <a:latin typeface="Times New Roman" panose="02020603050405020304" pitchFamily="18" charset="0"/>
                <a:ea typeface="宋体" panose="02010600030101010101" pitchFamily="2" charset="-122"/>
              </a:rPr>
              <a:t>是整合</a:t>
            </a:r>
            <a:r>
              <a:rPr lang="en-US" altLang="zh-CN" sz="1900" kern="100">
                <a:solidFill>
                  <a:srgbClr val="000000"/>
                </a:solidFill>
                <a:effectLst/>
                <a:latin typeface="Times New Roman" panose="02020603050405020304" pitchFamily="18" charset="0"/>
                <a:ea typeface="宋体" panose="02010600030101010101" pitchFamily="2" charset="-122"/>
              </a:rPr>
              <a:t>apt -get</a:t>
            </a:r>
            <a:r>
              <a:rPr lang="zh-CN" altLang="zh-CN" sz="1900" kern="100">
                <a:solidFill>
                  <a:srgbClr val="000000"/>
                </a:solidFill>
                <a:effectLst/>
                <a:latin typeface="Times New Roman" panose="02020603050405020304" pitchFamily="18" charset="0"/>
                <a:ea typeface="宋体" panose="02010600030101010101" pitchFamily="2" charset="-122"/>
              </a:rPr>
              <a:t>和</a:t>
            </a:r>
            <a:r>
              <a:rPr lang="en-US" altLang="zh-CN" sz="1900" kern="100">
                <a:solidFill>
                  <a:srgbClr val="000000"/>
                </a:solidFill>
                <a:effectLst/>
                <a:latin typeface="Times New Roman" panose="02020603050405020304" pitchFamily="18" charset="0"/>
                <a:ea typeface="宋体" panose="02010600030101010101" pitchFamily="2" charset="-122"/>
              </a:rPr>
              <a:t>apt-cache</a:t>
            </a:r>
            <a:r>
              <a:rPr lang="zh-CN" altLang="zh-CN" sz="1900" kern="100">
                <a:solidFill>
                  <a:srgbClr val="000000"/>
                </a:solidFill>
                <a:effectLst/>
                <a:latin typeface="Times New Roman" panose="02020603050405020304" pitchFamily="18" charset="0"/>
                <a:ea typeface="宋体" panose="02010600030101010101" pitchFamily="2" charset="-122"/>
              </a:rPr>
              <a:t>等功能的软件包综合管理命令，用法如下：</a:t>
            </a:r>
            <a:endParaRPr lang="zh-CN" altLang="zh-CN" sz="1900" kern="100">
              <a:effectLst/>
              <a:latin typeface="Times New Roman" panose="02020603050405020304" pitchFamily="18" charset="0"/>
              <a:ea typeface="宋体" panose="02010600030101010101" pitchFamily="2" charset="-122"/>
            </a:endParaRPr>
          </a:p>
          <a:p>
            <a:pPr indent="266700" algn="just"/>
            <a:r>
              <a:rPr lang="en-US" altLang="zh-CN" sz="1900" kern="100">
                <a:solidFill>
                  <a:srgbClr val="000000"/>
                </a:solidFill>
                <a:effectLst/>
                <a:latin typeface="Times New Roman" panose="02020603050405020304" pitchFamily="18" charset="0"/>
                <a:ea typeface="宋体" panose="02010600030101010101" pitchFamily="2" charset="-122"/>
              </a:rPr>
              <a:t>apt[</a:t>
            </a:r>
            <a:r>
              <a:rPr lang="zh-CN" altLang="zh-CN" sz="1900" kern="100">
                <a:solidFill>
                  <a:srgbClr val="000000"/>
                </a:solidFill>
                <a:effectLst/>
                <a:latin typeface="Times New Roman" panose="02020603050405020304" pitchFamily="18" charset="0"/>
                <a:ea typeface="宋体" panose="02010600030101010101" pitchFamily="2" charset="-122"/>
              </a:rPr>
              <a:t>参数</a:t>
            </a:r>
            <a:r>
              <a:rPr lang="en-US" altLang="zh-CN" sz="1900" kern="100">
                <a:solidFill>
                  <a:srgbClr val="000000"/>
                </a:solidFill>
                <a:effectLst/>
                <a:latin typeface="Times New Roman" panose="02020603050405020304" pitchFamily="18" charset="0"/>
                <a:ea typeface="宋体" panose="02010600030101010101" pitchFamily="2" charset="-122"/>
              </a:rPr>
              <a:t>]{</a:t>
            </a:r>
            <a:r>
              <a:rPr lang="zh-CN" altLang="zh-CN" sz="1900" kern="100">
                <a:solidFill>
                  <a:srgbClr val="000000"/>
                </a:solidFill>
                <a:effectLst/>
                <a:latin typeface="Times New Roman" panose="02020603050405020304" pitchFamily="18" charset="0"/>
                <a:ea typeface="宋体" panose="02010600030101010101" pitchFamily="2" charset="-122"/>
              </a:rPr>
              <a:t>功能</a:t>
            </a:r>
            <a:r>
              <a:rPr lang="en-US" altLang="zh-CN" sz="1900" kern="100">
                <a:solidFill>
                  <a:srgbClr val="000000"/>
                </a:solidFill>
                <a:effectLst/>
                <a:latin typeface="Times New Roman" panose="02020603050405020304" pitchFamily="18" charset="0"/>
                <a:ea typeface="宋体" panose="02010600030101010101" pitchFamily="2" charset="-122"/>
              </a:rPr>
              <a:t>}</a:t>
            </a:r>
            <a:endParaRPr lang="zh-CN" altLang="zh-CN" sz="1900" kern="100">
              <a:effectLst/>
              <a:latin typeface="Times New Roman" panose="02020603050405020304" pitchFamily="18" charset="0"/>
              <a:ea typeface="宋体" panose="02010600030101010101" pitchFamily="2" charset="-122"/>
            </a:endParaRPr>
          </a:p>
          <a:p>
            <a:pPr indent="266700" algn="just"/>
            <a:endParaRPr lang="zh-CN" altLang="zh-CN" sz="1800" kern="100">
              <a:effectLst/>
              <a:latin typeface="Times New Roman" panose="02020603050405020304" pitchFamily="18" charset="0"/>
              <a:ea typeface="宋体" panose="02010600030101010101" pitchFamily="2" charset="-122"/>
            </a:endParaRPr>
          </a:p>
          <a:p>
            <a:endParaRPr lang="zh-CN" altLang="en-US"/>
          </a:p>
        </p:txBody>
      </p:sp>
    </p:spTree>
    <p:extLst>
      <p:ext uri="{BB962C8B-B14F-4D97-AF65-F5344CB8AC3E}">
        <p14:creationId xmlns:p14="http://schemas.microsoft.com/office/powerpoint/2010/main" val="3503590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ok8"/>
  <p:tag name="ISPRING_FIRST_PUBLISH" val="1"/>
  <p:tag name="KSO_WPP_MARK_KEY" val="11197f6b-4c11-4661-bf1b-5a5bfc0be739"/>
  <p:tag name="COMMONDATA" val="eyJoZGlkIjoiZTExZDAzNDI4NDEyNzhjNTlkOGMzYjM0ZjMyYmU1ZWYifQ=="/>
</p:tagLst>
</file>

<file path=ppt/theme/theme1.xml><?xml version="1.0" encoding="utf-8"?>
<a:theme xmlns:a="http://schemas.openxmlformats.org/drawingml/2006/main" name="水滴">
  <a:themeElements>
    <a:clrScheme name="水滴">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水滴">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TM02892315[[fn=丝状]]</Template>
  <TotalTime>4451</TotalTime>
  <Words>12215</Words>
  <Application>Microsoft Office PowerPoint</Application>
  <PresentationFormat>自定义</PresentationFormat>
  <Paragraphs>826</Paragraphs>
  <Slides>129</Slides>
  <Notes>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129</vt:i4>
      </vt:variant>
    </vt:vector>
  </HeadingPairs>
  <TitlesOfParts>
    <vt:vector size="138" baseType="lpstr">
      <vt:lpstr>等线</vt:lpstr>
      <vt:lpstr>宋体</vt:lpstr>
      <vt:lpstr>微软雅黑</vt:lpstr>
      <vt:lpstr>Arial</vt:lpstr>
      <vt:lpstr>Calibri</vt:lpstr>
      <vt:lpstr>Times New Roman</vt:lpstr>
      <vt:lpstr>Tw Cen MT</vt:lpstr>
      <vt:lpstr>Wingdings</vt:lpstr>
      <vt:lpstr>水滴</vt:lpstr>
      <vt:lpstr>PowerPoint 演示文稿</vt:lpstr>
      <vt:lpstr>PowerPoint 演示文稿</vt:lpstr>
      <vt:lpstr>项目二 统信操作系统的基本命令与管理</vt:lpstr>
      <vt:lpstr>项目二 统信操作系统的基本命令与管理</vt:lpstr>
      <vt:lpstr>PowerPoint 演示文稿</vt:lpstr>
      <vt:lpstr>任务一 目录操作 &lt;任务描述&gt; 在本任务中，小华在/data目录下按照要求查看满足条件的文件，创建满足要求的目录，删除不需要的目录，切换到需要修改的目录，并查看当前文件所在目录。</vt:lpstr>
      <vt:lpstr>&lt;知识准备&gt;目录操作的基本命令 目录操作的基本命令有ls、mkdir、rmdir、cd、pwd。</vt:lpstr>
      <vt:lpstr>PowerPoint 演示文稿</vt:lpstr>
      <vt:lpstr>PowerPoint 演示文稿</vt:lpstr>
      <vt:lpstr>&lt;任务实施&gt; 本任务对/data目录进行以下操作。 一、列出目录内容</vt:lpstr>
      <vt:lpstr>二、创建目录 </vt:lpstr>
      <vt:lpstr>三、删除目录 </vt:lpstr>
      <vt:lpstr>四、切换目录 </vt:lpstr>
      <vt:lpstr>五、显示当前目录 </vt:lpstr>
      <vt:lpstr>&lt;任务练习&gt;目录操作命令的使用</vt:lpstr>
      <vt:lpstr>PowerPoint 演示文稿</vt:lpstr>
      <vt:lpstr>&lt;任务描述&gt; 本任务中，小华要对文件进行查看、移动、复制、删除等基本操作，并对文件的属性、文本文件进行修改，对目录和文件进行比较。 &lt;任务分析&gt;</vt:lpstr>
      <vt:lpstr>&lt;知识准备&gt; 一、文件操作的基本命令 文件操作的基本命令有cat、more、less、wc、head、tail、cp、mv、rm/unlink等。</vt:lpstr>
      <vt:lpstr>PowerPoint 演示文稿</vt:lpstr>
      <vt:lpstr>PowerPoint 演示文稿</vt:lpstr>
      <vt:lpstr>PowerPoint 演示文稿</vt:lpstr>
      <vt:lpstr>PowerPoint 演示文稿</vt:lpstr>
      <vt:lpstr>PowerPoint 演示文稿</vt:lpstr>
      <vt:lpstr>PowerPoint 演示文稿</vt:lpstr>
      <vt:lpstr>二、文件属性操作的基本命令 文件属性操作的基本命令有file、start、touch。</vt:lpstr>
      <vt:lpstr>PowerPoint 演示文稿</vt:lpstr>
      <vt:lpstr>PowerPoint 演示文稿</vt:lpstr>
      <vt:lpstr>三、文本文件编辑与操作的基本命令</vt:lpstr>
      <vt:lpstr>PowerPoint 演示文稿</vt:lpstr>
      <vt:lpstr>启动vi编辑器后，进入vi工作模式，vi有3种基本工作模式：命令行模式、输入模式和末行模式。</vt:lpstr>
      <vt:lpstr>PowerPoint 演示文稿</vt:lpstr>
      <vt:lpstr>PowerPoint 演示文稿</vt:lpstr>
      <vt:lpstr>4）三种模式转换 vi编辑器的三种模式可以进行转换，转换方法如图2.1所示。 </vt:lpstr>
      <vt:lpstr>PowerPoint 演示文稿</vt:lpstr>
      <vt:lpstr>5.cut命令 cut命令从文件中的每一行中截取出一些部分，并输出到标准输出中，其命令格式如下：cut [选项] [文件] cut命令的部分参数如表2.21所示。</vt:lpstr>
      <vt:lpstr>PowerPoint 演示文稿</vt:lpstr>
      <vt:lpstr>PowerPoint 演示文稿</vt:lpstr>
      <vt:lpstr>PowerPoint 演示文稿</vt:lpstr>
      <vt:lpstr>PowerPoint 演示文稿</vt:lpstr>
      <vt:lpstr>四、文本或目录比较命令 </vt:lpstr>
      <vt:lpstr>PowerPoint 演示文稿</vt:lpstr>
      <vt:lpstr>PowerPoint 演示文稿</vt:lpstr>
      <vt:lpstr>&lt;任务实施&gt; 一、文件操作</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二、编辑文本</vt:lpstr>
      <vt:lpstr>PowerPoint 演示文稿</vt:lpstr>
      <vt:lpstr>PowerPoint 演示文稿</vt:lpstr>
      <vt:lpstr>PowerPoint 演示文稿</vt:lpstr>
      <vt:lpstr>PowerPoint 演示文稿</vt:lpstr>
      <vt:lpstr>PowerPoint 演示文稿</vt:lpstr>
      <vt:lpstr>PowerPoint 演示文稿</vt:lpstr>
      <vt:lpstr>三、文本和目录比较</vt:lpstr>
      <vt:lpstr>&lt;任务练习&gt;文件操作命令的使用 </vt:lpstr>
      <vt:lpstr>PowerPoint 演示文稿</vt:lpstr>
      <vt:lpstr>&lt;任务描述&gt; </vt:lpstr>
      <vt:lpstr>&lt;任务分析&gt;</vt:lpstr>
      <vt:lpstr>&lt;知识准备&gt; 一、基本命令 </vt:lpstr>
      <vt:lpstr>PowerPoint 演示文稿</vt:lpstr>
      <vt:lpstr>&lt;知识准备&gt; 二、I/O重定向命令 </vt:lpstr>
      <vt:lpstr>PowerPoint 演示文稿</vt:lpstr>
      <vt:lpstr>&lt;知识准备&gt; 三、可执行程序及相关信息定位命令 </vt:lpstr>
      <vt:lpstr>PowerPoint 演示文稿</vt:lpstr>
      <vt:lpstr>PowerPoint 演示文稿</vt:lpstr>
      <vt:lpstr>&lt;知识准备&gt; 四、od命令</vt:lpstr>
      <vt:lpstr>&lt;知识准备&gt; 五、任意精度计算器（bc）</vt:lpstr>
      <vt:lpstr>&lt;任务实施&gt; 一、输出命令行参数</vt:lpstr>
      <vt:lpstr>PowerPoint 演示文稿</vt:lpstr>
      <vt:lpstr>二、为参数赋值</vt:lpstr>
      <vt:lpstr>三、计算器的使用</vt:lpstr>
      <vt:lpstr>PowerPoint 演示文稿</vt:lpstr>
      <vt:lpstr>PowerPoint 演示文稿</vt:lpstr>
      <vt:lpstr>&lt;任务练习&gt;系统操作命令的使用</vt:lpstr>
      <vt:lpstr>PowerPoint 演示文稿</vt:lpstr>
      <vt:lpstr>&lt;任务描述&gt; </vt:lpstr>
      <vt:lpstr>&lt;任务分析&gt; </vt:lpstr>
      <vt:lpstr>&lt;知识准备&gt; 一、Linux系统管理的基本命令</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二、软件包管理工具</vt:lpstr>
      <vt:lpstr>PowerPoint 演示文稿</vt:lpstr>
      <vt:lpstr>三、防火墙 统信UOS支持firewalld和ufw防火墙，在默认情况下两个防火墙是没有安装的，需要手动安装。</vt:lpstr>
      <vt:lpstr>1.firewalld软件</vt:lpstr>
      <vt:lpstr>1.firewalld软件</vt:lpstr>
      <vt:lpstr>1.firewalld软件</vt:lpstr>
      <vt:lpstr>2.ufw 防火墙 ufw防火墙管理工具是ufw，用户可以通过ufw help 命令得到简单的帮助，man ufw命令获得更详细帮助。</vt:lpstr>
      <vt:lpstr>&lt;任务实施&gt; 一、管理环境变量</vt:lpstr>
      <vt:lpstr>&lt;任务实施&gt; 二、管理别名</vt:lpstr>
      <vt:lpstr>&lt;任务实施&gt; 三、管理主机名</vt:lpstr>
      <vt:lpstr>&lt;任务实施&gt; 三、管理主机名</vt:lpstr>
      <vt:lpstr>四、管理网络</vt:lpstr>
      <vt:lpstr>四、管理网络</vt:lpstr>
      <vt:lpstr>四、管理网络</vt:lpstr>
      <vt:lpstr>五、管理系统日期</vt:lpstr>
      <vt:lpstr>五、管理系统日期</vt:lpstr>
      <vt:lpstr>五、管理系统日期</vt:lpstr>
      <vt:lpstr>六、管理软件包</vt:lpstr>
      <vt:lpstr>六、管理软件包</vt:lpstr>
      <vt:lpstr>六、管理软件包</vt:lpstr>
      <vt:lpstr>七、管理进程与信号</vt:lpstr>
      <vt:lpstr>七、管理进程与信号</vt:lpstr>
      <vt:lpstr>七、管理进程与信号</vt:lpstr>
      <vt:lpstr>八、管理服务器  Linux有很多服务器，本任务介绍对vsftpd和MySQL服务的管理。要管理一个服务，必须知道服务名称，vsftpd的服务名称为vsftpd.service。 </vt:lpstr>
      <vt:lpstr>八、管理服务器 </vt:lpstr>
      <vt:lpstr>八、管理服务器 </vt:lpstr>
      <vt:lpstr>八、管理服务器 </vt:lpstr>
      <vt:lpstr>九、管理防火墙</vt:lpstr>
      <vt:lpstr>九、管理防火墙</vt:lpstr>
      <vt:lpstr>&lt;任务练习&gt;Linux系统管理命令的使用</vt:lpstr>
      <vt:lpstr>【项目总结】</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ok8</dc:title>
  <dc:creator/>
  <cp:lastModifiedBy>lenovo</cp:lastModifiedBy>
  <cp:revision>230</cp:revision>
  <dcterms:created xsi:type="dcterms:W3CDTF">2022-11-30T09:24:06Z</dcterms:created>
  <dcterms:modified xsi:type="dcterms:W3CDTF">2022-12-16T06:24:56Z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4AAB4035DDC24A639DFEE9F10AB53F67</vt:lpwstr>
  </property>
  <property fmtid="{D5CDD505-2E9C-101B-9397-08002B2CF9AE}" pid="3" name="KSOProductBuildVer">
    <vt:lpwstr>2052-11.1.0.12763</vt:lpwstr>
  </property>
</Properties>
</file>