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9">
  <p:sldMasterIdLst>
    <p:sldMasterId id="2147483672" r:id="rId1"/>
  </p:sldMasterIdLst>
  <p:notesMasterIdLst>
    <p:notesMasterId r:id="rId86"/>
  </p:notesMasterIdLst>
  <p:handoutMasterIdLst>
    <p:handoutMasterId r:id="rId87"/>
  </p:handoutMasterIdLst>
  <p:sldIdLst>
    <p:sldId id="256" r:id="rId2"/>
    <p:sldId id="257" r:id="rId3"/>
    <p:sldId id="258" r:id="rId4"/>
    <p:sldId id="290" r:id="rId5"/>
    <p:sldId id="292" r:id="rId6"/>
    <p:sldId id="329" r:id="rId7"/>
    <p:sldId id="293" r:id="rId8"/>
    <p:sldId id="286" r:id="rId9"/>
    <p:sldId id="294" r:id="rId10"/>
    <p:sldId id="295" r:id="rId11"/>
    <p:sldId id="296" r:id="rId12"/>
    <p:sldId id="297" r:id="rId13"/>
    <p:sldId id="298" r:id="rId14"/>
    <p:sldId id="330" r:id="rId15"/>
    <p:sldId id="299" r:id="rId16"/>
    <p:sldId id="300" r:id="rId17"/>
    <p:sldId id="331" r:id="rId18"/>
    <p:sldId id="332" r:id="rId19"/>
    <p:sldId id="302" r:id="rId20"/>
    <p:sldId id="301" r:id="rId21"/>
    <p:sldId id="303" r:id="rId22"/>
    <p:sldId id="333" r:id="rId23"/>
    <p:sldId id="334" r:id="rId24"/>
    <p:sldId id="335" r:id="rId25"/>
    <p:sldId id="336" r:id="rId26"/>
    <p:sldId id="337" r:id="rId27"/>
    <p:sldId id="338" r:id="rId28"/>
    <p:sldId id="340" r:id="rId29"/>
    <p:sldId id="339" r:id="rId30"/>
    <p:sldId id="304" r:id="rId31"/>
    <p:sldId id="341" r:id="rId32"/>
    <p:sldId id="305" r:id="rId33"/>
    <p:sldId id="306" r:id="rId34"/>
    <p:sldId id="307" r:id="rId35"/>
    <p:sldId id="342" r:id="rId36"/>
    <p:sldId id="343" r:id="rId37"/>
    <p:sldId id="344" r:id="rId38"/>
    <p:sldId id="345" r:id="rId39"/>
    <p:sldId id="346" r:id="rId40"/>
    <p:sldId id="347" r:id="rId41"/>
    <p:sldId id="348" r:id="rId42"/>
    <p:sldId id="349"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3" r:id="rId56"/>
    <p:sldId id="322" r:id="rId57"/>
    <p:sldId id="324" r:id="rId58"/>
    <p:sldId id="325" r:id="rId59"/>
    <p:sldId id="326" r:id="rId60"/>
    <p:sldId id="327" r:id="rId61"/>
    <p:sldId id="350" r:id="rId62"/>
    <p:sldId id="328" r:id="rId63"/>
    <p:sldId id="351" r:id="rId64"/>
    <p:sldId id="352" r:id="rId65"/>
    <p:sldId id="353" r:id="rId66"/>
    <p:sldId id="354" r:id="rId67"/>
    <p:sldId id="355" r:id="rId68"/>
    <p:sldId id="356" r:id="rId69"/>
    <p:sldId id="357" r:id="rId70"/>
    <p:sldId id="358" r:id="rId71"/>
    <p:sldId id="359" r:id="rId72"/>
    <p:sldId id="360" r:id="rId73"/>
    <p:sldId id="361" r:id="rId74"/>
    <p:sldId id="362" r:id="rId75"/>
    <p:sldId id="363" r:id="rId76"/>
    <p:sldId id="364" r:id="rId77"/>
    <p:sldId id="365" r:id="rId78"/>
    <p:sldId id="366" r:id="rId79"/>
    <p:sldId id="367" r:id="rId80"/>
    <p:sldId id="368" r:id="rId81"/>
    <p:sldId id="369" r:id="rId82"/>
    <p:sldId id="370" r:id="rId83"/>
    <p:sldId id="371" r:id="rId84"/>
    <p:sldId id="285" r:id="rId85"/>
  </p:sldIdLst>
  <p:sldSz cx="8959850" cy="5040313"/>
  <p:notesSz cx="6858000" cy="9144000"/>
  <p:custDataLst>
    <p:tags r:id="rId8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4" d="100"/>
          <a:sy n="114" d="100"/>
        </p:scale>
        <p:origin x="780" y="96"/>
      </p:cViewPr>
      <p:guideLst>
        <p:guide orient="horz" pos="1588"/>
        <p:guide pos="2822"/>
      </p:guideLst>
    </p:cSldViewPr>
  </p:slideViewPr>
  <p:notesTextViewPr>
    <p:cViewPr>
      <p:scale>
        <a:sx n="100" d="100"/>
        <a:sy n="100" d="100"/>
      </p:scale>
      <p:origin x="0" y="0"/>
    </p:cViewPr>
  </p:notesTextViewPr>
  <p:notesViewPr>
    <p:cSldViewPr>
      <p:cViewPr varScale="1">
        <p:scale>
          <a:sx n="68" d="100"/>
          <a:sy n="68" d="100"/>
        </p:scale>
        <p:origin x="328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gs" Target="tags/tag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a:t>
            </a:fld>
            <a:endParaRPr lang="zh-CN" altLang="en-US"/>
          </a:p>
        </p:txBody>
      </p:sp>
    </p:spTree>
    <p:extLst>
      <p:ext uri="{BB962C8B-B14F-4D97-AF65-F5344CB8AC3E}">
        <p14:creationId xmlns:p14="http://schemas.microsoft.com/office/powerpoint/2010/main" val="1573684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7</a:t>
            </a:fld>
            <a:endParaRPr lang="zh-CN" altLang="en-US"/>
          </a:p>
        </p:txBody>
      </p:sp>
    </p:spTree>
    <p:extLst>
      <p:ext uri="{BB962C8B-B14F-4D97-AF65-F5344CB8AC3E}">
        <p14:creationId xmlns:p14="http://schemas.microsoft.com/office/powerpoint/2010/main" val="1153501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19</a:t>
            </a:fld>
            <a:endParaRPr lang="zh-CN" altLang="en-US"/>
          </a:p>
        </p:txBody>
      </p:sp>
    </p:spTree>
    <p:extLst>
      <p:ext uri="{BB962C8B-B14F-4D97-AF65-F5344CB8AC3E}">
        <p14:creationId xmlns:p14="http://schemas.microsoft.com/office/powerpoint/2010/main" val="2218064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55</a:t>
            </a:fld>
            <a:endParaRPr lang="zh-CN" altLang="en-US"/>
          </a:p>
        </p:txBody>
      </p:sp>
    </p:spTree>
    <p:extLst>
      <p:ext uri="{BB962C8B-B14F-4D97-AF65-F5344CB8AC3E}">
        <p14:creationId xmlns:p14="http://schemas.microsoft.com/office/powerpoint/2010/main" val="454557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84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cap="none" baseline="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cap="none" baseline="0">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dirty="0"/>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dirty="0"/>
          </a:p>
        </p:txBody>
      </p:sp>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dirty="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lvl1pPr>
              <a:defRPr cap="none" baseline="0"/>
            </a:lvl1pPr>
          </a:lstStyle>
          <a:p>
            <a:r>
              <a:rPr lang="zh-CN" altLang="en-US"/>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lvl1pPr>
              <a:defRPr cap="none" baseline="0"/>
            </a:lvl1pPr>
            <a:lvl2pPr>
              <a:defRPr cap="none" baseline="0"/>
            </a:lvl2pPr>
            <a:lvl3pPr>
              <a:defRPr cap="none" baseline="0"/>
            </a:lvl3pPr>
            <a:lvl4pPr>
              <a:defRPr cap="none" baseline="0"/>
            </a:lvl4pPr>
            <a:lvl5pPr>
              <a:defRPr cap="none" baseline="0"/>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8" name="Footer Placeholder 7"/>
          <p:cNvSpPr>
            <a:spLocks noGrp="1"/>
          </p:cNvSpPr>
          <p:nvPr>
            <p:ph type="ftr" sz="quarter" idx="11"/>
          </p:nvPr>
        </p:nvSpPr>
        <p:spPr/>
        <p:txBody>
          <a:bodyPr/>
          <a:lstStyle/>
          <a:p>
            <a:endParaRPr lang="zh-CN" altLang="en-US" dirty="0"/>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dirty="0"/>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dirty="0"/>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hyperlink" Target="https://so.csdn.net/so/search?q=vim&amp;spm=1001.2101.3001.7020" TargetMode="Externa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ftp://ftp.script/" TargetMode="Externa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hyperlink" Target="ftp://ftp.script1/" TargetMode="Externa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hyperlink" Target="http://wiki.ccw.com.cn/IP" TargetMode="External"/><Relationship Id="rId2" Type="http://schemas.openxmlformats.org/officeDocument/2006/relationships/hyperlink" Target="http://wiki.ccw.com.cn/TCP" TargetMode="External"/><Relationship Id="rId1" Type="http://schemas.openxmlformats.org/officeDocument/2006/relationships/slideLayout" Target="../slideLayouts/slideLayout18.xml"/><Relationship Id="rId4" Type="http://schemas.openxmlformats.org/officeDocument/2006/relationships/hyperlink" Target="http://wiki.ccw.com.cn/IP%C3%A5%C2%9C%C2%B0%C3%A5%C2%9D%C2%80"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077547" y="1512044"/>
            <a:ext cx="6804756" cy="806714"/>
          </a:xfrm>
          <a:prstGeom prst="rect">
            <a:avLst/>
          </a:prstGeom>
        </p:spPr>
        <p:txBody>
          <a:bodyPr wrap="square" lIns="67391" tIns="33696" rIns="67391" bIns="33696">
            <a:spAutoFit/>
          </a:bodyPr>
          <a:lstStyle/>
          <a:p>
            <a:r>
              <a:rPr lang="zh-CN"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a:t>
            </a: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十  </a:t>
            </a: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网络服务器搭建</a:t>
            </a:r>
            <a:endParaRPr lang="zh-CN" altLang="zh-CN"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endParaRP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95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900"/>
                            </p:stCondLst>
                            <p:childTnLst>
                              <p:par>
                                <p:cTn id="20" presetID="16" presetClass="entr" presetSubtype="2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par>
                          <p:cTn id="23" fill="hold">
                            <p:stCondLst>
                              <p:cond delay="2400"/>
                            </p:stCondLst>
                            <p:childTnLst>
                              <p:par>
                                <p:cTn id="24" presetID="2" presetClass="exit" presetSubtype="4" fill="hold" grpId="2" nodeType="afterEffect">
                                  <p:stCondLst>
                                    <p:cond delay="0"/>
                                  </p:stCondLst>
                                  <p:iterate type="lt">
                                    <p:tmPct val="0"/>
                                  </p:iterate>
                                  <p:childTnLst>
                                    <p:anim calcmode="lin" valueType="num">
                                      <p:cBhvr additive="base">
                                        <p:cTn id="25" dur="500"/>
                                        <p:tgtEl>
                                          <p:spTgt spid="4"/>
                                        </p:tgtEl>
                                        <p:attrNameLst>
                                          <p:attrName>ppt_x</p:attrName>
                                        </p:attrNameLst>
                                      </p:cBhvr>
                                      <p:tavLst>
                                        <p:tav tm="0">
                                          <p:val>
                                            <p:strVal val="ppt_x"/>
                                          </p:val>
                                        </p:tav>
                                        <p:tav tm="100000">
                                          <p:val>
                                            <p:strVal val="ppt_x"/>
                                          </p:val>
                                        </p:tav>
                                      </p:tavLst>
                                    </p:anim>
                                    <p:anim calcmode="lin" valueType="num">
                                      <p:cBhvr additive="base">
                                        <p:cTn id="26" dur="500"/>
                                        <p:tgtEl>
                                          <p:spTgt spid="4"/>
                                        </p:tgtEl>
                                        <p:attrNameLst>
                                          <p:attrName>ppt_y</p:attrName>
                                        </p:attrNameLst>
                                      </p:cBhvr>
                                      <p:tavLst>
                                        <p:tav tm="0">
                                          <p:val>
                                            <p:strVal val="ppt_y"/>
                                          </p:val>
                                        </p:tav>
                                        <p:tav tm="100000">
                                          <p:val>
                                            <p:strVal val="1+ppt_h/2"/>
                                          </p:val>
                                        </p:tav>
                                      </p:tavLst>
                                    </p:anim>
                                    <p:set>
                                      <p:cBhvr>
                                        <p:cTn id="27" dur="1" fill="hold">
                                          <p:stCondLst>
                                            <p:cond delay="499"/>
                                          </p:stCondLst>
                                        </p:cTn>
                                        <p:tgtEl>
                                          <p:spTgt spid="4"/>
                                        </p:tgtEl>
                                        <p:attrNameLst>
                                          <p:attrName>style.visibility</p:attrName>
                                        </p:attrNameLst>
                                      </p:cBhvr>
                                      <p:to>
                                        <p:strVal val="hidden"/>
                                      </p:to>
                                    </p:set>
                                  </p:childTnLst>
                                </p:cTn>
                              </p:par>
                            </p:childTnLst>
                          </p:cTn>
                        </p:par>
                        <p:par>
                          <p:cTn id="28" fill="hold">
                            <p:stCondLst>
                              <p:cond delay="2900"/>
                            </p:stCondLst>
                            <p:childTnLst>
                              <p:par>
                                <p:cTn id="29" presetID="55" presetClass="exit" presetSubtype="0" fill="hold" nodeType="afterEffect">
                                  <p:stCondLst>
                                    <p:cond delay="0"/>
                                  </p:stCondLst>
                                  <p:childTnLst>
                                    <p:anim calcmode="lin" valueType="num">
                                      <p:cBhvr>
                                        <p:cTn id="30" dur="1000"/>
                                        <p:tgtEl>
                                          <p:spTgt spid="12"/>
                                        </p:tgtEl>
                                        <p:attrNameLst>
                                          <p:attrName>ppt_w</p:attrName>
                                        </p:attrNameLst>
                                      </p:cBhvr>
                                      <p:tavLst>
                                        <p:tav tm="0">
                                          <p:val>
                                            <p:strVal val="ppt_w"/>
                                          </p:val>
                                        </p:tav>
                                        <p:tav tm="100000">
                                          <p:val>
                                            <p:strVal val="ppt_w*0.70"/>
                                          </p:val>
                                        </p:tav>
                                      </p:tavLst>
                                    </p:anim>
                                    <p:anim calcmode="lin" valueType="num">
                                      <p:cBhvr>
                                        <p:cTn id="31" dur="1000"/>
                                        <p:tgtEl>
                                          <p:spTgt spid="12"/>
                                        </p:tgtEl>
                                        <p:attrNameLst>
                                          <p:attrName>ppt_h</p:attrName>
                                        </p:attrNameLst>
                                      </p:cBhvr>
                                      <p:tavLst>
                                        <p:tav tm="0">
                                          <p:val>
                                            <p:strVal val="ppt_h"/>
                                          </p:val>
                                        </p:tav>
                                        <p:tav tm="100000">
                                          <p:val>
                                            <p:strVal val="ppt_h"/>
                                          </p:val>
                                        </p:tav>
                                      </p:tavLst>
                                    </p:anim>
                                    <p:animEffect transition="out" filter="fade">
                                      <p:cBhvr>
                                        <p:cTn id="32" dur="1000"/>
                                        <p:tgtEl>
                                          <p:spTgt spid="12"/>
                                        </p:tgtEl>
                                      </p:cBhvr>
                                    </p:animEffect>
                                    <p:set>
                                      <p:cBhvr>
                                        <p:cTn id="33"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50">
            <a:extLst>
              <a:ext uri="{FF2B5EF4-FFF2-40B4-BE49-F238E27FC236}">
                <a16:creationId xmlns:a16="http://schemas.microsoft.com/office/drawing/2014/main" id="{ADB29733-8FA1-6861-86BD-125E63909C76}"/>
              </a:ext>
            </a:extLst>
          </p:cNvPr>
          <p:cNvSpPr>
            <a:spLocks noChangeArrowheads="1"/>
          </p:cNvSpPr>
          <p:nvPr/>
        </p:nvSpPr>
        <p:spPr bwMode="auto">
          <a:xfrm>
            <a:off x="663501" y="450080"/>
            <a:ext cx="7200800" cy="230832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二、</a:t>
            </a:r>
            <a:r>
              <a:rPr kumimoji="0" lang="zh-CN" altLang="en-US" sz="1600" b="1" i="0" u="none" strike="noStrike" cap="none" normalizeH="0" baseline="0" dirty="0">
                <a:ln>
                  <a:noFill/>
                </a:ln>
                <a:solidFill>
                  <a:schemeClr val="tx1"/>
                </a:solidFill>
                <a:effectLst/>
                <a:ea typeface="宋体" panose="02010600030101010101" pitchFamily="2" charset="-122"/>
                <a:cs typeface="Times New Roman" panose="02020603050405020304" pitchFamily="18" charset="0"/>
              </a:rPr>
              <a:t> </a:t>
            </a:r>
            <a:r>
              <a:rPr kumimoji="0" lang="en-US" altLang="zh-CN" sz="1600" b="1" i="0" u="none" strike="noStrike" cap="none" normalizeH="0" baseline="0" dirty="0">
                <a:ln>
                  <a:noFill/>
                </a:ln>
                <a:solidFill>
                  <a:schemeClr val="tx1"/>
                </a:solidFill>
                <a:effectLst/>
                <a:ea typeface="宋体" panose="02010600030101010101" pitchFamily="2" charset="-122"/>
                <a:cs typeface="Times New Roman" panose="02020603050405020304" pitchFamily="18" charset="0"/>
              </a:rPr>
              <a:t>DHCP</a:t>
            </a:r>
            <a:r>
              <a:rPr kumimoji="0" lang="zh-CN" altLang="en-US" sz="16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的工作流程</a:t>
            </a:r>
            <a:endParaRPr kumimoji="0" lang="zh-CN" altLang="en-US" sz="1600" b="0" i="0" u="none" strike="noStrike" cap="none" normalizeH="0" baseline="0" dirty="0">
              <a:ln>
                <a:noFill/>
              </a:ln>
              <a:solidFill>
                <a:schemeClr val="tx1"/>
              </a:solidFill>
              <a:effectLst/>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客户机在启动时，会搜寻网络中是否存在</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服务器。如果找到，则给</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服务器发送一个请求。</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服务器接到请求后，为</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客户机选择</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TCP/IP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配置的参数，并把这些参数发送给客户端。 如果已配置冲突检测设置，则</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服务器在将租约中的地址提供给客户机之前会使用</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Ping</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测试作用域中每个可用地址的连通性。这可确保提供给客户的每个</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地址都没有被使用手动</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TCP/IP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配置的另一台非</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计算机使用。根据客户端是否第一次登录网络，</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的工作形式会有所不同。客户端从</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DHCP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服务器上获得</a:t>
            </a:r>
            <a:r>
              <a:rPr kumimoji="0" lang="en-US" altLang="zh-CN"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IP</a:t>
            </a:r>
            <a:r>
              <a:rPr kumimoji="0" lang="zh-CN" altLang="en-US" sz="16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地址的所有过程可以分为六个步骤，</a:t>
            </a: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grpSp>
        <p:nvGrpSpPr>
          <p:cNvPr id="32" name="组合 31">
            <a:extLst>
              <a:ext uri="{FF2B5EF4-FFF2-40B4-BE49-F238E27FC236}">
                <a16:creationId xmlns:a16="http://schemas.microsoft.com/office/drawing/2014/main" id="{61C7325E-B935-89C9-1D97-6B93099A8B02}"/>
              </a:ext>
            </a:extLst>
          </p:cNvPr>
          <p:cNvGrpSpPr/>
          <p:nvPr/>
        </p:nvGrpSpPr>
        <p:grpSpPr>
          <a:xfrm>
            <a:off x="2175669" y="3024212"/>
            <a:ext cx="5047615" cy="1633855"/>
            <a:chOff x="-62301" y="0"/>
            <a:chExt cx="6268791" cy="1484146"/>
          </a:xfrm>
        </p:grpSpPr>
        <p:sp>
          <p:nvSpPr>
            <p:cNvPr id="33" name="椭圆 32">
              <a:extLst>
                <a:ext uri="{FF2B5EF4-FFF2-40B4-BE49-F238E27FC236}">
                  <a16:creationId xmlns:a16="http://schemas.microsoft.com/office/drawing/2014/main" id="{8E7CD997-6A99-3C80-DE7F-917E2EB15472}"/>
                </a:ext>
              </a:extLst>
            </p:cNvPr>
            <p:cNvSpPr>
              <a:spLocks noChangeArrowheads="1"/>
            </p:cNvSpPr>
            <p:nvPr/>
          </p:nvSpPr>
          <p:spPr bwMode="auto">
            <a:xfrm>
              <a:off x="-62301" y="0"/>
              <a:ext cx="1230257" cy="808695"/>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marL="95250" indent="-95250" algn="ctr"/>
              <a:r>
                <a:rPr lang="zh-CN" sz="750" kern="100">
                  <a:solidFill>
                    <a:srgbClr val="FFFFFF"/>
                  </a:solidFill>
                  <a:effectLst/>
                  <a:latin typeface="Times New Roman" panose="02020603050405020304" pitchFamily="18" charset="0"/>
                  <a:ea typeface="宋体" panose="02010600030101010101" pitchFamily="2" charset="-122"/>
                  <a:cs typeface="Times New Roman" panose="02020603050405020304" pitchFamily="18" charset="0"/>
                </a:rPr>
                <a:t>寻找</a:t>
              </a:r>
              <a:r>
                <a:rPr lang="en-US" sz="750" kern="100">
                  <a:solidFill>
                    <a:srgbClr val="FFFFFF"/>
                  </a:solidFill>
                  <a:effectLst/>
                  <a:latin typeface="Times New Roman" panose="02020603050405020304" pitchFamily="18" charset="0"/>
                  <a:ea typeface="宋体" panose="02010600030101010101" pitchFamily="2" charset="-122"/>
                  <a:cs typeface="Times New Roman" panose="02020603050405020304" pitchFamily="18" charset="0"/>
                </a:rPr>
                <a:t>DHCP</a:t>
              </a:r>
              <a:r>
                <a:rPr lang="zh-CN" sz="750" kern="100">
                  <a:solidFill>
                    <a:srgbClr val="FFFFFF"/>
                  </a:solidFill>
                  <a:effectLst/>
                  <a:latin typeface="Times New Roman" panose="02020603050405020304" pitchFamily="18" charset="0"/>
                  <a:ea typeface="宋体" panose="02010600030101010101" pitchFamily="2" charset="-122"/>
                  <a:cs typeface="Times New Roman" panose="02020603050405020304" pitchFamily="18" charset="0"/>
                </a:rPr>
                <a:t>服务</a:t>
              </a:r>
              <a:r>
                <a:rPr lang="zh-CN" sz="75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器</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4" name="右箭头 4">
              <a:extLst>
                <a:ext uri="{FF2B5EF4-FFF2-40B4-BE49-F238E27FC236}">
                  <a16:creationId xmlns:a16="http://schemas.microsoft.com/office/drawing/2014/main" id="{C4FBD8A5-E905-DB16-B1FE-A5C4FADD49FB}"/>
                </a:ext>
              </a:extLst>
            </p:cNvPr>
            <p:cNvSpPr>
              <a:spLocks noChangeArrowheads="1"/>
            </p:cNvSpPr>
            <p:nvPr/>
          </p:nvSpPr>
          <p:spPr bwMode="auto">
            <a:xfrm>
              <a:off x="1304925" y="257175"/>
              <a:ext cx="321945" cy="219710"/>
            </a:xfrm>
            <a:prstGeom prst="rightArrow">
              <a:avLst>
                <a:gd name="adj1" fmla="val 50000"/>
                <a:gd name="adj2" fmla="val 36633"/>
              </a:avLst>
            </a:prstGeom>
            <a:solidFill>
              <a:srgbClr val="FFFFFF"/>
            </a:solidFill>
            <a:ln w="31750">
              <a:solidFill>
                <a:srgbClr val="9BBB59"/>
              </a:solidFill>
              <a:miter lim="800000"/>
            </a:ln>
          </p:spPr>
          <p:txBody>
            <a:bodyPr rot="0" vert="horz" wrap="square" lIns="91440" tIns="45720" rIns="91440" bIns="45720" anchor="t" anchorCtr="0" upright="1">
              <a:noAutofit/>
            </a:bodyPr>
            <a:lstStyle/>
            <a:p>
              <a:endParaRPr lang="zh-CN" altLang="en-US"/>
            </a:p>
          </p:txBody>
        </p:sp>
        <p:sp>
          <p:nvSpPr>
            <p:cNvPr id="35" name="椭圆 34">
              <a:extLst>
                <a:ext uri="{FF2B5EF4-FFF2-40B4-BE49-F238E27FC236}">
                  <a16:creationId xmlns:a16="http://schemas.microsoft.com/office/drawing/2014/main" id="{BC211BDB-831D-D5D2-E6CF-64425CB95318}"/>
                </a:ext>
              </a:extLst>
            </p:cNvPr>
            <p:cNvSpPr>
              <a:spLocks noChangeArrowheads="1"/>
            </p:cNvSpPr>
            <p:nvPr/>
          </p:nvSpPr>
          <p:spPr bwMode="auto">
            <a:xfrm>
              <a:off x="1733550" y="0"/>
              <a:ext cx="1148715" cy="739140"/>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marL="114300" indent="-114300" algn="ct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分配</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p>
              <a:pPr marL="114300" indent="-114300" algn="ctr"/>
              <a:r>
                <a:rPr lang="en-US"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IP</a:t>
              </a: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地址</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6" name="右箭头 5">
              <a:extLst>
                <a:ext uri="{FF2B5EF4-FFF2-40B4-BE49-F238E27FC236}">
                  <a16:creationId xmlns:a16="http://schemas.microsoft.com/office/drawing/2014/main" id="{6441B3DE-68F6-35F3-9200-93295CCB0C22}"/>
                </a:ext>
              </a:extLst>
            </p:cNvPr>
            <p:cNvSpPr>
              <a:spLocks noChangeArrowheads="1"/>
            </p:cNvSpPr>
            <p:nvPr/>
          </p:nvSpPr>
          <p:spPr bwMode="auto">
            <a:xfrm>
              <a:off x="3019425" y="257175"/>
              <a:ext cx="321945" cy="219710"/>
            </a:xfrm>
            <a:prstGeom prst="rightArrow">
              <a:avLst>
                <a:gd name="adj1" fmla="val 50000"/>
                <a:gd name="adj2" fmla="val 36633"/>
              </a:avLst>
            </a:prstGeom>
            <a:solidFill>
              <a:srgbClr val="FFFFFF"/>
            </a:solidFill>
            <a:ln w="31750">
              <a:solidFill>
                <a:srgbClr val="9BBB59"/>
              </a:solidFill>
              <a:miter lim="800000"/>
            </a:ln>
          </p:spPr>
          <p:txBody>
            <a:bodyPr rot="0" vert="horz" wrap="square" lIns="91440" tIns="45720" rIns="91440" bIns="45720" anchor="t" anchorCtr="0" upright="1">
              <a:noAutofit/>
            </a:bodyPr>
            <a:lstStyle/>
            <a:p>
              <a:endParaRPr lang="zh-CN" altLang="en-US"/>
            </a:p>
          </p:txBody>
        </p:sp>
        <p:sp>
          <p:nvSpPr>
            <p:cNvPr id="37" name="椭圆 36">
              <a:extLst>
                <a:ext uri="{FF2B5EF4-FFF2-40B4-BE49-F238E27FC236}">
                  <a16:creationId xmlns:a16="http://schemas.microsoft.com/office/drawing/2014/main" id="{DE4C1F37-E94E-A14E-FD31-18F8954A1ECD}"/>
                </a:ext>
              </a:extLst>
            </p:cNvPr>
            <p:cNvSpPr>
              <a:spLocks noChangeArrowheads="1"/>
            </p:cNvSpPr>
            <p:nvPr/>
          </p:nvSpPr>
          <p:spPr bwMode="auto">
            <a:xfrm>
              <a:off x="3429000" y="19050"/>
              <a:ext cx="1148715" cy="739140"/>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marL="114300" indent="-114300" algn="ct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接收</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p>
              <a:pPr marL="114300" indent="-114300" algn="ctr"/>
              <a:r>
                <a:rPr lang="en-US"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IP</a:t>
              </a: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地址</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8" name="右箭头 6">
              <a:extLst>
                <a:ext uri="{FF2B5EF4-FFF2-40B4-BE49-F238E27FC236}">
                  <a16:creationId xmlns:a16="http://schemas.microsoft.com/office/drawing/2014/main" id="{6D51DFC7-0A5F-806D-6018-43539B0780D3}"/>
                </a:ext>
              </a:extLst>
            </p:cNvPr>
            <p:cNvSpPr>
              <a:spLocks noChangeArrowheads="1"/>
            </p:cNvSpPr>
            <p:nvPr/>
          </p:nvSpPr>
          <p:spPr bwMode="auto">
            <a:xfrm>
              <a:off x="4695825" y="276225"/>
              <a:ext cx="321945" cy="219710"/>
            </a:xfrm>
            <a:prstGeom prst="rightArrow">
              <a:avLst>
                <a:gd name="adj1" fmla="val 50000"/>
                <a:gd name="adj2" fmla="val 36633"/>
              </a:avLst>
            </a:prstGeom>
            <a:solidFill>
              <a:srgbClr val="FFFFFF"/>
            </a:solidFill>
            <a:ln w="31750">
              <a:solidFill>
                <a:srgbClr val="9BBB59"/>
              </a:solidFill>
              <a:miter lim="800000"/>
            </a:ln>
          </p:spPr>
          <p:txBody>
            <a:bodyPr rot="0" vert="horz" wrap="square" lIns="91440" tIns="45720" rIns="91440" bIns="45720" anchor="t" anchorCtr="0" upright="1">
              <a:noAutofit/>
            </a:bodyPr>
            <a:lstStyle/>
            <a:p>
              <a:endParaRPr lang="zh-CN" altLang="en-US"/>
            </a:p>
          </p:txBody>
        </p:sp>
        <p:sp>
          <p:nvSpPr>
            <p:cNvPr id="39" name="椭圆 38">
              <a:extLst>
                <a:ext uri="{FF2B5EF4-FFF2-40B4-BE49-F238E27FC236}">
                  <a16:creationId xmlns:a16="http://schemas.microsoft.com/office/drawing/2014/main" id="{321EF69A-A7FF-E95C-B4DD-D14D504F807E}"/>
                </a:ext>
              </a:extLst>
            </p:cNvPr>
            <p:cNvSpPr>
              <a:spLocks noChangeArrowheads="1"/>
            </p:cNvSpPr>
            <p:nvPr/>
          </p:nvSpPr>
          <p:spPr bwMode="auto">
            <a:xfrm>
              <a:off x="5057775" y="38100"/>
              <a:ext cx="1148715" cy="739140"/>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indent="266700" algn="ctr"/>
              <a:r>
                <a:rPr lang="en-US"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IP</a:t>
              </a: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地址分配确认</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0" name="椭圆 39">
              <a:extLst>
                <a:ext uri="{FF2B5EF4-FFF2-40B4-BE49-F238E27FC236}">
                  <a16:creationId xmlns:a16="http://schemas.microsoft.com/office/drawing/2014/main" id="{D70D4C80-830A-D862-0659-029087BFA408}"/>
                </a:ext>
              </a:extLst>
            </p:cNvPr>
            <p:cNvSpPr>
              <a:spLocks noChangeArrowheads="1"/>
            </p:cNvSpPr>
            <p:nvPr/>
          </p:nvSpPr>
          <p:spPr bwMode="auto">
            <a:xfrm>
              <a:off x="990515" y="790814"/>
              <a:ext cx="1007076" cy="693332"/>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marL="114300" indent="-114300" algn="ct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重新</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p>
              <a:pPr marL="114300" indent="-114300" algn="ctr"/>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登录</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1" name="右箭头 1">
              <a:extLst>
                <a:ext uri="{FF2B5EF4-FFF2-40B4-BE49-F238E27FC236}">
                  <a16:creationId xmlns:a16="http://schemas.microsoft.com/office/drawing/2014/main" id="{D6437B20-DB9C-29E2-9CF6-FA7600A80065}"/>
                </a:ext>
              </a:extLst>
            </p:cNvPr>
            <p:cNvSpPr>
              <a:spLocks noChangeArrowheads="1"/>
            </p:cNvSpPr>
            <p:nvPr/>
          </p:nvSpPr>
          <p:spPr bwMode="auto">
            <a:xfrm>
              <a:off x="3028950" y="1047750"/>
              <a:ext cx="321945" cy="219710"/>
            </a:xfrm>
            <a:prstGeom prst="rightArrow">
              <a:avLst>
                <a:gd name="adj1" fmla="val 50000"/>
                <a:gd name="adj2" fmla="val 36633"/>
              </a:avLst>
            </a:prstGeom>
            <a:solidFill>
              <a:srgbClr val="FFFFFF"/>
            </a:solidFill>
            <a:ln w="31750">
              <a:solidFill>
                <a:srgbClr val="9BBB59"/>
              </a:solidFill>
              <a:miter lim="800000"/>
            </a:ln>
          </p:spPr>
          <p:txBody>
            <a:bodyPr rot="0" vert="horz" wrap="square" lIns="91440" tIns="45720" rIns="91440" bIns="45720" anchor="t" anchorCtr="0" upright="1">
              <a:noAutofit/>
            </a:bodyPr>
            <a:lstStyle/>
            <a:p>
              <a:endParaRPr lang="zh-CN" altLang="en-US"/>
            </a:p>
          </p:txBody>
        </p:sp>
        <p:sp>
          <p:nvSpPr>
            <p:cNvPr id="42" name="椭圆 41">
              <a:extLst>
                <a:ext uri="{FF2B5EF4-FFF2-40B4-BE49-F238E27FC236}">
                  <a16:creationId xmlns:a16="http://schemas.microsoft.com/office/drawing/2014/main" id="{9377DBA4-D65A-F2DE-EBA7-B34CBA35E042}"/>
                </a:ext>
              </a:extLst>
            </p:cNvPr>
            <p:cNvSpPr>
              <a:spLocks noChangeArrowheads="1"/>
            </p:cNvSpPr>
            <p:nvPr/>
          </p:nvSpPr>
          <p:spPr bwMode="auto">
            <a:xfrm>
              <a:off x="4381608" y="809849"/>
              <a:ext cx="1037832" cy="652378"/>
            </a:xfrm>
            <a:prstGeom prst="ellipse">
              <a:avLst/>
            </a:prstGeom>
            <a:solidFill>
              <a:srgbClr val="4F81BD"/>
            </a:solidFill>
            <a:ln w="38100">
              <a:solidFill>
                <a:srgbClr val="F2F2F2"/>
              </a:solidFill>
              <a:round/>
            </a:ln>
            <a:effectLst>
              <a:outerShdw dist="28398" dir="3806097" algn="ctr" rotWithShape="0">
                <a:srgbClr val="243F60">
                  <a:alpha val="50000"/>
                </a:srgbClr>
              </a:outerShdw>
            </a:effectLst>
          </p:spPr>
          <p:txBody>
            <a:bodyPr rot="0" vert="horz" wrap="square" lIns="91440" tIns="45720" rIns="91440" bIns="45720" anchor="t" anchorCtr="0" upright="1">
              <a:noAutofit/>
            </a:bodyPr>
            <a:lstStyle/>
            <a:p>
              <a:pPr marL="114300" indent="-114300" algn="l"/>
              <a:r>
                <a:rPr lang="zh-CN" sz="900" kern="100">
                  <a:solidFill>
                    <a:srgbClr val="FFFFFF"/>
                  </a:solidFill>
                  <a:effectLst/>
                  <a:latin typeface="Calibri" panose="020F0502020204030204" pitchFamily="34" charset="0"/>
                  <a:ea typeface="宋体" panose="02010600030101010101" pitchFamily="2" charset="-122"/>
                  <a:cs typeface="Times New Roman" panose="02020603050405020304" pitchFamily="18" charset="0"/>
                </a:rPr>
                <a:t>更新租约</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p:txBody>
        </p:sp>
      </p:grpSp>
      <p:sp>
        <p:nvSpPr>
          <p:cNvPr id="43" name="Rectangle 57">
            <a:extLst>
              <a:ext uri="{FF2B5EF4-FFF2-40B4-BE49-F238E27FC236}">
                <a16:creationId xmlns:a16="http://schemas.microsoft.com/office/drawing/2014/main" id="{249B674D-9BEB-18E1-2894-08138ABBB5A9}"/>
              </a:ext>
            </a:extLst>
          </p:cNvPr>
          <p:cNvSpPr>
            <a:spLocks noChangeArrowheads="1"/>
          </p:cNvSpPr>
          <p:nvPr/>
        </p:nvSpPr>
        <p:spPr bwMode="auto">
          <a:xfrm>
            <a:off x="0" y="457200"/>
            <a:ext cx="895985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23357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18C722D-A057-57E7-7287-1F681066264D}"/>
              </a:ext>
            </a:extLst>
          </p:cNvPr>
          <p:cNvSpPr>
            <a:spLocks noGrp="1"/>
          </p:cNvSpPr>
          <p:nvPr>
            <p:ph idx="1"/>
          </p:nvPr>
        </p:nvSpPr>
        <p:spPr>
          <a:xfrm>
            <a:off x="519485" y="431924"/>
            <a:ext cx="7616793" cy="4176464"/>
          </a:xfrm>
        </p:spPr>
        <p:txBody>
          <a:bodyPr>
            <a:normAutofit fontScale="77500" lnSpcReduction="20000"/>
          </a:bodyPr>
          <a:lstStyle/>
          <a:p>
            <a:pPr algn="just" hangingPunct="0">
              <a:spcBef>
                <a:spcPts val="780"/>
              </a:spcBef>
              <a:spcAft>
                <a:spcPts val="780"/>
              </a:spcAft>
            </a:pP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寻找</a:t>
            </a: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DHCP</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a:t>
            </a:r>
          </a:p>
          <a:p>
            <a:pPr indent="266700" algn="just"/>
            <a:r>
              <a:rPr lang="zh-CN" altLang="zh-CN" sz="2100" kern="100" dirty="0">
                <a:solidFill>
                  <a:srgbClr val="000000"/>
                </a:solidFill>
                <a:effectLst/>
                <a:latin typeface="Times New Roman" panose="02020603050405020304" pitchFamily="18" charset="0"/>
                <a:ea typeface="宋体" panose="02010600030101010101" pitchFamily="2" charset="-122"/>
              </a:rPr>
              <a:t>当</a:t>
            </a:r>
            <a:r>
              <a:rPr lang="en-US" altLang="zh-CN" sz="2100" kern="100" dirty="0">
                <a:solidFill>
                  <a:srgbClr val="000000"/>
                </a:solidFill>
                <a:effectLst/>
                <a:latin typeface="Times New Roman" panose="02020603050405020304" pitchFamily="18" charset="0"/>
                <a:ea typeface="宋体" panose="02010600030101010101" pitchFamily="2" charset="-122"/>
              </a:rPr>
              <a:t>DHCP</a:t>
            </a:r>
            <a:r>
              <a:rPr lang="zh-CN" altLang="zh-CN" sz="2100" kern="100" dirty="0">
                <a:solidFill>
                  <a:srgbClr val="000000"/>
                </a:solidFill>
                <a:effectLst/>
                <a:latin typeface="Times New Roman" panose="02020603050405020304" pitchFamily="18" charset="0"/>
                <a:ea typeface="宋体" panose="02010600030101010101" pitchFamily="2" charset="-122"/>
              </a:rPr>
              <a:t>客户端第一次登录网络的时候，计算机发现本机上没有任何</a:t>
            </a:r>
            <a:r>
              <a:rPr lang="en-US" altLang="zh-CN" sz="2100" kern="100" dirty="0">
                <a:solidFill>
                  <a:srgbClr val="000000"/>
                </a:solidFill>
                <a:effectLst/>
                <a:latin typeface="Times New Roman" panose="02020603050405020304" pitchFamily="18" charset="0"/>
                <a:ea typeface="宋体" panose="02010600030101010101" pitchFamily="2" charset="-122"/>
              </a:rPr>
              <a:t>IP</a:t>
            </a:r>
            <a:r>
              <a:rPr lang="zh-CN" altLang="zh-CN" sz="2100" kern="100" dirty="0">
                <a:solidFill>
                  <a:srgbClr val="000000"/>
                </a:solidFill>
                <a:effectLst/>
                <a:latin typeface="Times New Roman" panose="02020603050405020304" pitchFamily="18" charset="0"/>
                <a:ea typeface="宋体" panose="02010600030101010101" pitchFamily="2" charset="-122"/>
              </a:rPr>
              <a:t>地址设定，将以广播方式发送</a:t>
            </a:r>
            <a:r>
              <a:rPr lang="en-US" altLang="zh-CN" sz="2100" kern="100" dirty="0">
                <a:solidFill>
                  <a:srgbClr val="000000"/>
                </a:solidFill>
                <a:effectLst/>
                <a:latin typeface="Times New Roman" panose="02020603050405020304" pitchFamily="18" charset="0"/>
                <a:ea typeface="宋体" panose="02010600030101010101" pitchFamily="2" charset="-122"/>
              </a:rPr>
              <a:t>DHCP discover</a:t>
            </a:r>
            <a:r>
              <a:rPr lang="zh-CN" altLang="zh-CN" sz="2100" kern="100" dirty="0">
                <a:solidFill>
                  <a:srgbClr val="000000"/>
                </a:solidFill>
                <a:effectLst/>
                <a:latin typeface="Times New Roman" panose="02020603050405020304" pitchFamily="18" charset="0"/>
                <a:ea typeface="宋体" panose="02010600030101010101" pitchFamily="2" charset="-122"/>
              </a:rPr>
              <a:t>发现信息来寻找</a:t>
            </a:r>
            <a:r>
              <a:rPr lang="en-US" altLang="zh-CN" sz="2100" kern="100" dirty="0">
                <a:solidFill>
                  <a:srgbClr val="000000"/>
                </a:solidFill>
                <a:effectLst/>
                <a:latin typeface="Times New Roman" panose="02020603050405020304" pitchFamily="18" charset="0"/>
                <a:ea typeface="宋体" panose="02010600030101010101" pitchFamily="2" charset="-122"/>
              </a:rPr>
              <a:t>DHCP</a:t>
            </a:r>
            <a:r>
              <a:rPr lang="zh-CN" altLang="zh-CN" sz="2100" kern="100" dirty="0">
                <a:solidFill>
                  <a:srgbClr val="000000"/>
                </a:solidFill>
                <a:effectLst/>
                <a:latin typeface="Times New Roman" panose="02020603050405020304" pitchFamily="18" charset="0"/>
                <a:ea typeface="宋体" panose="02010600030101010101" pitchFamily="2" charset="-122"/>
              </a:rPr>
              <a:t>服务器，即向</a:t>
            </a:r>
            <a:r>
              <a:rPr lang="en-US" altLang="zh-CN" sz="2100" kern="100" dirty="0">
                <a:solidFill>
                  <a:srgbClr val="000000"/>
                </a:solidFill>
                <a:effectLst/>
                <a:latin typeface="Times New Roman" panose="02020603050405020304" pitchFamily="18" charset="0"/>
                <a:ea typeface="宋体" panose="02010600030101010101" pitchFamily="2" charset="-122"/>
              </a:rPr>
              <a:t>255.255.255.255</a:t>
            </a:r>
            <a:r>
              <a:rPr lang="zh-CN" altLang="zh-CN" sz="2100" kern="100" dirty="0">
                <a:solidFill>
                  <a:srgbClr val="000000"/>
                </a:solidFill>
                <a:effectLst/>
                <a:latin typeface="Times New Roman" panose="02020603050405020304" pitchFamily="18" charset="0"/>
                <a:ea typeface="宋体" panose="02010600030101010101" pitchFamily="2" charset="-122"/>
              </a:rPr>
              <a:t>发送特定的广播信息。网络上每一台安装了</a:t>
            </a:r>
            <a:r>
              <a:rPr lang="en-US" altLang="zh-CN" sz="2100" kern="100" dirty="0">
                <a:solidFill>
                  <a:srgbClr val="000000"/>
                </a:solidFill>
                <a:effectLst/>
                <a:latin typeface="Times New Roman" panose="02020603050405020304" pitchFamily="18" charset="0"/>
                <a:ea typeface="宋体" panose="02010600030101010101" pitchFamily="2" charset="-122"/>
              </a:rPr>
              <a:t>TCP/IP</a:t>
            </a:r>
            <a:r>
              <a:rPr lang="zh-CN" altLang="zh-CN" sz="2100" kern="100" dirty="0">
                <a:solidFill>
                  <a:srgbClr val="000000"/>
                </a:solidFill>
                <a:effectLst/>
                <a:latin typeface="Times New Roman" panose="02020603050405020304" pitchFamily="18" charset="0"/>
                <a:ea typeface="宋体" panose="02010600030101010101" pitchFamily="2" charset="-122"/>
              </a:rPr>
              <a:t>协议的主机都会接收这个广播信息，但只有</a:t>
            </a:r>
            <a:r>
              <a:rPr lang="en-US" altLang="zh-CN" sz="2100" kern="100" dirty="0">
                <a:solidFill>
                  <a:srgbClr val="000000"/>
                </a:solidFill>
                <a:effectLst/>
                <a:latin typeface="Times New Roman" panose="02020603050405020304" pitchFamily="18" charset="0"/>
                <a:ea typeface="宋体" panose="02010600030101010101" pitchFamily="2" charset="-122"/>
              </a:rPr>
              <a:t>DHCP</a:t>
            </a:r>
            <a:r>
              <a:rPr lang="zh-CN" altLang="zh-CN" sz="2100" kern="100" dirty="0">
                <a:solidFill>
                  <a:srgbClr val="000000"/>
                </a:solidFill>
                <a:effectLst/>
                <a:latin typeface="Times New Roman" panose="02020603050405020304" pitchFamily="18" charset="0"/>
                <a:ea typeface="宋体" panose="02010600030101010101" pitchFamily="2" charset="-122"/>
              </a:rPr>
              <a:t>服务器才会做出响应。</a:t>
            </a:r>
            <a:endParaRPr lang="zh-CN" altLang="zh-CN" sz="21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分配</a:t>
            </a: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IP</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地址</a:t>
            </a:r>
          </a:p>
          <a:p>
            <a:pPr indent="266700" algn="just"/>
            <a:r>
              <a:rPr lang="zh-CN" altLang="zh-CN" sz="2300" kern="100" dirty="0">
                <a:solidFill>
                  <a:srgbClr val="000000"/>
                </a:solidFill>
                <a:effectLst/>
                <a:latin typeface="Times New Roman" panose="02020603050405020304" pitchFamily="18" charset="0"/>
                <a:ea typeface="宋体" panose="02010600030101010101" pitchFamily="2" charset="-122"/>
              </a:rPr>
              <a:t>在网络中接收到</a:t>
            </a:r>
            <a:r>
              <a:rPr lang="en-US" altLang="zh-CN" sz="2300" kern="100" dirty="0">
                <a:solidFill>
                  <a:srgbClr val="000000"/>
                </a:solidFill>
                <a:effectLst/>
                <a:latin typeface="Times New Roman" panose="02020603050405020304" pitchFamily="18" charset="0"/>
                <a:ea typeface="宋体" panose="02010600030101010101" pitchFamily="2" charset="-122"/>
              </a:rPr>
              <a:t>DHCP discover</a:t>
            </a:r>
            <a:r>
              <a:rPr lang="zh-CN" altLang="zh-CN" sz="2300" kern="100" dirty="0">
                <a:solidFill>
                  <a:srgbClr val="000000"/>
                </a:solidFill>
                <a:effectLst/>
                <a:latin typeface="Times New Roman" panose="02020603050405020304" pitchFamily="18" charset="0"/>
                <a:ea typeface="宋体" panose="02010600030101010101" pitchFamily="2" charset="-122"/>
              </a:rPr>
              <a:t>发现信息的</a:t>
            </a:r>
            <a:r>
              <a:rPr lang="en-US" altLang="zh-CN" sz="2300" kern="100" dirty="0">
                <a:solidFill>
                  <a:srgbClr val="000000"/>
                </a:solidFill>
                <a:effectLst/>
                <a:latin typeface="Times New Roman" panose="02020603050405020304" pitchFamily="18" charset="0"/>
                <a:ea typeface="宋体" panose="02010600030101010101" pitchFamily="2" charset="-122"/>
              </a:rPr>
              <a:t>DHCP</a:t>
            </a:r>
            <a:r>
              <a:rPr lang="zh-CN" altLang="zh-CN" sz="2300" kern="100" dirty="0">
                <a:solidFill>
                  <a:srgbClr val="000000"/>
                </a:solidFill>
                <a:effectLst/>
                <a:latin typeface="Times New Roman" panose="02020603050405020304" pitchFamily="18" charset="0"/>
                <a:ea typeface="宋体" panose="02010600030101010101" pitchFamily="2" charset="-122"/>
              </a:rPr>
              <a:t>服务器就会做出响应，它从尚未分配的</a:t>
            </a:r>
            <a:r>
              <a:rPr lang="en-US" altLang="zh-CN" sz="2300" kern="100" dirty="0">
                <a:solidFill>
                  <a:srgbClr val="000000"/>
                </a:solidFill>
                <a:effectLst/>
                <a:latin typeface="Times New Roman" panose="02020603050405020304" pitchFamily="18" charset="0"/>
                <a:ea typeface="宋体" panose="02010600030101010101" pitchFamily="2" charset="-122"/>
              </a:rPr>
              <a:t>IP</a:t>
            </a:r>
            <a:r>
              <a:rPr lang="zh-CN" altLang="zh-CN" sz="2300" kern="100" dirty="0">
                <a:solidFill>
                  <a:srgbClr val="000000"/>
                </a:solidFill>
                <a:effectLst/>
                <a:latin typeface="Times New Roman" panose="02020603050405020304" pitchFamily="18" charset="0"/>
                <a:ea typeface="宋体" panose="02010600030101010101" pitchFamily="2" charset="-122"/>
              </a:rPr>
              <a:t>地址池中挑选一个分配给</a:t>
            </a:r>
            <a:r>
              <a:rPr lang="en-US" altLang="zh-CN" sz="2300" kern="100" dirty="0">
                <a:solidFill>
                  <a:srgbClr val="000000"/>
                </a:solidFill>
                <a:effectLst/>
                <a:latin typeface="Times New Roman" panose="02020603050405020304" pitchFamily="18" charset="0"/>
                <a:ea typeface="宋体" panose="02010600030101010101" pitchFamily="2" charset="-122"/>
              </a:rPr>
              <a:t>DHCP</a:t>
            </a:r>
            <a:r>
              <a:rPr lang="zh-CN" altLang="zh-CN" sz="2300" kern="100" dirty="0">
                <a:solidFill>
                  <a:srgbClr val="000000"/>
                </a:solidFill>
                <a:effectLst/>
                <a:latin typeface="Times New Roman" panose="02020603050405020304" pitchFamily="18" charset="0"/>
                <a:ea typeface="宋体" panose="02010600030101010101" pitchFamily="2" charset="-122"/>
              </a:rPr>
              <a:t>客户机，向</a:t>
            </a:r>
            <a:r>
              <a:rPr lang="en-US" altLang="zh-CN" sz="2300" kern="100" dirty="0">
                <a:solidFill>
                  <a:srgbClr val="000000"/>
                </a:solidFill>
                <a:effectLst/>
                <a:latin typeface="Times New Roman" panose="02020603050405020304" pitchFamily="18" charset="0"/>
                <a:ea typeface="宋体" panose="02010600030101010101" pitchFamily="2" charset="-122"/>
              </a:rPr>
              <a:t>DHCP</a:t>
            </a:r>
            <a:r>
              <a:rPr lang="zh-CN" altLang="zh-CN" sz="2300" kern="100" dirty="0">
                <a:solidFill>
                  <a:srgbClr val="000000"/>
                </a:solidFill>
                <a:effectLst/>
                <a:latin typeface="Times New Roman" panose="02020603050405020304" pitchFamily="18" charset="0"/>
                <a:ea typeface="宋体" panose="02010600030101010101" pitchFamily="2" charset="-122"/>
              </a:rPr>
              <a:t>客户机发送一个包含分配的</a:t>
            </a:r>
            <a:r>
              <a:rPr lang="en-US" altLang="zh-CN" sz="2300" kern="100" dirty="0">
                <a:solidFill>
                  <a:srgbClr val="000000"/>
                </a:solidFill>
                <a:effectLst/>
                <a:latin typeface="Times New Roman" panose="02020603050405020304" pitchFamily="18" charset="0"/>
                <a:ea typeface="宋体" panose="02010600030101010101" pitchFamily="2" charset="-122"/>
              </a:rPr>
              <a:t>IP</a:t>
            </a:r>
            <a:r>
              <a:rPr lang="zh-CN" altLang="zh-CN" sz="2300" kern="100" dirty="0">
                <a:solidFill>
                  <a:srgbClr val="000000"/>
                </a:solidFill>
                <a:effectLst/>
                <a:latin typeface="Times New Roman" panose="02020603050405020304" pitchFamily="18" charset="0"/>
                <a:ea typeface="宋体" panose="02010600030101010101" pitchFamily="2" charset="-122"/>
              </a:rPr>
              <a:t>地址和其他设置的</a:t>
            </a:r>
            <a:r>
              <a:rPr lang="en-US" altLang="zh-CN" sz="2300" kern="100" dirty="0">
                <a:solidFill>
                  <a:srgbClr val="000000"/>
                </a:solidFill>
                <a:effectLst/>
                <a:latin typeface="Times New Roman" panose="02020603050405020304" pitchFamily="18" charset="0"/>
                <a:ea typeface="宋体" panose="02010600030101010101" pitchFamily="2" charset="-122"/>
              </a:rPr>
              <a:t>DHCP offer</a:t>
            </a:r>
            <a:r>
              <a:rPr lang="zh-CN" altLang="zh-CN" sz="2300" kern="100" dirty="0">
                <a:solidFill>
                  <a:srgbClr val="000000"/>
                </a:solidFill>
                <a:effectLst/>
                <a:latin typeface="Times New Roman" panose="02020603050405020304" pitchFamily="18" charset="0"/>
                <a:ea typeface="宋体" panose="02010600030101010101" pitchFamily="2" charset="-122"/>
              </a:rPr>
              <a:t>提供信息</a:t>
            </a:r>
            <a:endParaRPr lang="zh-CN" altLang="zh-CN" sz="23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接收</a:t>
            </a:r>
            <a:r>
              <a:rPr lang="en-US"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IP</a:t>
            </a:r>
            <a:r>
              <a:rPr lang="zh-CN" altLang="zh-CN" sz="21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地址</a:t>
            </a:r>
          </a:p>
          <a:p>
            <a:pPr indent="266700" algn="just"/>
            <a:r>
              <a:rPr lang="en-US" altLang="zh-CN" sz="2100" kern="100" dirty="0">
                <a:solidFill>
                  <a:srgbClr val="000000"/>
                </a:solidFill>
                <a:effectLst/>
                <a:latin typeface="Times New Roman" panose="02020603050405020304" pitchFamily="18" charset="0"/>
                <a:ea typeface="宋体" panose="02010600030101010101" pitchFamily="2" charset="-122"/>
              </a:rPr>
              <a:t>DHCP</a:t>
            </a:r>
            <a:r>
              <a:rPr lang="zh-CN" altLang="zh-CN" sz="2100" kern="100" dirty="0">
                <a:solidFill>
                  <a:srgbClr val="000000"/>
                </a:solidFill>
                <a:effectLst/>
                <a:latin typeface="Times New Roman" panose="02020603050405020304" pitchFamily="18" charset="0"/>
                <a:ea typeface="宋体" panose="02010600030101010101" pitchFamily="2" charset="-122"/>
              </a:rPr>
              <a:t>客户端接收到</a:t>
            </a:r>
            <a:r>
              <a:rPr lang="en-US" altLang="zh-CN" sz="2100" kern="100" dirty="0">
                <a:solidFill>
                  <a:srgbClr val="000000"/>
                </a:solidFill>
                <a:effectLst/>
                <a:latin typeface="Times New Roman" panose="02020603050405020304" pitchFamily="18" charset="0"/>
                <a:ea typeface="宋体" panose="02010600030101010101" pitchFamily="2" charset="-122"/>
              </a:rPr>
              <a:t>DHCP offer</a:t>
            </a:r>
            <a:r>
              <a:rPr lang="zh-CN" altLang="zh-CN" sz="2100" kern="100" dirty="0">
                <a:solidFill>
                  <a:srgbClr val="000000"/>
                </a:solidFill>
                <a:effectLst/>
                <a:latin typeface="Times New Roman" panose="02020603050405020304" pitchFamily="18" charset="0"/>
                <a:ea typeface="宋体" panose="02010600030101010101" pitchFamily="2" charset="-122"/>
              </a:rPr>
              <a:t>提供信息之后，选择第一个接收到的提供信息，然后以广播的方式回答一个</a:t>
            </a:r>
            <a:r>
              <a:rPr lang="en-US" altLang="zh-CN" sz="2100" kern="100" dirty="0">
                <a:solidFill>
                  <a:srgbClr val="000000"/>
                </a:solidFill>
                <a:effectLst/>
                <a:latin typeface="Times New Roman" panose="02020603050405020304" pitchFamily="18" charset="0"/>
                <a:ea typeface="宋体" panose="02010600030101010101" pitchFamily="2" charset="-122"/>
              </a:rPr>
              <a:t>DHCP request</a:t>
            </a:r>
            <a:r>
              <a:rPr lang="zh-CN" altLang="zh-CN" sz="2100" kern="100" dirty="0">
                <a:solidFill>
                  <a:srgbClr val="000000"/>
                </a:solidFill>
                <a:effectLst/>
                <a:latin typeface="Times New Roman" panose="02020603050405020304" pitchFamily="18" charset="0"/>
                <a:ea typeface="宋体" panose="02010600030101010101" pitchFamily="2" charset="-122"/>
              </a:rPr>
              <a:t>请求信息，该信息包含向它所选定的</a:t>
            </a:r>
            <a:r>
              <a:rPr lang="en-US" altLang="zh-CN" sz="2100" kern="100" dirty="0">
                <a:solidFill>
                  <a:srgbClr val="000000"/>
                </a:solidFill>
                <a:effectLst/>
                <a:latin typeface="Times New Roman" panose="02020603050405020304" pitchFamily="18" charset="0"/>
                <a:ea typeface="宋体" panose="02010600030101010101" pitchFamily="2" charset="-122"/>
              </a:rPr>
              <a:t>DHCP</a:t>
            </a:r>
            <a:r>
              <a:rPr lang="zh-CN" altLang="zh-CN" sz="2100" kern="100" dirty="0">
                <a:solidFill>
                  <a:srgbClr val="000000"/>
                </a:solidFill>
                <a:effectLst/>
                <a:latin typeface="Times New Roman" panose="02020603050405020304" pitchFamily="18" charset="0"/>
                <a:ea typeface="宋体" panose="02010600030101010101" pitchFamily="2" charset="-122"/>
              </a:rPr>
              <a:t>服务器请求</a:t>
            </a:r>
            <a:r>
              <a:rPr lang="en-US" altLang="zh-CN" sz="2100" kern="100" dirty="0">
                <a:solidFill>
                  <a:srgbClr val="000000"/>
                </a:solidFill>
                <a:effectLst/>
                <a:latin typeface="Times New Roman" panose="02020603050405020304" pitchFamily="18" charset="0"/>
                <a:ea typeface="宋体" panose="02010600030101010101" pitchFamily="2" charset="-122"/>
              </a:rPr>
              <a:t>IP</a:t>
            </a:r>
            <a:r>
              <a:rPr lang="zh-CN" altLang="zh-CN" sz="2100" kern="100" dirty="0">
                <a:solidFill>
                  <a:srgbClr val="000000"/>
                </a:solidFill>
                <a:effectLst/>
                <a:latin typeface="Times New Roman" panose="02020603050405020304" pitchFamily="18" charset="0"/>
                <a:ea typeface="宋体" panose="02010600030101010101" pitchFamily="2" charset="-122"/>
              </a:rPr>
              <a:t>地址的内容。</a:t>
            </a:r>
            <a:endParaRPr lang="zh-CN" altLang="zh-CN" sz="21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2244431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447477" y="215900"/>
            <a:ext cx="7616793" cy="4536381"/>
          </a:xfrm>
        </p:spPr>
        <p:txBody>
          <a:bodyPr>
            <a:normAutofit fontScale="55000" lnSpcReduction="20000"/>
          </a:bodyPr>
          <a:lstStyle/>
          <a:p>
            <a:pPr algn="just" hangingPunct="0">
              <a:spcBef>
                <a:spcPts val="780"/>
              </a:spcBef>
              <a:spcAft>
                <a:spcPts val="780"/>
              </a:spcAft>
            </a:pPr>
            <a:r>
              <a:rPr lang="en-US"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 IP</a:t>
            </a:r>
            <a:r>
              <a:rPr lang="zh-CN"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地址分配确认</a:t>
            </a:r>
          </a:p>
          <a:p>
            <a:pPr indent="266700" algn="just"/>
            <a:r>
              <a:rPr lang="zh-CN" altLang="zh-CN" sz="2600" kern="100" dirty="0">
                <a:solidFill>
                  <a:srgbClr val="000000"/>
                </a:solidFill>
                <a:effectLst/>
                <a:latin typeface="Times New Roman" panose="02020603050405020304" pitchFamily="18" charset="0"/>
                <a:ea typeface="宋体" panose="02010600030101010101" pitchFamily="2" charset="-122"/>
              </a:rPr>
              <a:t>当</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服务器收到</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客户端回答的</a:t>
            </a:r>
            <a:r>
              <a:rPr lang="en-US" altLang="zh-CN" sz="2600" kern="100" dirty="0">
                <a:solidFill>
                  <a:srgbClr val="000000"/>
                </a:solidFill>
                <a:effectLst/>
                <a:latin typeface="Times New Roman" panose="02020603050405020304" pitchFamily="18" charset="0"/>
                <a:ea typeface="宋体" panose="02010600030101010101" pitchFamily="2" charset="-122"/>
              </a:rPr>
              <a:t>DHCP request</a:t>
            </a:r>
            <a:r>
              <a:rPr lang="zh-CN" altLang="zh-CN" sz="2600" kern="100" dirty="0">
                <a:solidFill>
                  <a:srgbClr val="000000"/>
                </a:solidFill>
                <a:effectLst/>
                <a:latin typeface="Times New Roman" panose="02020603050405020304" pitchFamily="18" charset="0"/>
                <a:ea typeface="宋体" panose="02010600030101010101" pitchFamily="2" charset="-122"/>
              </a:rPr>
              <a:t>请求信息之后，便向</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客户端发送一个包含它所提供的</a:t>
            </a:r>
            <a:r>
              <a:rPr lang="en-US" altLang="zh-CN" sz="2600" kern="100" dirty="0">
                <a:solidFill>
                  <a:srgbClr val="000000"/>
                </a:solidFill>
                <a:effectLst/>
                <a:latin typeface="Times New Roman" panose="02020603050405020304" pitchFamily="18" charset="0"/>
                <a:ea typeface="宋体" panose="02010600030101010101" pitchFamily="2" charset="-122"/>
              </a:rPr>
              <a:t>IP</a:t>
            </a:r>
            <a:r>
              <a:rPr lang="zh-CN" altLang="zh-CN" sz="2600" kern="100" dirty="0">
                <a:solidFill>
                  <a:srgbClr val="000000"/>
                </a:solidFill>
                <a:effectLst/>
                <a:latin typeface="Times New Roman" panose="02020603050405020304" pitchFamily="18" charset="0"/>
                <a:ea typeface="宋体" panose="02010600030101010101" pitchFamily="2" charset="-122"/>
              </a:rPr>
              <a:t>地址和其他设置的</a:t>
            </a:r>
            <a:r>
              <a:rPr lang="en-US" altLang="zh-CN" sz="2600" kern="100" dirty="0">
                <a:solidFill>
                  <a:srgbClr val="000000"/>
                </a:solidFill>
                <a:effectLst/>
                <a:latin typeface="Times New Roman" panose="02020603050405020304" pitchFamily="18" charset="0"/>
                <a:ea typeface="宋体" panose="02010600030101010101" pitchFamily="2" charset="-122"/>
              </a:rPr>
              <a:t>DHCP ack</a:t>
            </a:r>
            <a:r>
              <a:rPr lang="zh-CN" altLang="zh-CN" sz="2600" kern="100" dirty="0">
                <a:solidFill>
                  <a:srgbClr val="000000"/>
                </a:solidFill>
                <a:effectLst/>
                <a:latin typeface="Times New Roman" panose="02020603050405020304" pitchFamily="18" charset="0"/>
                <a:ea typeface="宋体" panose="02010600030101010101" pitchFamily="2" charset="-122"/>
              </a:rPr>
              <a:t>确认信息，告诉</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客户端可以使用它提供的</a:t>
            </a:r>
            <a:r>
              <a:rPr lang="en-US" altLang="zh-CN" sz="2600" kern="100" dirty="0">
                <a:solidFill>
                  <a:srgbClr val="000000"/>
                </a:solidFill>
                <a:effectLst/>
                <a:latin typeface="Times New Roman" panose="02020603050405020304" pitchFamily="18" charset="0"/>
                <a:ea typeface="宋体" panose="02010600030101010101" pitchFamily="2" charset="-122"/>
              </a:rPr>
              <a:t>IP</a:t>
            </a:r>
            <a:r>
              <a:rPr lang="zh-CN" altLang="zh-CN" sz="2600" kern="100" dirty="0">
                <a:solidFill>
                  <a:srgbClr val="000000"/>
                </a:solidFill>
                <a:effectLst/>
                <a:latin typeface="Times New Roman" panose="02020603050405020304" pitchFamily="18" charset="0"/>
                <a:ea typeface="宋体" panose="02010600030101010101" pitchFamily="2" charset="-122"/>
              </a:rPr>
              <a:t>地址。然后，</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客户机便将其</a:t>
            </a:r>
            <a:r>
              <a:rPr lang="en-US" altLang="zh-CN" sz="2600" kern="100" dirty="0">
                <a:solidFill>
                  <a:srgbClr val="000000"/>
                </a:solidFill>
                <a:effectLst/>
                <a:latin typeface="Times New Roman" panose="02020603050405020304" pitchFamily="18" charset="0"/>
                <a:ea typeface="宋体" panose="02010600030101010101" pitchFamily="2" charset="-122"/>
              </a:rPr>
              <a:t>TCP/IP</a:t>
            </a:r>
            <a:r>
              <a:rPr lang="zh-CN" altLang="zh-CN" sz="2600" kern="100" dirty="0">
                <a:solidFill>
                  <a:srgbClr val="000000"/>
                </a:solidFill>
                <a:effectLst/>
                <a:latin typeface="Times New Roman" panose="02020603050405020304" pitchFamily="18" charset="0"/>
                <a:ea typeface="宋体" panose="02010600030101010101" pitchFamily="2" charset="-122"/>
              </a:rPr>
              <a:t>协议与网卡绑定，另外，除了</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客户机选中的</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服务器外，其他的</a:t>
            </a:r>
            <a:r>
              <a:rPr lang="en-US" altLang="zh-CN" sz="2600" kern="100" dirty="0">
                <a:solidFill>
                  <a:srgbClr val="000000"/>
                </a:solidFill>
                <a:effectLst/>
                <a:latin typeface="Times New Roman" panose="02020603050405020304" pitchFamily="18" charset="0"/>
                <a:ea typeface="宋体" panose="02010600030101010101" pitchFamily="2" charset="-122"/>
              </a:rPr>
              <a:t>DHCP</a:t>
            </a:r>
            <a:r>
              <a:rPr lang="zh-CN" altLang="zh-CN" sz="2600" kern="100" dirty="0">
                <a:solidFill>
                  <a:srgbClr val="000000"/>
                </a:solidFill>
                <a:effectLst/>
                <a:latin typeface="Times New Roman" panose="02020603050405020304" pitchFamily="18" charset="0"/>
                <a:ea typeface="宋体" panose="02010600030101010101" pitchFamily="2" charset="-122"/>
              </a:rPr>
              <a:t>服务器将收回曾经提供的</a:t>
            </a:r>
            <a:r>
              <a:rPr lang="en-US" altLang="zh-CN" sz="2600" kern="100" dirty="0">
                <a:solidFill>
                  <a:srgbClr val="000000"/>
                </a:solidFill>
                <a:effectLst/>
                <a:latin typeface="Times New Roman" panose="02020603050405020304" pitchFamily="18" charset="0"/>
                <a:ea typeface="宋体" panose="02010600030101010101" pitchFamily="2" charset="-122"/>
              </a:rPr>
              <a:t>IP</a:t>
            </a:r>
            <a:r>
              <a:rPr lang="zh-CN" altLang="zh-CN" sz="2600" kern="100" dirty="0">
                <a:solidFill>
                  <a:srgbClr val="000000"/>
                </a:solidFill>
                <a:effectLst/>
                <a:latin typeface="Times New Roman" panose="02020603050405020304" pitchFamily="18" charset="0"/>
                <a:ea typeface="宋体" panose="02010600030101010101" pitchFamily="2" charset="-122"/>
              </a:rPr>
              <a:t>地址。</a:t>
            </a:r>
            <a:endParaRPr lang="zh-CN" altLang="zh-CN" sz="26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a:t>
            </a:r>
            <a:r>
              <a:rPr lang="zh-CN"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重新登录</a:t>
            </a:r>
          </a:p>
          <a:p>
            <a:pPr indent="266700" algn="just"/>
            <a:r>
              <a:rPr lang="zh-CN" altLang="zh-CN" sz="2600" kern="100" dirty="0">
                <a:solidFill>
                  <a:srgbClr val="000000"/>
                </a:solidFill>
                <a:latin typeface="Times New Roman" panose="02020603050405020304" pitchFamily="18" charset="0"/>
                <a:ea typeface="宋体" panose="02010600030101010101" pitchFamily="2" charset="-122"/>
              </a:rPr>
              <a:t>以后</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客户端每次重新登录网络时，就不需要再发送</a:t>
            </a:r>
            <a:r>
              <a:rPr lang="en-US" altLang="zh-CN" sz="2600" kern="100" dirty="0">
                <a:solidFill>
                  <a:srgbClr val="000000"/>
                </a:solidFill>
                <a:latin typeface="Times New Roman" panose="02020603050405020304" pitchFamily="18" charset="0"/>
                <a:ea typeface="宋体" panose="02010600030101010101" pitchFamily="2" charset="-122"/>
              </a:rPr>
              <a:t>DHCP discover</a:t>
            </a:r>
            <a:r>
              <a:rPr lang="zh-CN" altLang="zh-CN" sz="2600" kern="100" dirty="0">
                <a:solidFill>
                  <a:srgbClr val="000000"/>
                </a:solidFill>
                <a:latin typeface="Times New Roman" panose="02020603050405020304" pitchFamily="18" charset="0"/>
                <a:ea typeface="宋体" panose="02010600030101010101" pitchFamily="2" charset="-122"/>
              </a:rPr>
              <a:t>发现信息了，而是直接发送包含前一次所分配的</a:t>
            </a:r>
            <a:r>
              <a:rPr lang="en-US" altLang="zh-CN" sz="2600" kern="100" dirty="0">
                <a:solidFill>
                  <a:srgbClr val="000000"/>
                </a:solidFill>
                <a:latin typeface="Times New Roman" panose="02020603050405020304" pitchFamily="18" charset="0"/>
                <a:ea typeface="宋体" panose="02010600030101010101" pitchFamily="2" charset="-122"/>
              </a:rPr>
              <a:t>IP</a:t>
            </a:r>
            <a:r>
              <a:rPr lang="zh-CN" altLang="zh-CN" sz="2600" kern="100" dirty="0">
                <a:solidFill>
                  <a:srgbClr val="000000"/>
                </a:solidFill>
                <a:latin typeface="Times New Roman" panose="02020603050405020304" pitchFamily="18" charset="0"/>
                <a:ea typeface="宋体" panose="02010600030101010101" pitchFamily="2" charset="-122"/>
              </a:rPr>
              <a:t>地址的</a:t>
            </a:r>
            <a:r>
              <a:rPr lang="en-US" altLang="zh-CN" sz="2600" kern="100" dirty="0">
                <a:solidFill>
                  <a:srgbClr val="000000"/>
                </a:solidFill>
                <a:latin typeface="Times New Roman" panose="02020603050405020304" pitchFamily="18" charset="0"/>
                <a:ea typeface="宋体" panose="02010600030101010101" pitchFamily="2" charset="-122"/>
              </a:rPr>
              <a:t>DHCP request</a:t>
            </a:r>
            <a:r>
              <a:rPr lang="zh-CN" altLang="zh-CN" sz="2600" kern="100" dirty="0">
                <a:solidFill>
                  <a:srgbClr val="000000"/>
                </a:solidFill>
                <a:latin typeface="Times New Roman" panose="02020603050405020304" pitchFamily="18" charset="0"/>
                <a:ea typeface="宋体" panose="02010600030101010101" pitchFamily="2" charset="-122"/>
              </a:rPr>
              <a:t>请求信息。当</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服务器收到这一信息后，它会尝试让</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客户机继续使用原来的</a:t>
            </a:r>
            <a:r>
              <a:rPr lang="en-US" altLang="zh-CN" sz="2600" kern="100" dirty="0">
                <a:solidFill>
                  <a:srgbClr val="000000"/>
                </a:solidFill>
                <a:latin typeface="Times New Roman" panose="02020603050405020304" pitchFamily="18" charset="0"/>
                <a:ea typeface="宋体" panose="02010600030101010101" pitchFamily="2" charset="-122"/>
              </a:rPr>
              <a:t>IP</a:t>
            </a:r>
            <a:r>
              <a:rPr lang="zh-CN" altLang="zh-CN" sz="2600" kern="100" dirty="0">
                <a:solidFill>
                  <a:srgbClr val="000000"/>
                </a:solidFill>
                <a:latin typeface="Times New Roman" panose="02020603050405020304" pitchFamily="18" charset="0"/>
                <a:ea typeface="宋体" panose="02010600030101010101" pitchFamily="2" charset="-122"/>
              </a:rPr>
              <a:t>地址，并回答一个</a:t>
            </a:r>
            <a:r>
              <a:rPr lang="en-US" altLang="zh-CN" sz="2600" kern="100" dirty="0">
                <a:solidFill>
                  <a:srgbClr val="000000"/>
                </a:solidFill>
                <a:latin typeface="Times New Roman" panose="02020603050405020304" pitchFamily="18" charset="0"/>
                <a:ea typeface="宋体" panose="02010600030101010101" pitchFamily="2" charset="-122"/>
              </a:rPr>
              <a:t>DHCP ACK</a:t>
            </a:r>
            <a:r>
              <a:rPr lang="zh-CN" altLang="zh-CN" sz="2600" kern="100" dirty="0">
                <a:solidFill>
                  <a:srgbClr val="000000"/>
                </a:solidFill>
                <a:latin typeface="Times New Roman" panose="02020603050405020304" pitchFamily="18" charset="0"/>
                <a:ea typeface="宋体" panose="02010600030101010101" pitchFamily="2" charset="-122"/>
              </a:rPr>
              <a:t>确认信息。如果此</a:t>
            </a:r>
            <a:r>
              <a:rPr lang="en-US" altLang="zh-CN" sz="2600" kern="100" dirty="0">
                <a:solidFill>
                  <a:srgbClr val="000000"/>
                </a:solidFill>
                <a:latin typeface="Times New Roman" panose="02020603050405020304" pitchFamily="18" charset="0"/>
                <a:ea typeface="宋体" panose="02010600030101010101" pitchFamily="2" charset="-122"/>
              </a:rPr>
              <a:t>IP</a:t>
            </a:r>
            <a:r>
              <a:rPr lang="zh-CN" altLang="zh-CN" sz="2600" kern="100" dirty="0">
                <a:solidFill>
                  <a:srgbClr val="000000"/>
                </a:solidFill>
                <a:latin typeface="Times New Roman" panose="02020603050405020304" pitchFamily="18" charset="0"/>
                <a:ea typeface="宋体" panose="02010600030101010101" pitchFamily="2" charset="-122"/>
              </a:rPr>
              <a:t>地址已无法再分配给原来的</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客户机使用时，则</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服务器给</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客户机回答一个</a:t>
            </a:r>
            <a:r>
              <a:rPr lang="en-US" altLang="zh-CN" sz="2600" kern="100" dirty="0">
                <a:solidFill>
                  <a:srgbClr val="000000"/>
                </a:solidFill>
                <a:latin typeface="Times New Roman" panose="02020603050405020304" pitchFamily="18" charset="0"/>
                <a:ea typeface="宋体" panose="02010600030101010101" pitchFamily="2" charset="-122"/>
              </a:rPr>
              <a:t>DHCP NACK</a:t>
            </a:r>
            <a:r>
              <a:rPr lang="zh-CN" altLang="zh-CN" sz="2600" kern="100" dirty="0">
                <a:solidFill>
                  <a:srgbClr val="000000"/>
                </a:solidFill>
                <a:latin typeface="Times New Roman" panose="02020603050405020304" pitchFamily="18" charset="0"/>
                <a:ea typeface="宋体" panose="02010600030101010101" pitchFamily="2" charset="-122"/>
              </a:rPr>
              <a:t>否认信息。当原来的</a:t>
            </a:r>
            <a:r>
              <a:rPr lang="en-US" altLang="zh-CN" sz="2600" kern="100" dirty="0">
                <a:solidFill>
                  <a:srgbClr val="000000"/>
                </a:solidFill>
                <a:latin typeface="Times New Roman" panose="02020603050405020304" pitchFamily="18" charset="0"/>
                <a:ea typeface="宋体" panose="02010600030101010101" pitchFamily="2" charset="-122"/>
              </a:rPr>
              <a:t>DHCP</a:t>
            </a:r>
            <a:r>
              <a:rPr lang="zh-CN" altLang="zh-CN" sz="2600" kern="100" dirty="0">
                <a:solidFill>
                  <a:srgbClr val="000000"/>
                </a:solidFill>
                <a:latin typeface="Times New Roman" panose="02020603050405020304" pitchFamily="18" charset="0"/>
                <a:ea typeface="宋体" panose="02010600030101010101" pitchFamily="2" charset="-122"/>
              </a:rPr>
              <a:t>客户机收到此</a:t>
            </a:r>
            <a:r>
              <a:rPr lang="en-US" altLang="zh-CN" sz="2600" kern="100" dirty="0">
                <a:solidFill>
                  <a:srgbClr val="000000"/>
                </a:solidFill>
                <a:latin typeface="Times New Roman" panose="02020603050405020304" pitchFamily="18" charset="0"/>
                <a:ea typeface="宋体" panose="02010600030101010101" pitchFamily="2" charset="-122"/>
              </a:rPr>
              <a:t>DHCP NACK</a:t>
            </a:r>
            <a:r>
              <a:rPr lang="zh-CN" altLang="zh-CN" sz="2600" kern="100" dirty="0">
                <a:solidFill>
                  <a:srgbClr val="000000"/>
                </a:solidFill>
                <a:latin typeface="Times New Roman" panose="02020603050405020304" pitchFamily="18" charset="0"/>
                <a:ea typeface="宋体" panose="02010600030101010101" pitchFamily="2" charset="-122"/>
              </a:rPr>
              <a:t>否认信息后，它就必须重新发送</a:t>
            </a:r>
            <a:r>
              <a:rPr lang="en-US" altLang="zh-CN" sz="2600" kern="100" dirty="0">
                <a:solidFill>
                  <a:srgbClr val="000000"/>
                </a:solidFill>
                <a:latin typeface="Times New Roman" panose="02020603050405020304" pitchFamily="18" charset="0"/>
                <a:ea typeface="宋体" panose="02010600030101010101" pitchFamily="2" charset="-122"/>
              </a:rPr>
              <a:t>DHCP discover</a:t>
            </a:r>
            <a:r>
              <a:rPr lang="zh-CN" altLang="zh-CN" sz="2600" kern="100" dirty="0">
                <a:solidFill>
                  <a:srgbClr val="000000"/>
                </a:solidFill>
                <a:latin typeface="Times New Roman" panose="02020603050405020304" pitchFamily="18" charset="0"/>
                <a:ea typeface="宋体" panose="02010600030101010101" pitchFamily="2" charset="-122"/>
              </a:rPr>
              <a:t>发现信息来请求新的</a:t>
            </a:r>
            <a:r>
              <a:rPr lang="en-US" altLang="zh-CN" sz="2600" kern="100" dirty="0">
                <a:solidFill>
                  <a:srgbClr val="000000"/>
                </a:solidFill>
                <a:latin typeface="Times New Roman" panose="02020603050405020304" pitchFamily="18" charset="0"/>
                <a:ea typeface="宋体" panose="02010600030101010101" pitchFamily="2" charset="-122"/>
              </a:rPr>
              <a:t>IP</a:t>
            </a:r>
            <a:r>
              <a:rPr lang="zh-CN" altLang="zh-CN" sz="2600" kern="100" dirty="0">
                <a:solidFill>
                  <a:srgbClr val="000000"/>
                </a:solidFill>
                <a:latin typeface="Times New Roman" panose="02020603050405020304" pitchFamily="18" charset="0"/>
                <a:ea typeface="宋体" panose="02010600030101010101" pitchFamily="2" charset="-122"/>
              </a:rPr>
              <a:t>地址。</a:t>
            </a:r>
          </a:p>
          <a:p>
            <a:pPr algn="just" hangingPunct="0">
              <a:spcBef>
                <a:spcPts val="780"/>
              </a:spcBef>
              <a:spcAft>
                <a:spcPts val="780"/>
              </a:spcAft>
            </a:pPr>
            <a:r>
              <a:rPr lang="en-US"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a:t>
            </a:r>
            <a:r>
              <a:rPr lang="zh-CN"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更新租约</a:t>
            </a:r>
          </a:p>
          <a:p>
            <a:pPr indent="266700" algn="just"/>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服务器向</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客户机出租的</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地址一般都有一个租借期限，期满后</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服务器便会收回出租的</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地址。如果</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客户机要延长其</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租约，则必须更新其</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租约。</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客户机启动时和</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租约期限到达租约的</a:t>
            </a:r>
            <a:r>
              <a:rPr lang="en-US" altLang="zh-CN" sz="2500" kern="100" dirty="0">
                <a:solidFill>
                  <a:srgbClr val="000000"/>
                </a:solidFill>
                <a:latin typeface="Times New Roman" panose="02020603050405020304" pitchFamily="18" charset="0"/>
                <a:ea typeface="宋体" panose="02010600030101010101" pitchFamily="2" charset="-122"/>
              </a:rPr>
              <a:t>50%</a:t>
            </a:r>
            <a:r>
              <a:rPr lang="zh-CN" altLang="zh-CN" sz="2500" kern="100" dirty="0">
                <a:solidFill>
                  <a:srgbClr val="000000"/>
                </a:solidFill>
                <a:latin typeface="Times New Roman" panose="02020603050405020304" pitchFamily="18" charset="0"/>
                <a:ea typeface="宋体" panose="02010600030101010101" pitchFamily="2" charset="-122"/>
              </a:rPr>
              <a:t>时，</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客户机都会自动向</a:t>
            </a:r>
            <a:r>
              <a:rPr lang="en-US" altLang="zh-CN" sz="2500" kern="100" dirty="0">
                <a:solidFill>
                  <a:srgbClr val="000000"/>
                </a:solidFill>
                <a:latin typeface="Times New Roman" panose="02020603050405020304" pitchFamily="18" charset="0"/>
                <a:ea typeface="宋体" panose="02010600030101010101" pitchFamily="2" charset="-122"/>
              </a:rPr>
              <a:t>DHCP</a:t>
            </a:r>
            <a:r>
              <a:rPr lang="zh-CN" altLang="zh-CN" sz="2500" kern="100" dirty="0">
                <a:solidFill>
                  <a:srgbClr val="000000"/>
                </a:solidFill>
                <a:latin typeface="Times New Roman" panose="02020603050405020304" pitchFamily="18" charset="0"/>
                <a:ea typeface="宋体" panose="02010600030101010101" pitchFamily="2" charset="-122"/>
              </a:rPr>
              <a:t>服务器发送更新其</a:t>
            </a:r>
            <a:r>
              <a:rPr lang="en-US" altLang="zh-CN" sz="2500" kern="100" dirty="0">
                <a:solidFill>
                  <a:srgbClr val="000000"/>
                </a:solidFill>
                <a:latin typeface="Times New Roman" panose="02020603050405020304" pitchFamily="18" charset="0"/>
                <a:ea typeface="宋体" panose="02010600030101010101" pitchFamily="2" charset="-122"/>
              </a:rPr>
              <a:t>IP</a:t>
            </a:r>
            <a:r>
              <a:rPr lang="zh-CN" altLang="zh-CN" sz="2500" kern="100" dirty="0">
                <a:solidFill>
                  <a:srgbClr val="000000"/>
                </a:solidFill>
                <a:latin typeface="Times New Roman" panose="02020603050405020304" pitchFamily="18" charset="0"/>
                <a:ea typeface="宋体" panose="02010600030101010101" pitchFamily="2" charset="-122"/>
              </a:rPr>
              <a:t>租约的信息。</a:t>
            </a:r>
          </a:p>
          <a:p>
            <a:pPr algn="just" hangingPunct="0">
              <a:spcBef>
                <a:spcPts val="780"/>
              </a:spcBef>
              <a:spcAft>
                <a:spcPts val="780"/>
              </a:spcAft>
            </a:pP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4029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7458D0E-CBAD-E7B4-512B-2D51D7F0B8BB}"/>
              </a:ext>
            </a:extLst>
          </p:cNvPr>
          <p:cNvSpPr>
            <a:spLocks noGrp="1"/>
          </p:cNvSpPr>
          <p:nvPr>
            <p:ph idx="1"/>
          </p:nvPr>
        </p:nvSpPr>
        <p:spPr>
          <a:xfrm>
            <a:off x="591493" y="287908"/>
            <a:ext cx="7616793" cy="4464496"/>
          </a:xfrm>
        </p:spPr>
        <p:txBody>
          <a:bodyPr>
            <a:normAutofit fontScale="92500" lnSpcReduction="10000"/>
          </a:bodyPr>
          <a:lstStyle/>
          <a:p>
            <a:r>
              <a:rPr lang="zh-CN"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的主配置文件</a:t>
            </a:r>
          </a:p>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在主配置文件</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etc</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dhcp</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dhcpd.conf</a:t>
            </a:r>
            <a:r>
              <a:rPr lang="zh-CN" altLang="zh-CN" sz="1600" kern="100" dirty="0">
                <a:solidFill>
                  <a:srgbClr val="000000"/>
                </a:solidFill>
                <a:effectLst/>
                <a:latin typeface="Times New Roman" panose="02020603050405020304" pitchFamily="18" charset="0"/>
                <a:ea typeface="宋体" panose="02010600030101010101" pitchFamily="2" charset="-122"/>
              </a:rPr>
              <a:t>中，包括声明、参数和选项</a:t>
            </a:r>
            <a:r>
              <a:rPr lang="en-US" altLang="zh-CN" sz="1600" kern="100" dirty="0">
                <a:solidFill>
                  <a:srgbClr val="000000"/>
                </a:solidFill>
                <a:effectLst/>
                <a:latin typeface="Times New Roman" panose="02020603050405020304" pitchFamily="18" charset="0"/>
                <a:ea typeface="宋体" panose="02010600030101010101" pitchFamily="2" charset="-122"/>
              </a:rPr>
              <a:t>3</a:t>
            </a:r>
            <a:r>
              <a:rPr lang="zh-CN" altLang="zh-CN" sz="1600" kern="100" dirty="0">
                <a:solidFill>
                  <a:srgbClr val="000000"/>
                </a:solidFill>
                <a:effectLst/>
                <a:latin typeface="Times New Roman" panose="02020603050405020304" pitchFamily="18" charset="0"/>
                <a:ea typeface="宋体" panose="02010600030101010101" pitchFamily="2" charset="-122"/>
              </a:rPr>
              <a:t>种基本类型的配置项，其作用与表现形式如下。</a:t>
            </a:r>
            <a:endParaRPr lang="zh-CN" altLang="zh-CN" sz="16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声明</a:t>
            </a:r>
          </a:p>
          <a:p>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声明用来描述</a:t>
            </a:r>
            <a:r>
              <a:rPr lang="en-US" altLang="zh-CN" sz="1600" kern="100" dirty="0" err="1">
                <a:effectLst/>
                <a:latin typeface="Calibri" panose="020F0502020204030204" pitchFamily="34" charset="0"/>
                <a:ea typeface="宋体" panose="02010600030101010101" pitchFamily="2" charset="-122"/>
                <a:cs typeface="Times New Roman" panose="02020603050405020304" pitchFamily="18" charset="0"/>
              </a:rPr>
              <a:t>dhcpd</a:t>
            </a:r>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服务器中对网络布局的划分，是网络设置的逻辑范围。</a:t>
            </a:r>
            <a:endParaRPr lang="en-US" altLang="zh-CN" sz="16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spcBef>
                <a:spcPts val="780"/>
              </a:spcBef>
              <a:spcAft>
                <a:spcPts val="780"/>
              </a:spcAft>
            </a:pPr>
            <a:r>
              <a:rPr lang="en-US" altLang="zh-CN" sz="1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参数</a:t>
            </a:r>
          </a:p>
          <a:p>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参数由配置关键字和对应的值组成，多用来确定</a:t>
            </a:r>
            <a:r>
              <a:rPr lang="en-US" altLang="zh-CN" sz="1600" kern="100" dirty="0">
                <a:effectLst/>
                <a:latin typeface="Calibri" panose="020F0502020204030204" pitchFamily="34" charset="0"/>
                <a:ea typeface="宋体" panose="02010600030101010101" pitchFamily="2" charset="-122"/>
                <a:cs typeface="Times New Roman" panose="02020603050405020304" pitchFamily="18" charset="0"/>
              </a:rPr>
              <a:t>DHCP</a:t>
            </a:r>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服务的相关运行参数（如默认租约时间、最大租约时间等）。参数总是以分号</a:t>
            </a:r>
            <a:r>
              <a:rPr lang="en-US" altLang="zh-CN" sz="16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结束，可以位于全局配置或指定的声明中。</a:t>
            </a:r>
            <a:endParaRPr lang="en-US" altLang="zh-CN" sz="16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spcBef>
                <a:spcPts val="780"/>
              </a:spcBef>
              <a:spcAft>
                <a:spcPts val="780"/>
              </a:spcAft>
            </a:pPr>
            <a:r>
              <a:rPr lang="en-US" altLang="zh-CN" sz="17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7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选项</a:t>
            </a:r>
          </a:p>
          <a:p>
            <a:r>
              <a:rPr lang="zh-CN" altLang="zh-CN" sz="1700" kern="100" dirty="0">
                <a:effectLst/>
                <a:latin typeface="Calibri" panose="020F0502020204030204" pitchFamily="34" charset="0"/>
                <a:ea typeface="宋体" panose="02010600030101010101" pitchFamily="2" charset="-122"/>
                <a:cs typeface="Times New Roman" panose="02020603050405020304" pitchFamily="18" charset="0"/>
              </a:rPr>
              <a:t>选项由</a:t>
            </a:r>
            <a:r>
              <a:rPr lang="en-US" altLang="zh-CN" sz="1700" kern="100" dirty="0">
                <a:effectLst/>
                <a:latin typeface="Calibri" panose="020F0502020204030204" pitchFamily="34" charset="0"/>
                <a:ea typeface="宋体" panose="02010600030101010101" pitchFamily="2" charset="-122"/>
                <a:cs typeface="Times New Roman" panose="02020603050405020304" pitchFamily="18" charset="0"/>
              </a:rPr>
              <a:t>option</a:t>
            </a:r>
            <a:r>
              <a:rPr lang="zh-CN" altLang="zh-CN" sz="1700" kern="100" dirty="0">
                <a:effectLst/>
                <a:latin typeface="Calibri" panose="020F0502020204030204" pitchFamily="34" charset="0"/>
                <a:ea typeface="宋体" panose="02010600030101010101" pitchFamily="2" charset="-122"/>
                <a:cs typeface="Times New Roman" panose="02020603050405020304" pitchFamily="18" charset="0"/>
              </a:rPr>
              <a:t>引导，后面跟具体的配置关键字和对应的值，一般用于指定分配给客户端的配置参数（如默认网关地址、子网掩码、</a:t>
            </a:r>
            <a:r>
              <a:rPr lang="en-US" altLang="zh-CN" sz="1700" kern="100" dirty="0">
                <a:effectLst/>
                <a:latin typeface="Calibri" panose="020F0502020204030204" pitchFamily="34" charset="0"/>
                <a:ea typeface="宋体" panose="02010600030101010101" pitchFamily="2" charset="-122"/>
                <a:cs typeface="Times New Roman" panose="02020603050405020304" pitchFamily="18" charset="0"/>
              </a:rPr>
              <a:t>DNS</a:t>
            </a:r>
            <a:r>
              <a:rPr lang="zh-CN" altLang="zh-CN" sz="1700" kern="100" dirty="0">
                <a:effectLst/>
                <a:latin typeface="Calibri" panose="020F0502020204030204" pitchFamily="34" charset="0"/>
                <a:ea typeface="宋体" panose="02010600030101010101" pitchFamily="2" charset="-122"/>
                <a:cs typeface="Times New Roman" panose="02020603050405020304" pitchFamily="18" charset="0"/>
              </a:rPr>
              <a:t>服务器地址等）。选项也是以分号</a:t>
            </a:r>
            <a:r>
              <a:rPr lang="en-US" altLang="zh-CN" sz="17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700" kern="100" dirty="0">
                <a:effectLst/>
                <a:latin typeface="Calibri" panose="020F0502020204030204" pitchFamily="34" charset="0"/>
                <a:ea typeface="宋体" panose="02010600030101010101" pitchFamily="2" charset="-122"/>
                <a:cs typeface="Times New Roman" panose="02020603050405020304" pitchFamily="18" charset="0"/>
              </a:rPr>
              <a:t>结束，可以位于全局配置或指定的声明中。</a:t>
            </a:r>
            <a:endParaRPr lang="zh-CN" altLang="en-US" sz="1700" dirty="0"/>
          </a:p>
          <a:p>
            <a:endParaRPr lang="zh-CN" altLang="en-US" dirty="0"/>
          </a:p>
        </p:txBody>
      </p:sp>
    </p:spTree>
    <p:extLst>
      <p:ext uri="{BB962C8B-B14F-4D97-AF65-F5344CB8AC3E}">
        <p14:creationId xmlns:p14="http://schemas.microsoft.com/office/powerpoint/2010/main" val="331113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7458D0E-CBAD-E7B4-512B-2D51D7F0B8BB}"/>
              </a:ext>
            </a:extLst>
          </p:cNvPr>
          <p:cNvSpPr>
            <a:spLocks noGrp="1"/>
          </p:cNvSpPr>
          <p:nvPr>
            <p:ph idx="1"/>
          </p:nvPr>
        </p:nvSpPr>
        <p:spPr>
          <a:xfrm>
            <a:off x="591493" y="287908"/>
            <a:ext cx="7616793" cy="4464496"/>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四、</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中继代理</a:t>
            </a:r>
          </a:p>
          <a:p>
            <a:pPr indent="266700" algn="just"/>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需要安装</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中继及其相关软件包，该软件包为</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isc</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dhcp</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-relay</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，它们对应的服务名为</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dhcrelay.service</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1800" kern="100" dirty="0" err="1">
                <a:effectLst/>
                <a:latin typeface="Times New Roman" panose="02020603050405020304" pitchFamily="18" charset="0"/>
                <a:ea typeface="宋体" panose="02010600030101010101" pitchFamily="2" charset="-122"/>
                <a:cs typeface="Times New Roman" panose="02020603050405020304" pitchFamily="18" charset="0"/>
              </a:rPr>
              <a:t>isc-dhcp-relay.service</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isc-dhcp-relay6.service</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），用户可以根据需要，安装并使用它们，</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中继在操作系统上搭建不适用于当下企业，因此本项目不进行设置。</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129939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F66F29-C1CD-8F79-C834-0F453A6FC0A0}"/>
              </a:ext>
            </a:extLst>
          </p:cNvPr>
          <p:cNvSpPr>
            <a:spLocks noGrp="1"/>
          </p:cNvSpPr>
          <p:nvPr>
            <p:ph idx="1"/>
          </p:nvPr>
        </p:nvSpPr>
        <p:spPr>
          <a:xfrm>
            <a:off x="671529" y="575940"/>
            <a:ext cx="7616793" cy="4032448"/>
          </a:xfrm>
        </p:spPr>
        <p:txBody>
          <a:bodyPr>
            <a:normAutofit fontScale="47500" lnSpcReduction="20000"/>
          </a:bodyPr>
          <a:lstStyle/>
          <a:p>
            <a:r>
              <a:rPr lang="en-US" altLang="zh-CN" sz="2600" b="1" kern="100" dirty="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600" b="1" kern="100" dirty="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2600" b="1" kern="100" dirty="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6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600" b="1" kern="100" dirty="0">
                <a:effectLst/>
                <a:latin typeface="Times New Roman" panose="02020603050405020304" pitchFamily="18" charset="0"/>
                <a:ea typeface="宋体" panose="02010600030101010101" pitchFamily="2" charset="-122"/>
                <a:cs typeface="Times New Roman" panose="02020603050405020304" pitchFamily="18" charset="0"/>
              </a:rPr>
              <a:t>一、安装</a:t>
            </a:r>
            <a:r>
              <a:rPr lang="en-US" altLang="zh-CN" sz="2600" b="1" kern="100" dirty="0">
                <a:effectLst/>
                <a:latin typeface="Times New Roman" panose="02020603050405020304" pitchFamily="18" charset="0"/>
                <a:ea typeface="宋体" panose="02010600030101010101" pitchFamily="2" charset="-122"/>
                <a:cs typeface="Times New Roman" panose="02020603050405020304" pitchFamily="18" charset="0"/>
              </a:rPr>
              <a:t>DHCP</a:t>
            </a:r>
            <a:endParaRPr lang="zh-CN" altLang="zh-CN" sz="26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zh-CN" altLang="zh-CN" sz="2600" kern="100" dirty="0">
                <a:solidFill>
                  <a:srgbClr val="000000"/>
                </a:solidFill>
                <a:effectLst/>
                <a:latin typeface="Times New Roman" panose="02020603050405020304" pitchFamily="18" charset="0"/>
                <a:ea typeface="宋体" panose="02010600030101010101" pitchFamily="2" charset="-122"/>
              </a:rPr>
              <a:t>使用</a:t>
            </a:r>
            <a:r>
              <a:rPr lang="en-US" altLang="zh-CN" sz="2600" kern="100" dirty="0">
                <a:solidFill>
                  <a:srgbClr val="000000"/>
                </a:solidFill>
                <a:effectLst/>
                <a:latin typeface="Times New Roman" panose="02020603050405020304" pitchFamily="18" charset="0"/>
                <a:ea typeface="宋体" panose="02010600030101010101" pitchFamily="2" charset="-122"/>
              </a:rPr>
              <a:t> apt </a:t>
            </a:r>
            <a:r>
              <a:rPr lang="zh-CN" altLang="zh-CN" sz="2600" kern="100" dirty="0">
                <a:solidFill>
                  <a:srgbClr val="000000"/>
                </a:solidFill>
                <a:effectLst/>
                <a:latin typeface="Times New Roman" panose="02020603050405020304" pitchFamily="18" charset="0"/>
                <a:ea typeface="宋体" panose="02010600030101010101" pitchFamily="2" charset="-122"/>
              </a:rPr>
              <a:t>工具用来安装</a:t>
            </a:r>
            <a:r>
              <a:rPr lang="en-US" altLang="zh-CN" sz="2600" kern="100" dirty="0">
                <a:solidFill>
                  <a:srgbClr val="000000"/>
                </a:solidFill>
                <a:effectLst/>
                <a:latin typeface="Times New Roman" panose="02020603050405020304" pitchFamily="18" charset="0"/>
                <a:ea typeface="宋体" panose="02010600030101010101" pitchFamily="2" charset="-122"/>
              </a:rPr>
              <a:t>Debian</a:t>
            </a:r>
            <a:r>
              <a:rPr lang="zh-CN" altLang="zh-CN" sz="2600" kern="100" dirty="0">
                <a:solidFill>
                  <a:srgbClr val="000000"/>
                </a:solidFill>
                <a:effectLst/>
                <a:latin typeface="Times New Roman" panose="02020603050405020304" pitchFamily="18" charset="0"/>
                <a:ea typeface="宋体" panose="02010600030101010101" pitchFamily="2" charset="-122"/>
              </a:rPr>
              <a:t>软件仓库中的</a:t>
            </a:r>
            <a:r>
              <a:rPr lang="en-US" altLang="zh-CN" sz="2600" kern="100" dirty="0">
                <a:solidFill>
                  <a:srgbClr val="000000"/>
                </a:solidFill>
                <a:effectLst/>
                <a:latin typeface="Times New Roman" panose="02020603050405020304" pitchFamily="18" charset="0"/>
                <a:ea typeface="宋体" panose="02010600030101010101" pitchFamily="2" charset="-122"/>
              </a:rPr>
              <a:t> ISC </a:t>
            </a:r>
            <a:r>
              <a:rPr lang="zh-CN" altLang="zh-CN" sz="2600" kern="100" dirty="0">
                <a:solidFill>
                  <a:srgbClr val="000000"/>
                </a:solidFill>
                <a:effectLst/>
                <a:latin typeface="Times New Roman" panose="02020603050405020304" pitchFamily="18" charset="0"/>
                <a:ea typeface="宋体" panose="02010600030101010101" pitchFamily="2" charset="-122"/>
              </a:rPr>
              <a:t>软件，来创建这个多宿主服务器，需要使用</a:t>
            </a:r>
            <a:r>
              <a:rPr lang="en-US" altLang="zh-CN" sz="2600" kern="100" dirty="0">
                <a:solidFill>
                  <a:srgbClr val="000000"/>
                </a:solidFill>
                <a:effectLst/>
                <a:latin typeface="Times New Roman" panose="02020603050405020304" pitchFamily="18" charset="0"/>
                <a:ea typeface="宋体" panose="02010600030101010101" pitchFamily="2" charset="-122"/>
              </a:rPr>
              <a:t> root </a:t>
            </a:r>
            <a:r>
              <a:rPr lang="zh-CN" altLang="zh-CN" sz="2600" kern="100" dirty="0">
                <a:solidFill>
                  <a:srgbClr val="000000"/>
                </a:solidFill>
                <a:effectLst/>
                <a:latin typeface="Times New Roman" panose="02020603050405020304" pitchFamily="18" charset="0"/>
                <a:ea typeface="宋体" panose="02010600030101010101" pitchFamily="2" charset="-122"/>
              </a:rPr>
              <a:t>或者</a:t>
            </a:r>
            <a:r>
              <a:rPr lang="en-US" altLang="zh-CN" sz="2600" kern="100" dirty="0">
                <a:solidFill>
                  <a:srgbClr val="000000"/>
                </a:solidFill>
                <a:effectLst/>
                <a:latin typeface="Times New Roman" panose="02020603050405020304" pitchFamily="18" charset="0"/>
                <a:ea typeface="宋体" panose="02010600030101010101" pitchFamily="2" charset="-122"/>
              </a:rPr>
              <a:t> </a:t>
            </a:r>
            <a:r>
              <a:rPr lang="en-US" altLang="zh-CN" sz="2600" kern="100" dirty="0" err="1">
                <a:solidFill>
                  <a:srgbClr val="000000"/>
                </a:solidFill>
                <a:effectLst/>
                <a:latin typeface="Times New Roman" panose="02020603050405020304" pitchFamily="18" charset="0"/>
                <a:ea typeface="宋体" panose="02010600030101010101" pitchFamily="2" charset="-122"/>
              </a:rPr>
              <a:t>sudo</a:t>
            </a:r>
            <a:r>
              <a:rPr lang="en-US" altLang="zh-CN" sz="2600" kern="100" dirty="0">
                <a:solidFill>
                  <a:srgbClr val="000000"/>
                </a:solidFill>
                <a:effectLst/>
                <a:latin typeface="Times New Roman" panose="02020603050405020304" pitchFamily="18" charset="0"/>
                <a:ea typeface="宋体" panose="02010600030101010101" pitchFamily="2" charset="-122"/>
              </a:rPr>
              <a:t> </a:t>
            </a:r>
            <a:r>
              <a:rPr lang="zh-CN" altLang="zh-CN" sz="2600" kern="100" dirty="0">
                <a:solidFill>
                  <a:srgbClr val="000000"/>
                </a:solidFill>
                <a:effectLst/>
                <a:latin typeface="Times New Roman" panose="02020603050405020304" pitchFamily="18" charset="0"/>
                <a:ea typeface="宋体" panose="02010600030101010101" pitchFamily="2" charset="-122"/>
              </a:rPr>
              <a:t>访问权限。（注：下面中括号里面是注释，使用的时候请删除，</a:t>
            </a:r>
            <a:r>
              <a:rPr lang="en-US" altLang="zh-CN" sz="2600" kern="100" dirty="0">
                <a:solidFill>
                  <a:srgbClr val="000000"/>
                </a:solidFill>
                <a:effectLst/>
                <a:latin typeface="Times New Roman" panose="02020603050405020304" pitchFamily="18" charset="0"/>
                <a:ea typeface="宋体" panose="02010600030101010101" pitchFamily="2" charset="-122"/>
              </a:rPr>
              <a:t>#</a:t>
            </a:r>
            <a:r>
              <a:rPr lang="zh-CN" altLang="zh-CN" sz="2600" kern="100" dirty="0">
                <a:solidFill>
                  <a:srgbClr val="000000"/>
                </a:solidFill>
                <a:effectLst/>
                <a:latin typeface="Times New Roman" panose="02020603050405020304" pitchFamily="18" charset="0"/>
                <a:ea typeface="宋体" panose="02010600030101010101" pitchFamily="2" charset="-122"/>
              </a:rPr>
              <a:t>表示使用的</a:t>
            </a:r>
            <a:r>
              <a:rPr lang="en-US" altLang="zh-CN" sz="2600" kern="100" dirty="0">
                <a:solidFill>
                  <a:srgbClr val="000000"/>
                </a:solidFill>
                <a:effectLst/>
                <a:latin typeface="Times New Roman" panose="02020603050405020304" pitchFamily="18" charset="0"/>
                <a:ea typeface="宋体" panose="02010600030101010101" pitchFamily="2" charset="-122"/>
              </a:rPr>
              <a:t> root </a:t>
            </a:r>
            <a:r>
              <a:rPr lang="zh-CN" altLang="zh-CN" sz="2600" kern="100" dirty="0">
                <a:solidFill>
                  <a:srgbClr val="000000"/>
                </a:solidFill>
                <a:effectLst/>
                <a:latin typeface="Times New Roman" panose="02020603050405020304" pitchFamily="18" charset="0"/>
                <a:ea typeface="宋体" panose="02010600030101010101" pitchFamily="2" charset="-122"/>
              </a:rPr>
              <a:t>权限）</a:t>
            </a:r>
            <a:endParaRPr lang="zh-CN" altLang="zh-CN" sz="26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1.DHCP</a:t>
            </a:r>
            <a:r>
              <a:rPr lang="zh-CN"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服务器软件包安装</a:t>
            </a:r>
          </a:p>
          <a:p>
            <a:pPr indent="266700" algn="just"/>
            <a:r>
              <a:rPr lang="en-US" altLang="zh-CN" sz="2000" kern="100" dirty="0">
                <a:solidFill>
                  <a:srgbClr val="000000"/>
                </a:solidFill>
                <a:effectLst/>
                <a:latin typeface="Times New Roman" panose="02020603050405020304" pitchFamily="18" charset="0"/>
                <a:ea typeface="宋体" panose="02010600030101010101" pitchFamily="2" charset="-122"/>
              </a:rPr>
              <a:t>	$ </a:t>
            </a:r>
            <a:r>
              <a:rPr lang="en-US" altLang="zh-CN" sz="2000" kern="100" dirty="0" err="1">
                <a:solidFill>
                  <a:srgbClr val="000000"/>
                </a:solidFill>
                <a:effectLst/>
                <a:latin typeface="Times New Roman" panose="02020603050405020304" pitchFamily="18" charset="0"/>
                <a:ea typeface="宋体" panose="02010600030101010101" pitchFamily="2" charset="-122"/>
              </a:rPr>
              <a:t>sudo</a:t>
            </a:r>
            <a:r>
              <a:rPr lang="en-US" altLang="zh-CN" sz="2000" kern="100" dirty="0">
                <a:solidFill>
                  <a:srgbClr val="000000"/>
                </a:solidFill>
                <a:effectLst/>
                <a:latin typeface="Times New Roman" panose="02020603050405020304" pitchFamily="18" charset="0"/>
                <a:ea typeface="宋体" panose="02010600030101010101" pitchFamily="2" charset="-122"/>
              </a:rPr>
              <a:t> apt-get install </a:t>
            </a:r>
            <a:r>
              <a:rPr lang="en-US" altLang="zh-CN" sz="2000" kern="100" dirty="0" err="1">
                <a:solidFill>
                  <a:srgbClr val="000000"/>
                </a:solidFill>
                <a:effectLst/>
                <a:latin typeface="Times New Roman" panose="02020603050405020304" pitchFamily="18" charset="0"/>
                <a:ea typeface="宋体" panose="02010600030101010101" pitchFamily="2" charset="-122"/>
              </a:rPr>
              <a:t>isc</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dhcp</a:t>
            </a:r>
            <a:r>
              <a:rPr lang="en-US" altLang="zh-CN" sz="2000" kern="100" dirty="0">
                <a:solidFill>
                  <a:srgbClr val="000000"/>
                </a:solidFill>
                <a:effectLst/>
                <a:latin typeface="Times New Roman" panose="02020603050405020304" pitchFamily="18" charset="0"/>
                <a:ea typeface="宋体" panose="02010600030101010101" pitchFamily="2" charset="-122"/>
              </a:rPr>
              <a:t>-server </a:t>
            </a:r>
            <a:endParaRPr lang="zh-CN" altLang="zh-CN" sz="20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25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2.</a:t>
            </a:r>
            <a:r>
              <a:rPr lang="zh-CN" altLang="zh-CN" sz="25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服务管理</a:t>
            </a:r>
          </a:p>
          <a:p>
            <a:pPr indent="266700" algn="just"/>
            <a:r>
              <a:rPr lang="zh-CN" altLang="zh-CN" sz="2500" kern="100" dirty="0">
                <a:solidFill>
                  <a:srgbClr val="000000"/>
                </a:solidFill>
                <a:latin typeface="Times New Roman" panose="02020603050405020304" pitchFamily="18" charset="0"/>
                <a:ea typeface="宋体" panose="02010600030101010101" pitchFamily="2" charset="-122"/>
              </a:rPr>
              <a:t>（</a:t>
            </a:r>
            <a:r>
              <a:rPr lang="en-US" altLang="zh-CN" sz="2500" kern="100" dirty="0">
                <a:solidFill>
                  <a:srgbClr val="000000"/>
                </a:solidFill>
                <a:latin typeface="Times New Roman" panose="02020603050405020304" pitchFamily="18" charset="0"/>
                <a:ea typeface="宋体" panose="02010600030101010101" pitchFamily="2" charset="-122"/>
              </a:rPr>
              <a:t>1</a:t>
            </a:r>
            <a:r>
              <a:rPr lang="zh-CN" altLang="zh-CN" sz="2500" kern="100" dirty="0">
                <a:solidFill>
                  <a:srgbClr val="000000"/>
                </a:solidFill>
                <a:latin typeface="Times New Roman" panose="02020603050405020304" pitchFamily="18" charset="0"/>
                <a:ea typeface="宋体" panose="02010600030101010101" pitchFamily="2" charset="-122"/>
              </a:rPr>
              <a:t>）检查服务状态：</a:t>
            </a:r>
          </a:p>
          <a:p>
            <a:pPr indent="266700" algn="just"/>
            <a:r>
              <a:rPr lang="en-US" altLang="zh-CN" sz="2000" kern="100" dirty="0">
                <a:solidFill>
                  <a:srgbClr val="000000"/>
                </a:solidFill>
                <a:effectLst/>
                <a:latin typeface="Times New Roman" panose="02020603050405020304" pitchFamily="18" charset="0"/>
                <a:ea typeface="宋体" panose="02010600030101010101" pitchFamily="2" charset="-122"/>
              </a:rPr>
              <a:t>	$ </a:t>
            </a:r>
            <a:r>
              <a:rPr lang="en-US" altLang="zh-CN" sz="2000" kern="100" dirty="0" err="1">
                <a:solidFill>
                  <a:srgbClr val="000000"/>
                </a:solidFill>
                <a:effectLst/>
                <a:latin typeface="Times New Roman" panose="02020603050405020304" pitchFamily="18" charset="0"/>
                <a:ea typeface="宋体" panose="02010600030101010101" pitchFamily="2" charset="-122"/>
              </a:rPr>
              <a:t>sudo</a:t>
            </a:r>
            <a:r>
              <a:rPr lang="en-US" altLang="zh-CN" sz="2000" kern="100" dirty="0">
                <a:solidFill>
                  <a:srgbClr val="000000"/>
                </a:solidFill>
                <a:effectLst/>
                <a:latin typeface="Times New Roman" panose="02020603050405020304" pitchFamily="18" charset="0"/>
                <a:ea typeface="宋体" panose="02010600030101010101" pitchFamily="2" charset="-122"/>
              </a:rPr>
              <a:t> </a:t>
            </a:r>
            <a:r>
              <a:rPr lang="en-US" altLang="zh-CN" sz="2000" kern="100" dirty="0" err="1">
                <a:solidFill>
                  <a:srgbClr val="000000"/>
                </a:solidFill>
                <a:effectLst/>
                <a:latin typeface="Times New Roman" panose="02020603050405020304" pitchFamily="18" charset="0"/>
                <a:ea typeface="宋体" panose="02010600030101010101" pitchFamily="2" charset="-122"/>
              </a:rPr>
              <a:t>systemctl</a:t>
            </a:r>
            <a:r>
              <a:rPr lang="en-US" altLang="zh-CN" sz="2000" kern="100" dirty="0">
                <a:solidFill>
                  <a:srgbClr val="000000"/>
                </a:solidFill>
                <a:effectLst/>
                <a:latin typeface="Times New Roman" panose="02020603050405020304" pitchFamily="18" charset="0"/>
                <a:ea typeface="宋体" panose="02010600030101010101" pitchFamily="2" charset="-122"/>
              </a:rPr>
              <a:t> status </a:t>
            </a:r>
            <a:r>
              <a:rPr lang="en-US" altLang="zh-CN" sz="2000" kern="100" dirty="0" err="1">
                <a:solidFill>
                  <a:srgbClr val="000000"/>
                </a:solidFill>
                <a:effectLst/>
                <a:latin typeface="Times New Roman" panose="02020603050405020304" pitchFamily="18" charset="0"/>
                <a:ea typeface="宋体" panose="02010600030101010101" pitchFamily="2" charset="-122"/>
              </a:rPr>
              <a:t>isc</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dhcp</a:t>
            </a:r>
            <a:r>
              <a:rPr lang="en-US" altLang="zh-CN" sz="2000" kern="100" dirty="0">
                <a:solidFill>
                  <a:srgbClr val="000000"/>
                </a:solidFill>
                <a:effectLst/>
                <a:latin typeface="Times New Roman" panose="02020603050405020304" pitchFamily="18" charset="0"/>
                <a:ea typeface="宋体" panose="02010600030101010101" pitchFamily="2" charset="-122"/>
              </a:rPr>
              <a:t>-server isc-dhcp-server6 </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500" kern="100" dirty="0">
                <a:solidFill>
                  <a:srgbClr val="000000"/>
                </a:solidFill>
                <a:latin typeface="Times New Roman" panose="02020603050405020304" pitchFamily="18" charset="0"/>
                <a:ea typeface="宋体" panose="02010600030101010101" pitchFamily="2" charset="-122"/>
              </a:rPr>
              <a:t>（</a:t>
            </a:r>
            <a:r>
              <a:rPr lang="en-US" altLang="zh-CN" sz="2500" kern="100" dirty="0">
                <a:solidFill>
                  <a:srgbClr val="000000"/>
                </a:solidFill>
                <a:latin typeface="Times New Roman" panose="02020603050405020304" pitchFamily="18" charset="0"/>
                <a:ea typeface="宋体" panose="02010600030101010101" pitchFamily="2" charset="-122"/>
              </a:rPr>
              <a:t>2</a:t>
            </a:r>
            <a:r>
              <a:rPr lang="zh-CN" altLang="zh-CN" sz="2500" kern="100" dirty="0">
                <a:solidFill>
                  <a:srgbClr val="000000"/>
                </a:solidFill>
                <a:latin typeface="Times New Roman" panose="02020603050405020304" pitchFamily="18" charset="0"/>
                <a:ea typeface="宋体" panose="02010600030101010101" pitchFamily="2" charset="-122"/>
              </a:rPr>
              <a:t>）启动与禁用服务：</a:t>
            </a:r>
          </a:p>
          <a:p>
            <a:pPr indent="266700" algn="just"/>
            <a:r>
              <a:rPr lang="en-US" altLang="zh-CN" sz="2000" kern="100" dirty="0">
                <a:solidFill>
                  <a:srgbClr val="000000"/>
                </a:solidFill>
                <a:effectLst/>
                <a:latin typeface="Times New Roman" panose="02020603050405020304" pitchFamily="18" charset="0"/>
                <a:ea typeface="宋体" panose="02010600030101010101" pitchFamily="2" charset="-122"/>
              </a:rPr>
              <a:t>	$ </a:t>
            </a:r>
            <a:r>
              <a:rPr lang="en-US" altLang="zh-CN" sz="2000" kern="100" dirty="0" err="1">
                <a:solidFill>
                  <a:srgbClr val="000000"/>
                </a:solidFill>
                <a:effectLst/>
                <a:latin typeface="Times New Roman" panose="02020603050405020304" pitchFamily="18" charset="0"/>
                <a:ea typeface="宋体" panose="02010600030101010101" pitchFamily="2" charset="-122"/>
              </a:rPr>
              <a:t>sudo</a:t>
            </a:r>
            <a:r>
              <a:rPr lang="en-US" altLang="zh-CN" sz="2000" kern="100" dirty="0">
                <a:solidFill>
                  <a:srgbClr val="000000"/>
                </a:solidFill>
                <a:effectLst/>
                <a:latin typeface="Times New Roman" panose="02020603050405020304" pitchFamily="18" charset="0"/>
                <a:ea typeface="宋体" panose="02010600030101010101" pitchFamily="2" charset="-122"/>
              </a:rPr>
              <a:t> </a:t>
            </a:r>
            <a:r>
              <a:rPr lang="en-US" altLang="zh-CN" sz="2000" kern="100" dirty="0" err="1">
                <a:solidFill>
                  <a:srgbClr val="000000"/>
                </a:solidFill>
                <a:effectLst/>
                <a:latin typeface="Times New Roman" panose="02020603050405020304" pitchFamily="18" charset="0"/>
                <a:ea typeface="宋体" panose="02010600030101010101" pitchFamily="2" charset="-122"/>
              </a:rPr>
              <a:t>systemctl</a:t>
            </a:r>
            <a:r>
              <a:rPr lang="en-US" altLang="zh-CN" sz="2000" kern="100" dirty="0">
                <a:solidFill>
                  <a:srgbClr val="000000"/>
                </a:solidFill>
                <a:effectLst/>
                <a:latin typeface="Times New Roman" panose="02020603050405020304" pitchFamily="18" charset="0"/>
                <a:ea typeface="宋体" panose="02010600030101010101" pitchFamily="2" charset="-122"/>
              </a:rPr>
              <a:t> enable/disable </a:t>
            </a:r>
            <a:r>
              <a:rPr lang="en-US" altLang="zh-CN" sz="2000" kern="100" dirty="0" err="1">
                <a:solidFill>
                  <a:srgbClr val="000000"/>
                </a:solidFill>
                <a:effectLst/>
                <a:latin typeface="Times New Roman" panose="02020603050405020304" pitchFamily="18" charset="0"/>
                <a:ea typeface="宋体" panose="02010600030101010101" pitchFamily="2" charset="-122"/>
              </a:rPr>
              <a:t>isc</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dhcp</a:t>
            </a:r>
            <a:r>
              <a:rPr lang="en-US" altLang="zh-CN" sz="2000" kern="100" dirty="0">
                <a:solidFill>
                  <a:srgbClr val="000000"/>
                </a:solidFill>
                <a:effectLst/>
                <a:latin typeface="Times New Roman" panose="02020603050405020304" pitchFamily="18" charset="0"/>
                <a:ea typeface="宋体" panose="02010600030101010101" pitchFamily="2" charset="-122"/>
              </a:rPr>
              <a:t>-server isc-dhcp-server6 </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900" kern="100" dirty="0">
                <a:solidFill>
                  <a:srgbClr val="000000"/>
                </a:solidFill>
                <a:latin typeface="Times New Roman" panose="02020603050405020304" pitchFamily="18" charset="0"/>
                <a:ea typeface="宋体" panose="02010600030101010101" pitchFamily="2" charset="-122"/>
              </a:rPr>
              <a:t>（</a:t>
            </a:r>
            <a:r>
              <a:rPr lang="en-US" altLang="zh-CN" sz="2900" kern="100" dirty="0">
                <a:solidFill>
                  <a:srgbClr val="000000"/>
                </a:solidFill>
                <a:latin typeface="Times New Roman" panose="02020603050405020304" pitchFamily="18" charset="0"/>
                <a:ea typeface="宋体" panose="02010600030101010101" pitchFamily="2" charset="-122"/>
              </a:rPr>
              <a:t>3</a:t>
            </a:r>
            <a:r>
              <a:rPr lang="zh-CN" altLang="zh-CN" sz="2900" kern="100" dirty="0">
                <a:solidFill>
                  <a:srgbClr val="000000"/>
                </a:solidFill>
                <a:latin typeface="Times New Roman" panose="02020603050405020304" pitchFamily="18" charset="0"/>
                <a:ea typeface="宋体" panose="02010600030101010101" pitchFamily="2" charset="-122"/>
              </a:rPr>
              <a:t>）启动、关闭、重启与重载服务：</a:t>
            </a:r>
          </a:p>
          <a:p>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 </a:t>
            </a:r>
            <a:r>
              <a:rPr lang="en-US" altLang="zh-CN" sz="2000" kern="100" dirty="0" err="1">
                <a:effectLst/>
                <a:latin typeface="Calibri" panose="020F0502020204030204" pitchFamily="34" charset="0"/>
                <a:ea typeface="宋体" panose="02010600030101010101" pitchFamily="2" charset="-122"/>
                <a:cs typeface="Times New Roman" panose="02020603050405020304" pitchFamily="18" charset="0"/>
              </a:rPr>
              <a:t>sudo</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000" kern="100" dirty="0" err="1">
                <a:effectLst/>
                <a:latin typeface="Calibri" panose="020F0502020204030204" pitchFamily="34" charset="0"/>
                <a:ea typeface="宋体" panose="02010600030101010101" pitchFamily="2" charset="-122"/>
                <a:cs typeface="Times New Roman" panose="02020603050405020304" pitchFamily="18" charset="0"/>
              </a:rPr>
              <a:t>systemctl</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start/stop/restart/reload </a:t>
            </a:r>
            <a:r>
              <a:rPr lang="en-US" altLang="zh-CN" sz="2000" kern="100" dirty="0" err="1">
                <a:effectLst/>
                <a:latin typeface="Calibri" panose="020F0502020204030204" pitchFamily="34" charset="0"/>
                <a:ea typeface="宋体" panose="02010600030101010101" pitchFamily="2" charset="-122"/>
                <a:cs typeface="Times New Roman" panose="02020603050405020304" pitchFamily="18" charset="0"/>
              </a:rPr>
              <a:t>isc</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err="1">
                <a:effectLst/>
                <a:latin typeface="Calibri" panose="020F0502020204030204" pitchFamily="34" charset="0"/>
                <a:ea typeface="宋体" panose="02010600030101010101" pitchFamily="2" charset="-122"/>
                <a:cs typeface="Times New Roman" panose="02020603050405020304" pitchFamily="18" charset="0"/>
              </a:rPr>
              <a:t>dhcp</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-server isc-dhcp-server6 </a:t>
            </a:r>
            <a:endParaRPr lang="zh-CN" altLang="en-US" sz="2000" dirty="0"/>
          </a:p>
        </p:txBody>
      </p:sp>
    </p:spTree>
    <p:extLst>
      <p:ext uri="{BB962C8B-B14F-4D97-AF65-F5344CB8AC3E}">
        <p14:creationId xmlns:p14="http://schemas.microsoft.com/office/powerpoint/2010/main" val="424897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671529" y="503932"/>
            <a:ext cx="7616793" cy="4176464"/>
          </a:xfrm>
        </p:spPr>
        <p:txBody>
          <a:bodyPr>
            <a:normAutofit fontScale="32500" lnSpcReduction="20000"/>
          </a:bodyPr>
          <a:lstStyle/>
          <a:p>
            <a:r>
              <a:rPr lang="zh-CN" altLang="zh-CN" sz="49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4900" b="1"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4900" b="1" kern="100" dirty="0">
                <a:effectLst/>
                <a:latin typeface="Times New Roman" panose="02020603050405020304" pitchFamily="18" charset="0"/>
                <a:ea typeface="宋体" panose="02010600030101010101" pitchFamily="2" charset="-122"/>
                <a:cs typeface="Times New Roman" panose="02020603050405020304" pitchFamily="18" charset="0"/>
              </a:rPr>
              <a:t>的配置</a:t>
            </a:r>
          </a:p>
          <a:p>
            <a:pPr indent="266700" algn="just"/>
            <a:r>
              <a:rPr lang="en-US" altLang="zh-CN" sz="4300" kern="100" dirty="0">
                <a:solidFill>
                  <a:srgbClr val="000000"/>
                </a:solidFill>
                <a:latin typeface="Times New Roman" panose="02020603050405020304" pitchFamily="18" charset="0"/>
                <a:ea typeface="宋体" panose="02010600030101010101" pitchFamily="2" charset="-122"/>
              </a:rPr>
              <a:t>DHCP</a:t>
            </a:r>
            <a:r>
              <a:rPr lang="zh-CN" altLang="zh-CN" sz="4300" kern="100" dirty="0">
                <a:solidFill>
                  <a:srgbClr val="000000"/>
                </a:solidFill>
                <a:latin typeface="Times New Roman" panose="02020603050405020304" pitchFamily="18" charset="0"/>
                <a:ea typeface="宋体" panose="02010600030101010101" pitchFamily="2" charset="-122"/>
              </a:rPr>
              <a:t>的配置目录为</a:t>
            </a:r>
            <a:r>
              <a:rPr lang="en-US"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err="1">
                <a:solidFill>
                  <a:srgbClr val="000000"/>
                </a:solidFill>
                <a:latin typeface="Times New Roman" panose="02020603050405020304" pitchFamily="18" charset="0"/>
                <a:ea typeface="宋体" panose="02010600030101010101" pitchFamily="2" charset="-122"/>
              </a:rPr>
              <a:t>etc</a:t>
            </a:r>
            <a:r>
              <a:rPr lang="en-US"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err="1">
                <a:solidFill>
                  <a:srgbClr val="000000"/>
                </a:solidFill>
                <a:latin typeface="Times New Roman" panose="02020603050405020304" pitchFamily="18" charset="0"/>
                <a:ea typeface="宋体" panose="02010600030101010101" pitchFamily="2" charset="-122"/>
              </a:rPr>
              <a:t>dhcp</a:t>
            </a:r>
            <a:r>
              <a:rPr lang="en-US" altLang="zh-CN" sz="4300" kern="100" dirty="0">
                <a:solidFill>
                  <a:srgbClr val="000000"/>
                </a:solidFill>
                <a:latin typeface="Times New Roman" panose="02020603050405020304" pitchFamily="18" charset="0"/>
                <a:ea typeface="宋体" panose="02010600030101010101" pitchFamily="2" charset="-122"/>
              </a:rPr>
              <a:t>/</a:t>
            </a:r>
            <a:r>
              <a:rPr lang="zh-CN"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a:solidFill>
                  <a:srgbClr val="000000"/>
                </a:solidFill>
                <a:latin typeface="Times New Roman" panose="02020603050405020304" pitchFamily="18" charset="0"/>
                <a:ea typeface="宋体" panose="02010600030101010101" pitchFamily="2" charset="-122"/>
              </a:rPr>
              <a:t>IPV4</a:t>
            </a:r>
            <a:r>
              <a:rPr lang="zh-CN" altLang="zh-CN" sz="4300" kern="100" dirty="0">
                <a:solidFill>
                  <a:srgbClr val="000000"/>
                </a:solidFill>
                <a:latin typeface="Times New Roman" panose="02020603050405020304" pitchFamily="18" charset="0"/>
                <a:ea typeface="宋体" panose="02010600030101010101" pitchFamily="2" charset="-122"/>
              </a:rPr>
              <a:t>配置文件为</a:t>
            </a:r>
            <a:r>
              <a:rPr lang="en-US"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err="1">
                <a:solidFill>
                  <a:srgbClr val="000000"/>
                </a:solidFill>
                <a:latin typeface="Times New Roman" panose="02020603050405020304" pitchFamily="18" charset="0"/>
                <a:ea typeface="宋体" panose="02010600030101010101" pitchFamily="2" charset="-122"/>
              </a:rPr>
              <a:t>etc</a:t>
            </a:r>
            <a:r>
              <a:rPr lang="en-US"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err="1">
                <a:solidFill>
                  <a:srgbClr val="000000"/>
                </a:solidFill>
                <a:latin typeface="Times New Roman" panose="02020603050405020304" pitchFamily="18" charset="0"/>
                <a:ea typeface="宋体" panose="02010600030101010101" pitchFamily="2" charset="-122"/>
              </a:rPr>
              <a:t>dhcp</a:t>
            </a:r>
            <a:r>
              <a:rPr lang="en-US"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err="1">
                <a:solidFill>
                  <a:srgbClr val="000000"/>
                </a:solidFill>
                <a:latin typeface="Times New Roman" panose="02020603050405020304" pitchFamily="18" charset="0"/>
                <a:ea typeface="宋体" panose="02010600030101010101" pitchFamily="2" charset="-122"/>
              </a:rPr>
              <a:t>dhcpd.conf</a:t>
            </a:r>
            <a:r>
              <a:rPr lang="zh-CN" altLang="zh-CN" sz="4300" kern="100" dirty="0">
                <a:solidFill>
                  <a:srgbClr val="000000"/>
                </a:solidFill>
                <a:latin typeface="Times New Roman" panose="02020603050405020304" pitchFamily="18" charset="0"/>
                <a:ea typeface="宋体" panose="02010600030101010101" pitchFamily="2" charset="-122"/>
              </a:rPr>
              <a:t>。</a:t>
            </a:r>
          </a:p>
          <a:p>
            <a:pPr indent="266700" algn="just"/>
            <a:r>
              <a:rPr lang="zh-CN"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a:solidFill>
                  <a:srgbClr val="000000"/>
                </a:solidFill>
                <a:latin typeface="Times New Roman" panose="02020603050405020304" pitchFamily="18" charset="0"/>
                <a:ea typeface="宋体" panose="02010600030101010101" pitchFamily="2" charset="-122"/>
              </a:rPr>
              <a:t>1</a:t>
            </a:r>
            <a:r>
              <a:rPr lang="zh-CN" altLang="zh-CN" sz="4300" kern="100" dirty="0">
                <a:solidFill>
                  <a:srgbClr val="000000"/>
                </a:solidFill>
                <a:latin typeface="Times New Roman" panose="02020603050405020304" pitchFamily="18" charset="0"/>
                <a:ea typeface="宋体" panose="02010600030101010101" pitchFamily="2" charset="-122"/>
              </a:rPr>
              <a:t>）配置监听的网卡：</a:t>
            </a:r>
          </a:p>
          <a:p>
            <a:pPr lvl="2" indent="266700" algn="just"/>
            <a:r>
              <a:rPr lang="en-US" altLang="zh-CN" sz="2505" u="sng" kern="100" dirty="0">
                <a:solidFill>
                  <a:srgbClr val="000000"/>
                </a:solidFill>
                <a:effectLst/>
                <a:latin typeface="Times New Roman" panose="02020603050405020304" pitchFamily="18" charset="0"/>
                <a:ea typeface="宋体" panose="02010600030101010101" pitchFamily="2" charset="-122"/>
              </a:rPr>
              <a:t>$ </a:t>
            </a:r>
            <a:r>
              <a:rPr lang="en-US" altLang="zh-CN" sz="2505" u="sng" kern="100" dirty="0" err="1">
                <a:solidFill>
                  <a:srgbClr val="000000"/>
                </a:solidFill>
                <a:effectLst/>
                <a:latin typeface="Times New Roman" panose="02020603050405020304" pitchFamily="18" charset="0"/>
                <a:ea typeface="宋体" panose="02010600030101010101" pitchFamily="2" charset="-122"/>
              </a:rPr>
              <a:t>sudo</a:t>
            </a:r>
            <a:r>
              <a:rPr lang="en-US" altLang="zh-CN" sz="2505" u="sng" kern="100" dirty="0">
                <a:solidFill>
                  <a:srgbClr val="000000"/>
                </a:solidFill>
                <a:effectLst/>
                <a:latin typeface="Times New Roman" panose="02020603050405020304" pitchFamily="18" charset="0"/>
                <a:ea typeface="宋体" panose="02010600030101010101" pitchFamily="2" charset="-122"/>
              </a:rPr>
              <a:t> </a:t>
            </a:r>
            <a:r>
              <a:rPr lang="en-US" altLang="zh-CN" sz="2505" u="none" strike="noStrike" kern="100" dirty="0">
                <a:solidFill>
                  <a:srgbClr val="000000"/>
                </a:solidFill>
                <a:effectLst/>
                <a:latin typeface="Times New Roman" panose="02020603050405020304" pitchFamily="18" charset="0"/>
                <a:ea typeface="宋体" panose="02010600030101010101" pitchFamily="2" charset="-122"/>
                <a:hlinkClick r:id="rId2"/>
              </a:rPr>
              <a:t>vim</a:t>
            </a:r>
            <a:r>
              <a:rPr lang="en-US" altLang="zh-CN" sz="2505" kern="100" dirty="0">
                <a:solidFill>
                  <a:srgbClr val="000000"/>
                </a:solidFill>
                <a:effectLst/>
                <a:latin typeface="Times New Roman" panose="02020603050405020304" pitchFamily="18" charset="0"/>
                <a:ea typeface="宋体" panose="02010600030101010101" pitchFamily="2" charset="-122"/>
              </a:rPr>
              <a:t> /</a:t>
            </a:r>
            <a:r>
              <a:rPr lang="en-US" altLang="zh-CN" sz="2505" kern="100" dirty="0" err="1">
                <a:solidFill>
                  <a:srgbClr val="000000"/>
                </a:solidFill>
                <a:effectLst/>
                <a:latin typeface="Times New Roman" panose="02020603050405020304" pitchFamily="18" charset="0"/>
                <a:ea typeface="宋体" panose="02010600030101010101" pitchFamily="2" charset="-122"/>
              </a:rPr>
              <a:t>etc</a:t>
            </a:r>
            <a:r>
              <a:rPr lang="en-US" altLang="zh-CN" sz="2505" kern="100" dirty="0">
                <a:solidFill>
                  <a:srgbClr val="000000"/>
                </a:solidFill>
                <a:effectLst/>
                <a:latin typeface="Times New Roman" panose="02020603050405020304" pitchFamily="18" charset="0"/>
                <a:ea typeface="宋体" panose="02010600030101010101" pitchFamily="2" charset="-122"/>
              </a:rPr>
              <a:t>/default/</a:t>
            </a:r>
            <a:r>
              <a:rPr lang="en-US" altLang="zh-CN" sz="2505" kern="100" dirty="0" err="1">
                <a:solidFill>
                  <a:srgbClr val="000000"/>
                </a:solidFill>
                <a:effectLst/>
                <a:latin typeface="Times New Roman" panose="02020603050405020304" pitchFamily="18" charset="0"/>
                <a:ea typeface="宋体" panose="02010600030101010101" pitchFamily="2" charset="-122"/>
              </a:rPr>
              <a:t>isc</a:t>
            </a:r>
            <a:r>
              <a:rPr lang="en-US" altLang="zh-CN" sz="2505" kern="100" dirty="0">
                <a:solidFill>
                  <a:srgbClr val="000000"/>
                </a:solidFill>
                <a:effectLst/>
                <a:latin typeface="Times New Roman" panose="02020603050405020304" pitchFamily="18" charset="0"/>
                <a:ea typeface="宋体" panose="02010600030101010101" pitchFamily="2" charset="-122"/>
              </a:rPr>
              <a:t>-</a:t>
            </a:r>
            <a:r>
              <a:rPr lang="en-US" altLang="zh-CN" sz="2505" kern="100" dirty="0" err="1">
                <a:solidFill>
                  <a:srgbClr val="000000"/>
                </a:solidFill>
                <a:effectLst/>
                <a:latin typeface="Times New Roman" panose="02020603050405020304" pitchFamily="18" charset="0"/>
                <a:ea typeface="宋体" panose="02010600030101010101" pitchFamily="2" charset="-122"/>
              </a:rPr>
              <a:t>dhcp</a:t>
            </a:r>
            <a:r>
              <a:rPr lang="en-US" altLang="zh-CN" sz="2505" kern="100" dirty="0">
                <a:solidFill>
                  <a:srgbClr val="000000"/>
                </a:solidFill>
                <a:effectLst/>
                <a:latin typeface="Times New Roman" panose="02020603050405020304" pitchFamily="18" charset="0"/>
                <a:ea typeface="宋体" panose="02010600030101010101" pitchFamily="2" charset="-122"/>
              </a:rPr>
              <a:t>-server</a:t>
            </a:r>
            <a:endParaRPr lang="zh-CN" altLang="zh-CN" sz="2505" kern="100" dirty="0">
              <a:effectLst/>
              <a:latin typeface="Times New Roman" panose="02020603050405020304" pitchFamily="18" charset="0"/>
              <a:ea typeface="宋体" panose="02010600030101010101" pitchFamily="2" charset="-122"/>
            </a:endParaRPr>
          </a:p>
          <a:p>
            <a:pPr indent="266700" algn="just"/>
            <a:r>
              <a:rPr lang="zh-CN"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a:solidFill>
                  <a:srgbClr val="000000"/>
                </a:solidFill>
                <a:latin typeface="Times New Roman" panose="02020603050405020304" pitchFamily="18" charset="0"/>
                <a:ea typeface="宋体" panose="02010600030101010101" pitchFamily="2" charset="-122"/>
              </a:rPr>
              <a:t>2</a:t>
            </a:r>
            <a:r>
              <a:rPr lang="zh-CN" altLang="zh-CN" sz="4300" kern="100" dirty="0">
                <a:solidFill>
                  <a:srgbClr val="000000"/>
                </a:solidFill>
                <a:latin typeface="Times New Roman" panose="02020603050405020304" pitchFamily="18" charset="0"/>
                <a:ea typeface="宋体" panose="02010600030101010101" pitchFamily="2" charset="-122"/>
              </a:rPr>
              <a:t>）修改成自己网卡名称：</a:t>
            </a:r>
          </a:p>
          <a:p>
            <a:pPr lvl="3" indent="-457200" algn="just"/>
            <a:r>
              <a:rPr lang="en-US" altLang="zh-CN" sz="2960" kern="100" dirty="0">
                <a:latin typeface="Times New Roman" panose="02020603050405020304" pitchFamily="18" charset="0"/>
                <a:ea typeface="宋体" panose="02010600030101010101" pitchFamily="2" charset="-122"/>
                <a:cs typeface="Times New Roman" panose="02020603050405020304" pitchFamily="18" charset="0"/>
              </a:rPr>
              <a:t>INTERFACESv4=”ens33”</a:t>
            </a:r>
            <a:endParaRPr lang="zh-CN" altLang="zh-CN" sz="2960" kern="1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zh-CN" altLang="zh-CN" sz="4300" kern="100" dirty="0">
                <a:solidFill>
                  <a:srgbClr val="000000"/>
                </a:solidFill>
                <a:latin typeface="Times New Roman" panose="02020603050405020304" pitchFamily="18" charset="0"/>
                <a:ea typeface="宋体" panose="02010600030101010101" pitchFamily="2" charset="-122"/>
              </a:rPr>
              <a:t>（</a:t>
            </a:r>
            <a:r>
              <a:rPr lang="en-US" altLang="zh-CN" sz="4300" kern="100" dirty="0">
                <a:solidFill>
                  <a:srgbClr val="000000"/>
                </a:solidFill>
                <a:latin typeface="Times New Roman" panose="02020603050405020304" pitchFamily="18" charset="0"/>
                <a:ea typeface="宋体" panose="02010600030101010101" pitchFamily="2" charset="-122"/>
              </a:rPr>
              <a:t>3</a:t>
            </a:r>
            <a:r>
              <a:rPr lang="zh-CN" altLang="zh-CN" sz="4300" kern="100" dirty="0">
                <a:solidFill>
                  <a:srgbClr val="000000"/>
                </a:solidFill>
                <a:latin typeface="Times New Roman" panose="02020603050405020304" pitchFamily="18" charset="0"/>
                <a:ea typeface="宋体" panose="02010600030101010101" pitchFamily="2" charset="-122"/>
              </a:rPr>
              <a:t>）编辑</a:t>
            </a:r>
            <a:r>
              <a:rPr lang="en-US" altLang="zh-CN" sz="4300" kern="100" dirty="0" err="1">
                <a:solidFill>
                  <a:srgbClr val="000000"/>
                </a:solidFill>
                <a:latin typeface="Times New Roman" panose="02020603050405020304" pitchFamily="18" charset="0"/>
                <a:ea typeface="宋体" panose="02010600030101010101" pitchFamily="2" charset="-122"/>
              </a:rPr>
              <a:t>dhcp</a:t>
            </a:r>
            <a:r>
              <a:rPr lang="zh-CN" altLang="zh-CN" sz="4300" kern="100" dirty="0">
                <a:solidFill>
                  <a:srgbClr val="000000"/>
                </a:solidFill>
                <a:latin typeface="Times New Roman" panose="02020603050405020304" pitchFamily="18" charset="0"/>
                <a:ea typeface="宋体" panose="02010600030101010101" pitchFamily="2" charset="-122"/>
              </a:rPr>
              <a:t>配置格式：</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a:t>
            </a:r>
            <a:r>
              <a:rPr lang="en-US" altLang="zh-CN" sz="2800" kern="100" dirty="0" err="1">
                <a:solidFill>
                  <a:srgbClr val="000000"/>
                </a:solidFill>
                <a:latin typeface="Times New Roman" panose="02020603050405020304" pitchFamily="18" charset="0"/>
                <a:ea typeface="宋体" panose="02010600030101010101" pitchFamily="2" charset="-122"/>
              </a:rPr>
              <a:t>ddns</a:t>
            </a:r>
            <a:r>
              <a:rPr lang="en-US" altLang="zh-CN" sz="2800" kern="100" dirty="0">
                <a:solidFill>
                  <a:srgbClr val="000000"/>
                </a:solidFill>
                <a:latin typeface="Times New Roman" panose="02020603050405020304" pitchFamily="18" charset="0"/>
                <a:ea typeface="宋体" panose="02010600030101010101" pitchFamily="2" charset="-122"/>
              </a:rPr>
              <a:t>-update-style none; 				#</a:t>
            </a:r>
            <a:r>
              <a:rPr lang="zh-CN" altLang="zh-CN" sz="2800" kern="100" dirty="0">
                <a:solidFill>
                  <a:srgbClr val="000000"/>
                </a:solidFill>
                <a:latin typeface="Times New Roman" panose="02020603050405020304" pitchFamily="18" charset="0"/>
                <a:ea typeface="宋体" panose="02010600030101010101" pitchFamily="2" charset="-122"/>
              </a:rPr>
              <a:t>使用</a:t>
            </a:r>
            <a:r>
              <a:rPr lang="en-US" altLang="zh-CN" sz="2800" kern="100" dirty="0">
                <a:solidFill>
                  <a:srgbClr val="000000"/>
                </a:solidFill>
                <a:latin typeface="Times New Roman" panose="02020603050405020304" pitchFamily="18" charset="0"/>
                <a:ea typeface="宋体" panose="02010600030101010101" pitchFamily="2" charset="-122"/>
              </a:rPr>
              <a:t>DHCP-DNS</a:t>
            </a:r>
            <a:r>
              <a:rPr lang="zh-CN" altLang="zh-CN" sz="2800" kern="100" dirty="0">
                <a:solidFill>
                  <a:srgbClr val="000000"/>
                </a:solidFill>
                <a:latin typeface="Times New Roman" panose="02020603050405020304" pitchFamily="18" charset="0"/>
                <a:ea typeface="宋体" panose="02010600030101010101" pitchFamily="2" charset="-122"/>
              </a:rPr>
              <a:t>互动更新模式</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subnet 10.10.100.0 netmask $255.255.255.0{			#</a:t>
            </a:r>
            <a:r>
              <a:rPr lang="zh-CN" altLang="zh-CN" sz="2800" kern="100" dirty="0">
                <a:solidFill>
                  <a:srgbClr val="000000"/>
                </a:solidFill>
                <a:latin typeface="Times New Roman" panose="02020603050405020304" pitchFamily="18" charset="0"/>
                <a:ea typeface="宋体" panose="02010600030101010101" pitchFamily="2" charset="-122"/>
              </a:rPr>
              <a:t>配置子网</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range 10.10.100.1 10.10.100.50;				#</a:t>
            </a:r>
            <a:r>
              <a:rPr lang="zh-CN" altLang="zh-CN" sz="2800" kern="100" dirty="0">
                <a:solidFill>
                  <a:srgbClr val="000000"/>
                </a:solidFill>
                <a:latin typeface="Times New Roman" panose="02020603050405020304" pitchFamily="18" charset="0"/>
                <a:ea typeface="宋体" panose="02010600030101010101" pitchFamily="2" charset="-122"/>
              </a:rPr>
              <a:t>设置地址池的可用地址范围</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option subnet-mask 255.255.255.0;				#</a:t>
            </a:r>
            <a:r>
              <a:rPr lang="zh-CN" altLang="zh-CN" sz="2800" kern="100" dirty="0">
                <a:solidFill>
                  <a:srgbClr val="000000"/>
                </a:solidFill>
                <a:latin typeface="Times New Roman" panose="02020603050405020304" pitchFamily="18" charset="0"/>
                <a:ea typeface="宋体" panose="02010600030101010101" pitchFamily="2" charset="-122"/>
              </a:rPr>
              <a:t>设置子网掩码</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option routers 10.10.100.2;				#</a:t>
            </a:r>
            <a:r>
              <a:rPr lang="zh-CN" altLang="zh-CN" sz="2800" kern="100" dirty="0">
                <a:solidFill>
                  <a:srgbClr val="000000"/>
                </a:solidFill>
                <a:latin typeface="Times New Roman" panose="02020603050405020304" pitchFamily="18" charset="0"/>
                <a:ea typeface="宋体" panose="02010600030101010101" pitchFamily="2" charset="-122"/>
              </a:rPr>
              <a:t>配置默认网关</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option domain-name "dhcp.com";			#</a:t>
            </a:r>
            <a:r>
              <a:rPr lang="zh-CN" altLang="zh-CN" sz="2800" kern="100" dirty="0">
                <a:solidFill>
                  <a:srgbClr val="000000"/>
                </a:solidFill>
                <a:latin typeface="Times New Roman" panose="02020603050405020304" pitchFamily="18" charset="0"/>
                <a:ea typeface="宋体" panose="02010600030101010101" pitchFamily="2" charset="-122"/>
              </a:rPr>
              <a:t>设置域名字</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option domain-name-servers 114.114.114.114;	#</a:t>
            </a:r>
            <a:r>
              <a:rPr lang="zh-CN" altLang="zh-CN" sz="2800" kern="100" dirty="0">
                <a:solidFill>
                  <a:srgbClr val="000000"/>
                </a:solidFill>
                <a:latin typeface="Times New Roman" panose="02020603050405020304" pitchFamily="18" charset="0"/>
                <a:ea typeface="宋体" panose="02010600030101010101" pitchFamily="2" charset="-122"/>
              </a:rPr>
              <a:t>设置</a:t>
            </a:r>
            <a:r>
              <a:rPr lang="en-US" altLang="zh-CN" sz="2800" kern="100" dirty="0">
                <a:solidFill>
                  <a:srgbClr val="000000"/>
                </a:solidFill>
                <a:latin typeface="Times New Roman" panose="02020603050405020304" pitchFamily="18" charset="0"/>
                <a:ea typeface="宋体" panose="02010600030101010101" pitchFamily="2" charset="-122"/>
              </a:rPr>
              <a:t>DNS</a:t>
            </a:r>
            <a:r>
              <a:rPr lang="zh-CN" altLang="zh-CN" sz="2800" kern="100" dirty="0">
                <a:solidFill>
                  <a:srgbClr val="000000"/>
                </a:solidFill>
                <a:latin typeface="Times New Roman" panose="02020603050405020304" pitchFamily="18" charset="0"/>
                <a:ea typeface="宋体" panose="02010600030101010101" pitchFamily="2" charset="-122"/>
              </a:rPr>
              <a:t>服务器</a:t>
            </a:r>
            <a:r>
              <a:rPr lang="en-US" altLang="zh-CN" sz="2800" kern="100" dirty="0" err="1">
                <a:solidFill>
                  <a:srgbClr val="000000"/>
                </a:solidFill>
                <a:latin typeface="Times New Roman" panose="02020603050405020304" pitchFamily="18" charset="0"/>
                <a:ea typeface="宋体" panose="02010600030101010101" pitchFamily="2" charset="-122"/>
              </a:rPr>
              <a:t>ip</a:t>
            </a:r>
            <a:r>
              <a:rPr lang="zh-CN" altLang="zh-CN" sz="2800" kern="100" dirty="0">
                <a:solidFill>
                  <a:srgbClr val="000000"/>
                </a:solidFill>
                <a:latin typeface="Times New Roman" panose="02020603050405020304" pitchFamily="18" charset="0"/>
                <a:ea typeface="宋体" panose="02010600030101010101" pitchFamily="2" charset="-122"/>
              </a:rPr>
              <a:t>地址</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default-lease-time 3600;				#</a:t>
            </a:r>
            <a:r>
              <a:rPr lang="zh-CN" altLang="zh-CN" sz="2800" kern="100" dirty="0">
                <a:solidFill>
                  <a:srgbClr val="000000"/>
                </a:solidFill>
                <a:latin typeface="Times New Roman" panose="02020603050405020304" pitchFamily="18" charset="0"/>
                <a:ea typeface="宋体" panose="02010600030101010101" pitchFamily="2" charset="-122"/>
              </a:rPr>
              <a:t>设置默认的地址租期</a:t>
            </a:r>
          </a:p>
          <a:p>
            <a:pPr indent="266700" algn="just"/>
            <a:r>
              <a:rPr lang="en-US" altLang="zh-CN" sz="2800" kern="100" dirty="0">
                <a:solidFill>
                  <a:srgbClr val="000000"/>
                </a:solidFill>
                <a:latin typeface="Times New Roman" panose="02020603050405020304" pitchFamily="18" charset="0"/>
                <a:ea typeface="宋体" panose="02010600030101010101" pitchFamily="2" charset="-122"/>
              </a:rPr>
              <a:t>	max-lease-time 7200;					#</a:t>
            </a:r>
            <a:r>
              <a:rPr lang="zh-CN" altLang="zh-CN" sz="2800" kern="100" dirty="0">
                <a:solidFill>
                  <a:srgbClr val="000000"/>
                </a:solidFill>
                <a:latin typeface="Times New Roman" panose="02020603050405020304" pitchFamily="18" charset="0"/>
                <a:ea typeface="宋体" panose="02010600030101010101" pitchFamily="2" charset="-122"/>
              </a:rPr>
              <a:t>设置最长的地址租期</a:t>
            </a:r>
          </a:p>
        </p:txBody>
      </p:sp>
    </p:spTree>
    <p:extLst>
      <p:ext uri="{BB962C8B-B14F-4D97-AF65-F5344CB8AC3E}">
        <p14:creationId xmlns:p14="http://schemas.microsoft.com/office/powerpoint/2010/main" val="361124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F66F29-C1CD-8F79-C834-0F453A6FC0A0}"/>
              </a:ext>
            </a:extLst>
          </p:cNvPr>
          <p:cNvSpPr>
            <a:spLocks noGrp="1"/>
          </p:cNvSpPr>
          <p:nvPr>
            <p:ph idx="1"/>
          </p:nvPr>
        </p:nvSpPr>
        <p:spPr>
          <a:xfrm>
            <a:off x="671529" y="575940"/>
            <a:ext cx="7616793" cy="4032448"/>
          </a:xfrm>
        </p:spPr>
        <p:txBody>
          <a:bodyPr>
            <a:normAutofit fontScale="77500" lnSpcReduction="20000"/>
          </a:bodyPr>
          <a:lstStyle/>
          <a:p>
            <a:r>
              <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三、设置防火墙</a:t>
            </a: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IPv4</a:t>
            </a:r>
            <a:r>
              <a:rPr lang="zh-CN" altLang="zh-CN" sz="2200" kern="100" dirty="0">
                <a:solidFill>
                  <a:srgbClr val="000000"/>
                </a:solidFill>
                <a:effectLst/>
                <a:latin typeface="Times New Roman" panose="02020603050405020304" pitchFamily="18" charset="0"/>
                <a:ea typeface="宋体" panose="02010600030101010101" pitchFamily="2" charset="-122"/>
              </a:rPr>
              <a:t>和</a:t>
            </a:r>
            <a:r>
              <a:rPr lang="en-US" altLang="zh-CN" sz="2200" kern="100" dirty="0">
                <a:solidFill>
                  <a:srgbClr val="000000"/>
                </a:solidFill>
                <a:effectLst/>
                <a:latin typeface="Times New Roman" panose="02020603050405020304" pitchFamily="18" charset="0"/>
                <a:ea typeface="宋体" panose="02010600030101010101" pitchFamily="2" charset="-122"/>
              </a:rPr>
              <a:t>IPv6</a:t>
            </a:r>
            <a:r>
              <a:rPr lang="zh-CN" altLang="zh-CN" sz="2200" kern="100" dirty="0">
                <a:solidFill>
                  <a:srgbClr val="000000"/>
                </a:solidFill>
                <a:effectLst/>
                <a:latin typeface="Times New Roman" panose="02020603050405020304" pitchFamily="18" charset="0"/>
                <a:ea typeface="宋体" panose="02010600030101010101" pitchFamily="2" charset="-122"/>
              </a:rPr>
              <a:t>的</a:t>
            </a:r>
            <a:r>
              <a:rPr lang="en-US" altLang="zh-CN" sz="2200" kern="100" dirty="0">
                <a:solidFill>
                  <a:srgbClr val="000000"/>
                </a:solidFill>
                <a:effectLst/>
                <a:latin typeface="Times New Roman" panose="02020603050405020304" pitchFamily="18" charset="0"/>
                <a:ea typeface="宋体" panose="02010600030101010101" pitchFamily="2" charset="-122"/>
              </a:rPr>
              <a:t>DHCP</a:t>
            </a:r>
            <a:r>
              <a:rPr lang="zh-CN" altLang="zh-CN" sz="2200" kern="100" dirty="0">
                <a:solidFill>
                  <a:srgbClr val="000000"/>
                </a:solidFill>
                <a:effectLst/>
                <a:latin typeface="Times New Roman" panose="02020603050405020304" pitchFamily="18" charset="0"/>
                <a:ea typeface="宋体" panose="02010600030101010101" pitchFamily="2" charset="-122"/>
              </a:rPr>
              <a:t>客户端和服务器的使用必须得到防火墙的允许，防火墙的设置方法如下：</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apt install </a:t>
            </a:r>
            <a:r>
              <a:rPr lang="en-US" altLang="zh-CN" sz="1800" kern="100" dirty="0" err="1">
                <a:solidFill>
                  <a:srgbClr val="000000"/>
                </a:solidFill>
                <a:effectLst/>
                <a:latin typeface="Times New Roman" panose="02020603050405020304" pitchFamily="18" charset="0"/>
                <a:ea typeface="宋体" panose="02010600030101010101" pitchFamily="2" charset="-122"/>
              </a:rPr>
              <a:t>firewalld</a:t>
            </a:r>
            <a:r>
              <a:rPr lang="en-US" altLang="zh-CN" sz="1800" kern="100" dirty="0">
                <a:solidFill>
                  <a:srgbClr val="000000"/>
                </a:solidFill>
                <a:effectLst/>
                <a:latin typeface="Times New Roman" panose="02020603050405020304" pitchFamily="18" charset="0"/>
                <a:ea typeface="宋体" panose="02010600030101010101" pitchFamily="2" charset="-122"/>
              </a:rPr>
              <a:t> firewall-config		#</a:t>
            </a:r>
            <a:r>
              <a:rPr lang="zh-CN" altLang="zh-CN" sz="1800" kern="100" dirty="0">
                <a:solidFill>
                  <a:srgbClr val="000000"/>
                </a:solidFill>
                <a:effectLst/>
                <a:latin typeface="Times New Roman" panose="02020603050405020304" pitchFamily="18" charset="0"/>
                <a:ea typeface="宋体" panose="02010600030101010101" pitchFamily="2" charset="-122"/>
              </a:rPr>
              <a:t>安装</a:t>
            </a:r>
            <a:r>
              <a:rPr lang="en-US" altLang="zh-CN" sz="1800" kern="100" dirty="0" err="1">
                <a:solidFill>
                  <a:srgbClr val="000000"/>
                </a:solidFill>
                <a:effectLst/>
                <a:latin typeface="Times New Roman" panose="02020603050405020304" pitchFamily="18" charset="0"/>
                <a:ea typeface="宋体" panose="02010600030101010101" pitchFamily="2" charset="-122"/>
              </a:rPr>
              <a:t>firewalld</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firewall-</a:t>
            </a:r>
            <a:r>
              <a:rPr lang="en-US" altLang="zh-CN" sz="1800" kern="100" dirty="0" err="1">
                <a:solidFill>
                  <a:srgbClr val="000000"/>
                </a:solidFill>
                <a:effectLst/>
                <a:latin typeface="Times New Roman" panose="02020603050405020304" pitchFamily="18" charset="0"/>
                <a:ea typeface="宋体" panose="02010600030101010101" pitchFamily="2" charset="-122"/>
              </a:rPr>
              <a:t>cmd</a:t>
            </a:r>
            <a:r>
              <a:rPr lang="en-US" altLang="zh-CN" sz="1800" kern="100" dirty="0">
                <a:solidFill>
                  <a:srgbClr val="000000"/>
                </a:solidFill>
                <a:effectLst/>
                <a:latin typeface="Times New Roman" panose="02020603050405020304" pitchFamily="18" charset="0"/>
                <a:ea typeface="宋体" panose="02010600030101010101" pitchFamily="2" charset="-122"/>
              </a:rPr>
              <a:t> --permanent --add-service=</a:t>
            </a:r>
            <a:r>
              <a:rPr lang="en-US" altLang="zh-CN" sz="1800" kern="100" dirty="0" err="1">
                <a:solidFill>
                  <a:srgbClr val="000000"/>
                </a:solidFill>
                <a:effectLst/>
                <a:latin typeface="Times New Roman" panose="02020603050405020304" pitchFamily="18" charset="0"/>
                <a:ea typeface="宋体" panose="02010600030101010101" pitchFamily="2" charset="-122"/>
              </a:rPr>
              <a:t>dhcp</a:t>
            </a:r>
            <a:r>
              <a:rPr lang="en-US" altLang="zh-CN" sz="1800" kern="100" dirty="0">
                <a:solidFill>
                  <a:srgbClr val="000000"/>
                </a:solidFill>
                <a:effectLst/>
                <a:latin typeface="Times New Roman" panose="02020603050405020304" pitchFamily="18" charset="0"/>
                <a:ea typeface="宋体" panose="02010600030101010101" pitchFamily="2" charset="-122"/>
              </a:rPr>
              <a:t>	#IPv4</a:t>
            </a:r>
            <a:r>
              <a:rPr lang="zh-CN" altLang="zh-CN" sz="1800" kern="100" dirty="0">
                <a:solidFill>
                  <a:srgbClr val="000000"/>
                </a:solidFill>
                <a:effectLst/>
                <a:latin typeface="Times New Roman" panose="02020603050405020304" pitchFamily="18" charset="0"/>
                <a:ea typeface="宋体" panose="02010600030101010101" pitchFamily="2" charset="-122"/>
              </a:rPr>
              <a:t>：（永久）添加</a:t>
            </a:r>
            <a:r>
              <a:rPr lang="en-US" altLang="zh-CN" sz="1800" kern="100" dirty="0" err="1">
                <a:solidFill>
                  <a:srgbClr val="000000"/>
                </a:solidFill>
                <a:effectLst/>
                <a:latin typeface="Times New Roman" panose="02020603050405020304" pitchFamily="18" charset="0"/>
                <a:ea typeface="宋体" panose="02010600030101010101" pitchFamily="2" charset="-122"/>
              </a:rPr>
              <a:t>dhcp</a:t>
            </a:r>
            <a:r>
              <a:rPr lang="zh-CN" altLang="zh-CN" sz="1800" kern="100" dirty="0">
                <a:solidFill>
                  <a:srgbClr val="000000"/>
                </a:solidFill>
                <a:effectLst/>
                <a:latin typeface="Times New Roman" panose="02020603050405020304" pitchFamily="18" charset="0"/>
                <a:ea typeface="宋体" panose="02010600030101010101" pitchFamily="2" charset="-122"/>
              </a:rPr>
              <a:t>客户端及服务端 </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800" kern="100" dirty="0">
                <a:solidFill>
                  <a:srgbClr val="000000"/>
                </a:solidFill>
                <a:effectLst/>
                <a:latin typeface="Times New Roman" panose="02020603050405020304" pitchFamily="18" charset="0"/>
                <a:ea typeface="宋体" panose="02010600030101010101" pitchFamily="2" charset="-122"/>
              </a:rPr>
              <a:t> restart </a:t>
            </a:r>
            <a:r>
              <a:rPr lang="en-US" altLang="zh-CN" sz="1800" kern="100" dirty="0" err="1">
                <a:solidFill>
                  <a:srgbClr val="000000"/>
                </a:solidFill>
                <a:effectLst/>
                <a:latin typeface="Times New Roman" panose="02020603050405020304" pitchFamily="18" charset="0"/>
                <a:ea typeface="宋体" panose="02010600030101010101" pitchFamily="2" charset="-122"/>
              </a:rPr>
              <a:t>firewalld.service</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需要时，重启</a:t>
            </a:r>
            <a:r>
              <a:rPr lang="en-US" altLang="zh-CN" sz="1800" kern="100" dirty="0" err="1">
                <a:solidFill>
                  <a:srgbClr val="000000"/>
                </a:solidFill>
                <a:effectLst/>
                <a:latin typeface="Times New Roman" panose="02020603050405020304" pitchFamily="18" charset="0"/>
                <a:ea typeface="宋体" panose="02010600030101010101" pitchFamily="2" charset="-122"/>
              </a:rPr>
              <a:t>firewalld</a:t>
            </a:r>
            <a:r>
              <a:rPr lang="zh-CN" altLang="zh-CN" sz="1800" kern="100" dirty="0">
                <a:solidFill>
                  <a:srgbClr val="000000"/>
                </a:solidFill>
                <a:effectLst/>
                <a:latin typeface="Times New Roman" panose="02020603050405020304" pitchFamily="18" charset="0"/>
                <a:ea typeface="宋体" panose="02010600030101010101" pitchFamily="2" charset="-122"/>
              </a:rPr>
              <a:t>防火墙</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latin typeface="Times New Roman" panose="02020603050405020304" pitchFamily="18" charset="0"/>
                <a:ea typeface="宋体" panose="02010600030101010101" pitchFamily="2" charset="-122"/>
              </a:rPr>
              <a:t>2.</a:t>
            </a:r>
            <a:r>
              <a:rPr lang="zh-CN" altLang="zh-CN" sz="2200" kern="100" dirty="0">
                <a:solidFill>
                  <a:srgbClr val="000000"/>
                </a:solidFill>
                <a:latin typeface="Times New Roman" panose="02020603050405020304" pitchFamily="18" charset="0"/>
                <a:ea typeface="宋体" panose="02010600030101010101" pitchFamily="2" charset="-122"/>
              </a:rPr>
              <a:t>设置</a:t>
            </a:r>
            <a:r>
              <a:rPr lang="en-US" altLang="zh-CN" sz="2200" kern="100" dirty="0" err="1">
                <a:solidFill>
                  <a:srgbClr val="000000"/>
                </a:solidFill>
                <a:latin typeface="Times New Roman" panose="02020603050405020304" pitchFamily="18" charset="0"/>
                <a:ea typeface="宋体" panose="02010600030101010101" pitchFamily="2" charset="-122"/>
              </a:rPr>
              <a:t>ufw</a:t>
            </a:r>
            <a:r>
              <a:rPr lang="zh-CN" altLang="zh-CN" sz="2200" kern="100" dirty="0">
                <a:solidFill>
                  <a:srgbClr val="000000"/>
                </a:solidFill>
                <a:latin typeface="Times New Roman" panose="02020603050405020304" pitchFamily="18" charset="0"/>
                <a:ea typeface="宋体" panose="02010600030101010101" pitchFamily="2" charset="-122"/>
              </a:rPr>
              <a:t>防火墙</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apt-get install </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安装</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r>
              <a:rPr lang="en-US" altLang="zh-CN" sz="1800" kern="100" dirty="0">
                <a:solidFill>
                  <a:srgbClr val="000000"/>
                </a:solidFill>
                <a:effectLst/>
                <a:latin typeface="Times New Roman" panose="02020603050405020304" pitchFamily="18" charset="0"/>
                <a:ea typeface="宋体" panose="02010600030101010101" pitchFamily="2" charset="-122"/>
              </a:rPr>
              <a:t> allow </a:t>
            </a:r>
            <a:r>
              <a:rPr lang="en-US" altLang="zh-CN" sz="1800" kern="100" dirty="0" err="1">
                <a:solidFill>
                  <a:srgbClr val="000000"/>
                </a:solidFill>
                <a:effectLst/>
                <a:latin typeface="Times New Roman" panose="02020603050405020304" pitchFamily="18" charset="0"/>
                <a:ea typeface="宋体" panose="02010600030101010101" pitchFamily="2" charset="-122"/>
              </a:rPr>
              <a:t>bootps</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打开</a:t>
            </a:r>
            <a:r>
              <a:rPr lang="en-US" altLang="zh-CN" sz="1800" kern="100" dirty="0" err="1">
                <a:solidFill>
                  <a:srgbClr val="000000"/>
                </a:solidFill>
                <a:effectLst/>
                <a:latin typeface="Times New Roman" panose="02020603050405020304" pitchFamily="18" charset="0"/>
                <a:ea typeface="宋体" panose="02010600030101010101" pitchFamily="2" charset="-122"/>
              </a:rPr>
              <a:t>bootps</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IPv4</a:t>
            </a:r>
            <a:r>
              <a:rPr lang="zh-CN" altLang="zh-CN" sz="1800" kern="100" dirty="0">
                <a:solidFill>
                  <a:srgbClr val="000000"/>
                </a:solidFill>
                <a:effectLst/>
                <a:latin typeface="Times New Roman" panose="02020603050405020304" pitchFamily="18" charset="0"/>
                <a:ea typeface="宋体" panose="02010600030101010101" pitchFamily="2" charset="-122"/>
              </a:rPr>
              <a:t>服务端）</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r>
              <a:rPr lang="en-US" altLang="zh-CN" sz="1800" kern="100" dirty="0">
                <a:solidFill>
                  <a:srgbClr val="000000"/>
                </a:solidFill>
                <a:effectLst/>
                <a:latin typeface="Times New Roman" panose="02020603050405020304" pitchFamily="18" charset="0"/>
                <a:ea typeface="宋体" panose="02010600030101010101" pitchFamily="2" charset="-122"/>
              </a:rPr>
              <a:t> allow </a:t>
            </a:r>
            <a:r>
              <a:rPr lang="en-US" altLang="zh-CN" sz="1800" kern="100" dirty="0" err="1">
                <a:solidFill>
                  <a:srgbClr val="000000"/>
                </a:solidFill>
                <a:effectLst/>
                <a:latin typeface="Times New Roman" panose="02020603050405020304" pitchFamily="18" charset="0"/>
                <a:ea typeface="宋体" panose="02010600030101010101" pitchFamily="2" charset="-122"/>
              </a:rPr>
              <a:t>bootpc</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打开</a:t>
            </a:r>
            <a:r>
              <a:rPr lang="en-US" altLang="zh-CN" sz="1800" kern="100" dirty="0" err="1">
                <a:solidFill>
                  <a:srgbClr val="000000"/>
                </a:solidFill>
                <a:effectLst/>
                <a:latin typeface="Times New Roman" panose="02020603050405020304" pitchFamily="18" charset="0"/>
                <a:ea typeface="宋体" panose="02010600030101010101" pitchFamily="2" charset="-122"/>
              </a:rPr>
              <a:t>bootpc</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IPv4</a:t>
            </a:r>
            <a:r>
              <a:rPr lang="zh-CN" altLang="zh-CN" sz="1800" kern="100" dirty="0">
                <a:solidFill>
                  <a:srgbClr val="000000"/>
                </a:solidFill>
                <a:effectLst/>
                <a:latin typeface="Times New Roman" panose="02020603050405020304" pitchFamily="18" charset="0"/>
                <a:ea typeface="宋体" panose="02010600030101010101" pitchFamily="2" charset="-122"/>
              </a:rPr>
              <a:t>客户端）</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r>
              <a:rPr lang="en-US" altLang="zh-CN" sz="1800" kern="100" dirty="0">
                <a:solidFill>
                  <a:srgbClr val="000000"/>
                </a:solidFill>
                <a:effectLst/>
                <a:latin typeface="Times New Roman" panose="02020603050405020304" pitchFamily="18" charset="0"/>
                <a:ea typeface="宋体" panose="02010600030101010101" pitchFamily="2" charset="-122"/>
              </a:rPr>
              <a:t> allow dhcpv6-server			 #</a:t>
            </a:r>
            <a:r>
              <a:rPr lang="zh-CN" altLang="zh-CN" sz="1800" kern="100" dirty="0">
                <a:solidFill>
                  <a:srgbClr val="000000"/>
                </a:solidFill>
                <a:effectLst/>
                <a:latin typeface="Times New Roman" panose="02020603050405020304" pitchFamily="18" charset="0"/>
                <a:ea typeface="宋体" panose="02010600030101010101" pitchFamily="2" charset="-122"/>
              </a:rPr>
              <a:t>打开</a:t>
            </a:r>
            <a:r>
              <a:rPr lang="en-US" altLang="zh-CN" sz="1800" kern="100" dirty="0">
                <a:solidFill>
                  <a:srgbClr val="000000"/>
                </a:solidFill>
                <a:effectLst/>
                <a:latin typeface="Times New Roman" panose="02020603050405020304" pitchFamily="18" charset="0"/>
                <a:ea typeface="宋体" panose="02010600030101010101" pitchFamily="2" charset="-122"/>
              </a:rPr>
              <a:t>dhcpv6-server</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IPv6</a:t>
            </a:r>
            <a:r>
              <a:rPr lang="zh-CN" altLang="zh-CN" sz="1800" kern="100" dirty="0">
                <a:solidFill>
                  <a:srgbClr val="000000"/>
                </a:solidFill>
                <a:effectLst/>
                <a:latin typeface="Times New Roman" panose="02020603050405020304" pitchFamily="18" charset="0"/>
                <a:ea typeface="宋体" panose="02010600030101010101" pitchFamily="2" charset="-122"/>
              </a:rPr>
              <a:t>服务端）</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sudo</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ufw</a:t>
            </a:r>
            <a:r>
              <a:rPr lang="en-US" altLang="zh-CN" sz="1800" kern="100" dirty="0">
                <a:solidFill>
                  <a:srgbClr val="000000"/>
                </a:solidFill>
                <a:effectLst/>
                <a:latin typeface="Times New Roman" panose="02020603050405020304" pitchFamily="18" charset="0"/>
                <a:ea typeface="宋体" panose="02010600030101010101" pitchFamily="2" charset="-122"/>
              </a:rPr>
              <a:t> allow dhcpv6-client			 #</a:t>
            </a:r>
            <a:r>
              <a:rPr lang="zh-CN" altLang="zh-CN" sz="1800" kern="100" dirty="0">
                <a:solidFill>
                  <a:srgbClr val="000000"/>
                </a:solidFill>
                <a:effectLst/>
                <a:latin typeface="Times New Roman" panose="02020603050405020304" pitchFamily="18" charset="0"/>
                <a:ea typeface="宋体" panose="02010600030101010101" pitchFamily="2" charset="-122"/>
              </a:rPr>
              <a:t>打开</a:t>
            </a:r>
            <a:r>
              <a:rPr lang="en-US" altLang="zh-CN" sz="1800" kern="100" dirty="0">
                <a:solidFill>
                  <a:srgbClr val="000000"/>
                </a:solidFill>
                <a:effectLst/>
                <a:latin typeface="Times New Roman" panose="02020603050405020304" pitchFamily="18" charset="0"/>
                <a:ea typeface="宋体" panose="02010600030101010101" pitchFamily="2" charset="-122"/>
              </a:rPr>
              <a:t>dhcpv6-client</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IPv6</a:t>
            </a:r>
            <a:r>
              <a:rPr lang="zh-CN" altLang="zh-CN" sz="1800" kern="100" dirty="0">
                <a:solidFill>
                  <a:srgbClr val="000000"/>
                </a:solidFill>
                <a:effectLst/>
                <a:latin typeface="Times New Roman" panose="02020603050405020304" pitchFamily="18" charset="0"/>
                <a:ea typeface="宋体" panose="02010600030101010101" pitchFamily="2" charset="-122"/>
              </a:rPr>
              <a:t>客户端）</a:t>
            </a:r>
            <a:endParaRPr lang="zh-CN" altLang="zh-CN" sz="1800" kern="100" dirty="0">
              <a:effectLst/>
              <a:latin typeface="Times New Roman" panose="02020603050405020304" pitchFamily="18" charset="0"/>
              <a:ea typeface="宋体" panose="02010600030101010101" pitchFamily="2" charset="-122"/>
            </a:endParaRPr>
          </a:p>
          <a:p>
            <a:endParaRPr lang="zh-CN" altLang="en-US" sz="2000" dirty="0"/>
          </a:p>
        </p:txBody>
      </p:sp>
    </p:spTree>
    <p:extLst>
      <p:ext uri="{BB962C8B-B14F-4D97-AF65-F5344CB8AC3E}">
        <p14:creationId xmlns:p14="http://schemas.microsoft.com/office/powerpoint/2010/main" val="4090774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F66F29-C1CD-8F79-C834-0F453A6FC0A0}"/>
              </a:ext>
            </a:extLst>
          </p:cNvPr>
          <p:cNvSpPr>
            <a:spLocks noGrp="1"/>
          </p:cNvSpPr>
          <p:nvPr>
            <p:ph idx="1"/>
          </p:nvPr>
        </p:nvSpPr>
        <p:spPr>
          <a:xfrm>
            <a:off x="671529" y="575940"/>
            <a:ext cx="7616793" cy="4248472"/>
          </a:xfrm>
        </p:spPr>
        <p:txBody>
          <a:bodyPr>
            <a:normAutofit fontScale="62500" lnSpcReduction="20000"/>
          </a:bodyPr>
          <a:lstStyle/>
          <a:p>
            <a:r>
              <a:rPr lang="zh-CN" altLang="zh-CN" sz="2300" b="1" kern="100" dirty="0">
                <a:effectLst/>
                <a:latin typeface="Times New Roman" panose="02020603050405020304" pitchFamily="18" charset="0"/>
                <a:ea typeface="宋体" panose="02010600030101010101" pitchFamily="2" charset="-122"/>
                <a:cs typeface="Times New Roman" panose="02020603050405020304" pitchFamily="18" charset="0"/>
              </a:rPr>
              <a:t>四、</a:t>
            </a:r>
            <a:r>
              <a:rPr lang="en-US" altLang="zh-CN" sz="2300" b="1" kern="100" dirty="0">
                <a:effectLst/>
                <a:latin typeface="Times New Roman" panose="02020603050405020304" pitchFamily="18" charset="0"/>
                <a:ea typeface="宋体" panose="02010600030101010101" pitchFamily="2" charset="-122"/>
                <a:cs typeface="Times New Roman" panose="02020603050405020304" pitchFamily="18" charset="0"/>
              </a:rPr>
              <a:t>DHCP</a:t>
            </a:r>
            <a:r>
              <a:rPr lang="zh-CN" altLang="zh-CN" sz="2300" b="1" kern="100" dirty="0">
                <a:effectLst/>
                <a:latin typeface="Times New Roman" panose="02020603050405020304" pitchFamily="18" charset="0"/>
                <a:ea typeface="宋体" panose="02010600030101010101" pitchFamily="2" charset="-122"/>
                <a:cs typeface="Times New Roman" panose="02020603050405020304" pitchFamily="18" charset="0"/>
              </a:rPr>
              <a:t>服务器配置</a:t>
            </a:r>
          </a:p>
          <a:p>
            <a:pPr indent="266700" algn="just"/>
            <a:r>
              <a:rPr lang="zh-CN" altLang="zh-CN" sz="2400" kern="100" dirty="0">
                <a:solidFill>
                  <a:srgbClr val="000000"/>
                </a:solidFill>
                <a:effectLst/>
                <a:latin typeface="Times New Roman" panose="02020603050405020304" pitchFamily="18" charset="0"/>
                <a:ea typeface="宋体" panose="02010600030101010101" pitchFamily="2" charset="-122"/>
              </a:rPr>
              <a:t>企业内部分为</a:t>
            </a:r>
            <a:r>
              <a:rPr lang="en-US" altLang="zh-CN" sz="2400" kern="100" dirty="0">
                <a:solidFill>
                  <a:srgbClr val="000000"/>
                </a:solidFill>
                <a:effectLst/>
                <a:latin typeface="Times New Roman" panose="02020603050405020304" pitchFamily="18" charset="0"/>
                <a:ea typeface="宋体" panose="02010600030101010101" pitchFamily="2" charset="-122"/>
              </a:rPr>
              <a:t>DMZ</a:t>
            </a:r>
            <a:r>
              <a:rPr lang="zh-CN" altLang="zh-CN" sz="2400" kern="100" dirty="0">
                <a:solidFill>
                  <a:srgbClr val="000000"/>
                </a:solidFill>
                <a:effectLst/>
                <a:latin typeface="Times New Roman" panose="02020603050405020304" pitchFamily="18" charset="0"/>
                <a:ea typeface="宋体" panose="02010600030101010101" pitchFamily="2" charset="-122"/>
              </a:rPr>
              <a:t>区和</a:t>
            </a:r>
            <a:r>
              <a:rPr lang="zh-CN" altLang="zh-CN" sz="2400" kern="100" dirty="0">
                <a:solidFill>
                  <a:srgbClr val="333333"/>
                </a:solidFill>
                <a:effectLst/>
                <a:latin typeface="Times New Roman" panose="02020603050405020304" pitchFamily="18" charset="0"/>
                <a:ea typeface="宋体" panose="02010600030101010101" pitchFamily="2" charset="-122"/>
              </a:rPr>
              <a:t>内网，</a:t>
            </a:r>
            <a:r>
              <a:rPr lang="zh-CN" altLang="zh-CN" sz="2400" kern="100" dirty="0">
                <a:solidFill>
                  <a:srgbClr val="000000"/>
                </a:solidFill>
                <a:effectLst/>
                <a:latin typeface="Times New Roman" panose="02020603050405020304" pitchFamily="18" charset="0"/>
                <a:ea typeface="宋体" panose="02010600030101010101" pitchFamily="2" charset="-122"/>
              </a:rPr>
              <a:t>配置一台</a:t>
            </a:r>
            <a:r>
              <a:rPr lang="en-US" altLang="zh-CN" sz="2400" kern="100" dirty="0">
                <a:solidFill>
                  <a:srgbClr val="000000"/>
                </a:solidFill>
                <a:effectLst/>
                <a:latin typeface="Times New Roman" panose="02020603050405020304" pitchFamily="18" charset="0"/>
                <a:ea typeface="宋体" panose="02010600030101010101" pitchFamily="2" charset="-122"/>
              </a:rPr>
              <a:t>DHCP</a:t>
            </a:r>
            <a:r>
              <a:rPr lang="zh-CN" altLang="zh-CN" sz="2400" kern="100" dirty="0">
                <a:solidFill>
                  <a:srgbClr val="000000"/>
                </a:solidFill>
                <a:effectLst/>
                <a:latin typeface="Times New Roman" panose="02020603050405020304" pitchFamily="18" charset="0"/>
                <a:ea typeface="宋体" panose="02010600030101010101" pitchFamily="2" charset="-122"/>
              </a:rPr>
              <a:t>服务器，</a:t>
            </a:r>
            <a:r>
              <a:rPr lang="en-US" altLang="zh-CN" sz="2400" kern="100" dirty="0">
                <a:solidFill>
                  <a:srgbClr val="000000"/>
                </a:solidFill>
                <a:effectLst/>
                <a:latin typeface="Times New Roman" panose="02020603050405020304" pitchFamily="18" charset="0"/>
                <a:ea typeface="宋体" panose="02010600030101010101" pitchFamily="2" charset="-122"/>
              </a:rPr>
              <a:t>IP</a:t>
            </a:r>
            <a:r>
              <a:rPr lang="zh-CN" altLang="zh-CN" sz="2400" kern="100" dirty="0">
                <a:solidFill>
                  <a:srgbClr val="000000"/>
                </a:solidFill>
                <a:effectLst/>
                <a:latin typeface="Times New Roman" panose="02020603050405020304" pitchFamily="18" charset="0"/>
                <a:ea typeface="宋体" panose="02010600030101010101" pitchFamily="2" charset="-122"/>
              </a:rPr>
              <a:t>为</a:t>
            </a:r>
            <a:r>
              <a:rPr lang="en-US" altLang="zh-CN" sz="2400" kern="100" dirty="0">
                <a:solidFill>
                  <a:srgbClr val="000000"/>
                </a:solidFill>
                <a:effectLst/>
                <a:latin typeface="Times New Roman" panose="02020603050405020304" pitchFamily="18" charset="0"/>
                <a:ea typeface="宋体" panose="02010600030101010101" pitchFamily="2" charset="-122"/>
              </a:rPr>
              <a:t>192.168.1.2</a:t>
            </a:r>
            <a:r>
              <a:rPr lang="zh-CN" altLang="zh-CN" sz="2400" kern="100" dirty="0">
                <a:solidFill>
                  <a:srgbClr val="000000"/>
                </a:solidFill>
                <a:effectLst/>
                <a:latin typeface="Times New Roman" panose="02020603050405020304" pitchFamily="18" charset="0"/>
                <a:ea typeface="宋体" panose="02010600030101010101" pitchFamily="2" charset="-122"/>
              </a:rPr>
              <a:t>，</a:t>
            </a:r>
            <a:r>
              <a:rPr lang="en-US" altLang="zh-CN" sz="2400" kern="100" dirty="0">
                <a:solidFill>
                  <a:srgbClr val="000000"/>
                </a:solidFill>
                <a:effectLst/>
                <a:latin typeface="Times New Roman" panose="02020603050405020304" pitchFamily="18" charset="0"/>
                <a:ea typeface="宋体" panose="02010600030101010101" pitchFamily="2" charset="-122"/>
              </a:rPr>
              <a:t>DNS</a:t>
            </a:r>
            <a:r>
              <a:rPr lang="zh-CN" altLang="zh-CN" sz="2400" kern="100" dirty="0">
                <a:solidFill>
                  <a:srgbClr val="000000"/>
                </a:solidFill>
                <a:effectLst/>
                <a:latin typeface="Times New Roman" panose="02020603050405020304" pitchFamily="18" charset="0"/>
                <a:ea typeface="宋体" panose="02010600030101010101" pitchFamily="2" charset="-122"/>
              </a:rPr>
              <a:t>服务器的域名为</a:t>
            </a:r>
            <a:r>
              <a:rPr lang="en-US" altLang="zh-CN" sz="2400" kern="100" dirty="0">
                <a:solidFill>
                  <a:srgbClr val="000000"/>
                </a:solidFill>
                <a:effectLst/>
                <a:latin typeface="Times New Roman" panose="02020603050405020304" pitchFamily="18" charset="0"/>
                <a:ea typeface="宋体" panose="02010600030101010101" pitchFamily="2" charset="-122"/>
              </a:rPr>
              <a:t>dns.jnrp.cn</a:t>
            </a:r>
            <a:r>
              <a:rPr lang="zh-CN" altLang="zh-CN" sz="2400" kern="100" dirty="0">
                <a:solidFill>
                  <a:srgbClr val="000000"/>
                </a:solidFill>
                <a:effectLst/>
                <a:latin typeface="Times New Roman" panose="02020603050405020304" pitchFamily="18" charset="0"/>
                <a:ea typeface="宋体" panose="02010600030101010101" pitchFamily="2" charset="-122"/>
              </a:rPr>
              <a:t>。</a:t>
            </a:r>
            <a:r>
              <a:rPr lang="en-US" altLang="zh-CN" sz="2400" kern="100" dirty="0">
                <a:solidFill>
                  <a:srgbClr val="000000"/>
                </a:solidFill>
                <a:effectLst/>
                <a:latin typeface="Times New Roman" panose="02020603050405020304" pitchFamily="18" charset="0"/>
                <a:ea typeface="宋体" panose="02010600030101010101" pitchFamily="2" charset="-122"/>
              </a:rPr>
              <a:t>IP</a:t>
            </a:r>
            <a:r>
              <a:rPr lang="zh-CN" altLang="zh-CN" sz="2400" kern="100" dirty="0">
                <a:solidFill>
                  <a:srgbClr val="000000"/>
                </a:solidFill>
                <a:effectLst/>
                <a:latin typeface="Times New Roman" panose="02020603050405020304" pitchFamily="18" charset="0"/>
                <a:ea typeface="宋体" panose="02010600030101010101" pitchFamily="2" charset="-122"/>
              </a:rPr>
              <a:t>地址为</a:t>
            </a:r>
            <a:r>
              <a:rPr lang="en-US" altLang="zh-CN" sz="2400" kern="100" dirty="0">
                <a:solidFill>
                  <a:srgbClr val="000000"/>
                </a:solidFill>
                <a:effectLst/>
                <a:latin typeface="Times New Roman" panose="02020603050405020304" pitchFamily="18" charset="0"/>
                <a:ea typeface="宋体" panose="02010600030101010101" pitchFamily="2" charset="-122"/>
              </a:rPr>
              <a:t>192.168.1.3;WEB</a:t>
            </a:r>
            <a:r>
              <a:rPr lang="zh-CN" altLang="zh-CN" sz="2400" kern="100" dirty="0">
                <a:solidFill>
                  <a:srgbClr val="000000"/>
                </a:solidFill>
                <a:effectLst/>
                <a:latin typeface="Times New Roman" panose="02020603050405020304" pitchFamily="18" charset="0"/>
                <a:ea typeface="宋体" panose="02010600030101010101" pitchFamily="2" charset="-122"/>
              </a:rPr>
              <a:t>服务器</a:t>
            </a:r>
            <a:r>
              <a:rPr lang="en-US" altLang="zh-CN" sz="2400" kern="100" dirty="0">
                <a:solidFill>
                  <a:srgbClr val="000000"/>
                </a:solidFill>
                <a:effectLst/>
                <a:latin typeface="Times New Roman" panose="02020603050405020304" pitchFamily="18" charset="0"/>
                <a:ea typeface="宋体" panose="02010600030101010101" pitchFamily="2" charset="-122"/>
              </a:rPr>
              <a:t>IP</a:t>
            </a:r>
            <a:r>
              <a:rPr lang="zh-CN" altLang="zh-CN" sz="2400" kern="100" dirty="0">
                <a:solidFill>
                  <a:srgbClr val="000000"/>
                </a:solidFill>
                <a:effectLst/>
                <a:latin typeface="Times New Roman" panose="02020603050405020304" pitchFamily="18" charset="0"/>
                <a:ea typeface="宋体" panose="02010600030101010101" pitchFamily="2" charset="-122"/>
              </a:rPr>
              <a:t>地址为</a:t>
            </a:r>
            <a:r>
              <a:rPr lang="en-US" altLang="zh-CN" sz="2400" kern="100" dirty="0">
                <a:solidFill>
                  <a:srgbClr val="000000"/>
                </a:solidFill>
                <a:effectLst/>
                <a:latin typeface="Times New Roman" panose="02020603050405020304" pitchFamily="18" charset="0"/>
                <a:ea typeface="宋体" panose="02010600030101010101" pitchFamily="2" charset="-122"/>
              </a:rPr>
              <a:t>192.168.0.10;Samba</a:t>
            </a:r>
            <a:r>
              <a:rPr lang="zh-CN" altLang="zh-CN" sz="2400" kern="100" dirty="0">
                <a:solidFill>
                  <a:srgbClr val="000000"/>
                </a:solidFill>
                <a:effectLst/>
                <a:latin typeface="Times New Roman" panose="02020603050405020304" pitchFamily="18" charset="0"/>
                <a:ea typeface="宋体" panose="02010600030101010101" pitchFamily="2" charset="-122"/>
              </a:rPr>
              <a:t>服务器</a:t>
            </a:r>
            <a:r>
              <a:rPr lang="en-US" altLang="zh-CN" sz="2400" kern="100" dirty="0">
                <a:solidFill>
                  <a:srgbClr val="000000"/>
                </a:solidFill>
                <a:effectLst/>
                <a:latin typeface="Times New Roman" panose="02020603050405020304" pitchFamily="18" charset="0"/>
                <a:ea typeface="宋体" panose="02010600030101010101" pitchFamily="2" charset="-122"/>
              </a:rPr>
              <a:t>IP</a:t>
            </a:r>
            <a:r>
              <a:rPr lang="zh-CN" altLang="zh-CN" sz="2400" kern="100" dirty="0">
                <a:solidFill>
                  <a:srgbClr val="000000"/>
                </a:solidFill>
                <a:effectLst/>
                <a:latin typeface="Times New Roman" panose="02020603050405020304" pitchFamily="18" charset="0"/>
                <a:ea typeface="宋体" panose="02010600030101010101" pitchFamily="2" charset="-122"/>
              </a:rPr>
              <a:t>地址为</a:t>
            </a:r>
            <a:r>
              <a:rPr lang="en-US" altLang="zh-CN" sz="2400" kern="100" dirty="0">
                <a:solidFill>
                  <a:srgbClr val="000000"/>
                </a:solidFill>
                <a:effectLst/>
                <a:latin typeface="Times New Roman" panose="02020603050405020304" pitchFamily="18" charset="0"/>
                <a:ea typeface="宋体" panose="02010600030101010101" pitchFamily="2" charset="-122"/>
              </a:rPr>
              <a:t>192.168.1.5</a:t>
            </a:r>
            <a:r>
              <a:rPr lang="zh-CN" altLang="zh-CN" sz="2400" kern="100" dirty="0">
                <a:solidFill>
                  <a:srgbClr val="000000"/>
                </a:solidFill>
                <a:effectLst/>
                <a:latin typeface="Times New Roman" panose="02020603050405020304" pitchFamily="18" charset="0"/>
                <a:ea typeface="宋体" panose="02010600030101010101" pitchFamily="2" charset="-122"/>
              </a:rPr>
              <a:t>；内网区的地址范围为</a:t>
            </a:r>
            <a:r>
              <a:rPr lang="en-US" altLang="zh-CN" sz="2400" kern="100" dirty="0">
                <a:solidFill>
                  <a:srgbClr val="000000"/>
                </a:solidFill>
                <a:effectLst/>
                <a:latin typeface="Times New Roman" panose="02020603050405020304" pitchFamily="18" charset="0"/>
                <a:ea typeface="宋体" panose="02010600030101010101" pitchFamily="2" charset="-122"/>
              </a:rPr>
              <a:t>192.168.1.11</a:t>
            </a:r>
            <a:r>
              <a:rPr lang="zh-CN" altLang="zh-CN" sz="2400" kern="100" dirty="0">
                <a:solidFill>
                  <a:srgbClr val="000000"/>
                </a:solidFill>
                <a:effectLst/>
                <a:latin typeface="Times New Roman" panose="02020603050405020304" pitchFamily="18" charset="0"/>
                <a:ea typeface="宋体" panose="02010600030101010101" pitchFamily="2" charset="-122"/>
              </a:rPr>
              <a:t>到</a:t>
            </a:r>
            <a:r>
              <a:rPr lang="en-US" altLang="zh-CN" sz="2400" kern="100" dirty="0">
                <a:solidFill>
                  <a:srgbClr val="000000"/>
                </a:solidFill>
                <a:effectLst/>
                <a:latin typeface="Times New Roman" panose="02020603050405020304" pitchFamily="18" charset="0"/>
                <a:ea typeface="宋体" panose="02010600030101010101" pitchFamily="2" charset="-122"/>
              </a:rPr>
              <a:t>192.168.1.150</a:t>
            </a:r>
            <a:r>
              <a:rPr lang="zh-CN" altLang="zh-CN" sz="2400" kern="100" dirty="0">
                <a:solidFill>
                  <a:srgbClr val="000000"/>
                </a:solidFill>
                <a:effectLst/>
                <a:latin typeface="Times New Roman" panose="02020603050405020304" pitchFamily="18" charset="0"/>
                <a:ea typeface="宋体" panose="02010600030101010101" pitchFamily="2" charset="-122"/>
              </a:rPr>
              <a:t>，掩码为</a:t>
            </a:r>
            <a:r>
              <a:rPr lang="en-US" altLang="zh-CN" sz="2400" kern="100" dirty="0">
                <a:solidFill>
                  <a:srgbClr val="000000"/>
                </a:solidFill>
                <a:effectLst/>
                <a:latin typeface="Times New Roman" panose="02020603050405020304" pitchFamily="18" charset="0"/>
                <a:ea typeface="宋体" panose="02010600030101010101" pitchFamily="2" charset="-122"/>
              </a:rPr>
              <a:t>255.255.255.0</a:t>
            </a:r>
            <a:r>
              <a:rPr lang="zh-CN" altLang="zh-CN" sz="2400" kern="100" dirty="0">
                <a:solidFill>
                  <a:srgbClr val="000000"/>
                </a:solidFill>
                <a:effectLst/>
                <a:latin typeface="Times New Roman" panose="02020603050405020304" pitchFamily="18" charset="0"/>
                <a:ea typeface="宋体" panose="02010600030101010101" pitchFamily="2" charset="-122"/>
              </a:rPr>
              <a:t>。</a:t>
            </a:r>
            <a:endParaRPr lang="en-US" altLang="zh-CN" sz="2400" kern="1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2400" kern="100" dirty="0">
                <a:solidFill>
                  <a:srgbClr val="000000"/>
                </a:solidFill>
                <a:effectLst/>
                <a:latin typeface="Times New Roman" panose="02020603050405020304" pitchFamily="18" charset="0"/>
                <a:ea typeface="宋体" panose="02010600030101010101" pitchFamily="2" charset="-122"/>
              </a:rPr>
              <a:t>配置主配置文件</a:t>
            </a:r>
            <a:r>
              <a:rPr lang="en-US" altLang="zh-CN" sz="2400" kern="100" dirty="0">
                <a:solidFill>
                  <a:srgbClr val="000000"/>
                </a:solidFill>
                <a:effectLst/>
                <a:latin typeface="Times New Roman" panose="02020603050405020304" pitchFamily="18" charset="0"/>
                <a:ea typeface="宋体" panose="02010600030101010101" pitchFamily="2" charset="-122"/>
              </a:rPr>
              <a:t>/</a:t>
            </a:r>
            <a:r>
              <a:rPr lang="en-US" altLang="zh-CN" sz="2400" kern="100" dirty="0" err="1">
                <a:solidFill>
                  <a:srgbClr val="000000"/>
                </a:solidFill>
                <a:effectLst/>
                <a:latin typeface="Times New Roman" panose="02020603050405020304" pitchFamily="18" charset="0"/>
                <a:ea typeface="宋体" panose="02010600030101010101" pitchFamily="2" charset="-122"/>
              </a:rPr>
              <a:t>etc</a:t>
            </a:r>
            <a:r>
              <a:rPr lang="en-US" altLang="zh-CN" sz="2400" kern="100" dirty="0">
                <a:solidFill>
                  <a:srgbClr val="000000"/>
                </a:solidFill>
                <a:effectLst/>
                <a:latin typeface="Times New Roman" panose="02020603050405020304" pitchFamily="18" charset="0"/>
                <a:ea typeface="宋体" panose="02010600030101010101" pitchFamily="2" charset="-122"/>
              </a:rPr>
              <a:t>/</a:t>
            </a:r>
            <a:r>
              <a:rPr lang="en-US" altLang="zh-CN" sz="2400" kern="100" dirty="0" err="1">
                <a:solidFill>
                  <a:srgbClr val="000000"/>
                </a:solidFill>
                <a:effectLst/>
                <a:latin typeface="Times New Roman" panose="02020603050405020304" pitchFamily="18" charset="0"/>
                <a:ea typeface="宋体" panose="02010600030101010101" pitchFamily="2" charset="-122"/>
              </a:rPr>
              <a:t>dhcp</a:t>
            </a:r>
            <a:r>
              <a:rPr lang="en-US" altLang="zh-CN" sz="2400" kern="100" dirty="0">
                <a:solidFill>
                  <a:srgbClr val="000000"/>
                </a:solidFill>
                <a:effectLst/>
                <a:latin typeface="Times New Roman" panose="02020603050405020304" pitchFamily="18" charset="0"/>
                <a:ea typeface="宋体" panose="02010600030101010101" pitchFamily="2" charset="-122"/>
              </a:rPr>
              <a:t>/</a:t>
            </a:r>
            <a:r>
              <a:rPr lang="en-US" altLang="zh-CN" sz="2400" kern="100" dirty="0" err="1">
                <a:solidFill>
                  <a:srgbClr val="000000"/>
                </a:solidFill>
                <a:effectLst/>
                <a:latin typeface="Times New Roman" panose="02020603050405020304" pitchFamily="18" charset="0"/>
                <a:ea typeface="宋体" panose="02010600030101010101" pitchFamily="2" charset="-122"/>
              </a:rPr>
              <a:t>dhcpd.conf</a:t>
            </a:r>
            <a:r>
              <a:rPr lang="zh-CN" altLang="zh-CN" sz="2400" kern="100" dirty="0">
                <a:solidFill>
                  <a:srgbClr val="000000"/>
                </a:solidFill>
                <a:effectLst/>
                <a:latin typeface="Times New Roman" panose="02020603050405020304" pitchFamily="18" charset="0"/>
                <a:ea typeface="宋体" panose="02010600030101010101" pitchFamily="2" charset="-122"/>
              </a:rPr>
              <a:t>：</a:t>
            </a:r>
            <a:endParaRPr lang="zh-CN" altLang="zh-CN" sz="2400"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subnet 192.168.1.0 netmask 255.255.255.0 {</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range 192.168.1.11 192.168.1.150;</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option domain-name-servers 192.168.1.3;</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option domain-name "dns.jnrp.cn";</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option routers 192.168.1.254;</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option broadcast-address 192.168.1.255;</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default-lease-time 3600;</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max-lease-time 7200;</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zh-CN" altLang="zh-CN" sz="1655" kern="100" dirty="0">
                <a:solidFill>
                  <a:srgbClr val="000000"/>
                </a:solidFill>
                <a:effectLst/>
                <a:latin typeface="Times New Roman" panose="02020603050405020304" pitchFamily="18" charset="0"/>
                <a:ea typeface="宋体" panose="02010600030101010101" pitchFamily="2" charset="-122"/>
              </a:rPr>
              <a:t>重启服务：</a:t>
            </a:r>
            <a:endParaRPr lang="zh-CN" altLang="zh-CN" sz="1655" kern="100" dirty="0">
              <a:effectLst/>
              <a:latin typeface="Times New Roman" panose="02020603050405020304" pitchFamily="18" charset="0"/>
              <a:ea typeface="宋体" panose="02010600030101010101" pitchFamily="2" charset="-122"/>
            </a:endParaRPr>
          </a:p>
          <a:p>
            <a:pPr lvl="1" indent="266700" algn="just"/>
            <a:r>
              <a:rPr lang="en-US" altLang="zh-CN" sz="1655" kern="100" dirty="0">
                <a:solidFill>
                  <a:srgbClr val="000000"/>
                </a:solidFill>
                <a:effectLst/>
                <a:latin typeface="Times New Roman" panose="02020603050405020304" pitchFamily="18" charset="0"/>
                <a:ea typeface="宋体" panose="02010600030101010101" pitchFamily="2" charset="-122"/>
              </a:rPr>
              <a:t>$ </a:t>
            </a:r>
            <a:r>
              <a:rPr lang="en-US" altLang="zh-CN" sz="1655" kern="100" dirty="0" err="1">
                <a:solidFill>
                  <a:srgbClr val="000000"/>
                </a:solidFill>
                <a:effectLst/>
                <a:latin typeface="Times New Roman" panose="02020603050405020304" pitchFamily="18" charset="0"/>
                <a:ea typeface="宋体" panose="02010600030101010101" pitchFamily="2" charset="-122"/>
              </a:rPr>
              <a:t>sudo</a:t>
            </a:r>
            <a:r>
              <a:rPr lang="en-US" altLang="zh-CN" sz="1655" kern="100" dirty="0">
                <a:solidFill>
                  <a:srgbClr val="000000"/>
                </a:solidFill>
                <a:effectLst/>
                <a:latin typeface="Times New Roman" panose="02020603050405020304" pitchFamily="18" charset="0"/>
                <a:ea typeface="宋体" panose="02010600030101010101" pitchFamily="2" charset="-122"/>
              </a:rPr>
              <a:t> </a:t>
            </a:r>
            <a:r>
              <a:rPr lang="en-US" altLang="zh-CN" sz="1655" kern="100" dirty="0" err="1">
                <a:solidFill>
                  <a:srgbClr val="000000"/>
                </a:solidFill>
                <a:effectLst/>
                <a:latin typeface="Times New Roman" panose="02020603050405020304" pitchFamily="18" charset="0"/>
                <a:ea typeface="宋体" panose="02010600030101010101" pitchFamily="2" charset="-122"/>
              </a:rPr>
              <a:t>systemctl</a:t>
            </a:r>
            <a:r>
              <a:rPr lang="en-US" altLang="zh-CN" sz="1655" kern="100" dirty="0">
                <a:solidFill>
                  <a:srgbClr val="000000"/>
                </a:solidFill>
                <a:effectLst/>
                <a:latin typeface="Times New Roman" panose="02020603050405020304" pitchFamily="18" charset="0"/>
                <a:ea typeface="宋体" panose="02010600030101010101" pitchFamily="2" charset="-122"/>
              </a:rPr>
              <a:t> restart </a:t>
            </a:r>
            <a:r>
              <a:rPr lang="en-US" altLang="zh-CN" sz="1655" kern="100" dirty="0" err="1">
                <a:solidFill>
                  <a:srgbClr val="000000"/>
                </a:solidFill>
                <a:effectLst/>
                <a:latin typeface="Times New Roman" panose="02020603050405020304" pitchFamily="18" charset="0"/>
                <a:ea typeface="宋体" panose="02010600030101010101" pitchFamily="2" charset="-122"/>
              </a:rPr>
              <a:t>isc</a:t>
            </a:r>
            <a:r>
              <a:rPr lang="en-US" altLang="zh-CN" sz="1655" kern="100" dirty="0">
                <a:solidFill>
                  <a:srgbClr val="000000"/>
                </a:solidFill>
                <a:effectLst/>
                <a:latin typeface="Times New Roman" panose="02020603050405020304" pitchFamily="18" charset="0"/>
                <a:ea typeface="宋体" panose="02010600030101010101" pitchFamily="2" charset="-122"/>
              </a:rPr>
              <a:t>-</a:t>
            </a:r>
            <a:r>
              <a:rPr lang="en-US" altLang="zh-CN" sz="1655" kern="100" dirty="0" err="1">
                <a:solidFill>
                  <a:srgbClr val="000000"/>
                </a:solidFill>
                <a:effectLst/>
                <a:latin typeface="Times New Roman" panose="02020603050405020304" pitchFamily="18" charset="0"/>
                <a:ea typeface="宋体" panose="02010600030101010101" pitchFamily="2" charset="-122"/>
              </a:rPr>
              <a:t>dhcp</a:t>
            </a:r>
            <a:r>
              <a:rPr lang="en-US" altLang="zh-CN" sz="1655" kern="100" dirty="0">
                <a:solidFill>
                  <a:srgbClr val="000000"/>
                </a:solidFill>
                <a:effectLst/>
                <a:latin typeface="Times New Roman" panose="02020603050405020304" pitchFamily="18" charset="0"/>
                <a:ea typeface="宋体" panose="02010600030101010101" pitchFamily="2" charset="-122"/>
              </a:rPr>
              <a:t>-server isc-dhcp-server6                       </a:t>
            </a:r>
            <a:endParaRPr lang="zh-CN" altLang="zh-CN" sz="1655" kern="100" dirty="0">
              <a:effectLst/>
              <a:latin typeface="Times New Roman" panose="02020603050405020304" pitchFamily="18" charset="0"/>
              <a:ea typeface="宋体" panose="02010600030101010101" pitchFamily="2" charset="-122"/>
            </a:endParaRPr>
          </a:p>
          <a:p>
            <a:pPr indent="266700" algn="just"/>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303130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55789" y="1296020"/>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4</a:t>
            </a:r>
            <a:endParaRPr lang="zh-CN" altLang="en-US" sz="7200" dirty="0">
              <a:solidFill>
                <a:srgbClr val="3B3837"/>
              </a:solidFill>
            </a:endParaRPr>
          </a:p>
        </p:txBody>
      </p:sp>
      <p:sp>
        <p:nvSpPr>
          <p:cNvPr id="6" name="Rectangle 36"/>
          <p:cNvSpPr/>
          <p:nvPr/>
        </p:nvSpPr>
        <p:spPr>
          <a:xfrm>
            <a:off x="3615829" y="2016100"/>
            <a:ext cx="4968552" cy="683603"/>
          </a:xfrm>
          <a:prstGeom prst="rect">
            <a:avLst/>
          </a:prstGeom>
          <a:noFill/>
        </p:spPr>
        <p:txBody>
          <a:bodyPr wrap="square" lIns="67391" tIns="33696" rIns="67391" bIns="33696">
            <a:spAutoFit/>
          </a:bodyPr>
          <a:lstStyle/>
          <a:p>
            <a:pPr algn="ctr">
              <a:defRPr/>
            </a:pPr>
            <a:r>
              <a:rPr lang="en-US" altLang="zh-CN"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FTP</a:t>
            </a:r>
            <a:r>
              <a:rPr lang="zh-CN" altLang="en-US"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服务器搭建</a:t>
            </a:r>
          </a:p>
        </p:txBody>
      </p:sp>
    </p:spTree>
    <p:extLst>
      <p:ext uri="{BB962C8B-B14F-4D97-AF65-F5344CB8AC3E}">
        <p14:creationId xmlns:p14="http://schemas.microsoft.com/office/powerpoint/2010/main" val="660003481"/>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70487" y="1449145"/>
            <a:ext cx="3085305" cy="0"/>
          </a:xfrm>
          <a:prstGeom prst="line">
            <a:avLst/>
          </a:prstGeom>
          <a:ln w="19050">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1023541" y="1017100"/>
            <a:ext cx="1264612" cy="745159"/>
          </a:xfrm>
          <a:prstGeom prst="rect">
            <a:avLst/>
          </a:prstGeom>
          <a:solidFill>
            <a:srgbClr val="F6F5F5"/>
          </a:solidFill>
        </p:spPr>
        <p:txBody>
          <a:bodyPr wrap="none" lIns="67391" tIns="33696" rIns="67391" bIns="33696">
            <a:spAutoFit/>
          </a:bodyPr>
          <a:lstStyle/>
          <a:p>
            <a:pPr algn="ctr">
              <a:defRPr/>
            </a:pPr>
            <a:r>
              <a:rPr lang="zh-CN" altLang="en-US" sz="44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目录</a:t>
            </a:r>
          </a:p>
        </p:txBody>
      </p:sp>
      <p:sp>
        <p:nvSpPr>
          <p:cNvPr id="8" name="Rectangle 36"/>
          <p:cNvSpPr/>
          <p:nvPr/>
        </p:nvSpPr>
        <p:spPr>
          <a:xfrm>
            <a:off x="2175669" y="2088111"/>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1-</a:t>
            </a:r>
            <a:r>
              <a:rPr lang="zh-CN"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项目背景</a:t>
            </a: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9" name="Rectangle 36"/>
          <p:cNvSpPr/>
          <p:nvPr/>
        </p:nvSpPr>
        <p:spPr>
          <a:xfrm>
            <a:off x="2175669" y="2808191"/>
            <a:ext cx="2448272"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3-</a:t>
            </a:r>
            <a:r>
              <a:rPr lang="en-US" altLang="zh-CN" sz="2000" dirty="0"/>
              <a:t>DHCP</a:t>
            </a:r>
            <a:r>
              <a:rPr lang="zh-CN" altLang="zh-CN" sz="2000" dirty="0"/>
              <a:t>服务器搭建</a:t>
            </a: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0" name="Rectangle 36"/>
          <p:cNvSpPr/>
          <p:nvPr/>
        </p:nvSpPr>
        <p:spPr>
          <a:xfrm>
            <a:off x="5055989" y="2088111"/>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2-</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项目目标</a:t>
            </a:r>
          </a:p>
        </p:txBody>
      </p:sp>
      <p:sp>
        <p:nvSpPr>
          <p:cNvPr id="11" name="Rectangle 36"/>
          <p:cNvSpPr/>
          <p:nvPr/>
        </p:nvSpPr>
        <p:spPr>
          <a:xfrm>
            <a:off x="5200005" y="2808191"/>
            <a:ext cx="3024336" cy="683603"/>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4-</a:t>
            </a:r>
            <a:r>
              <a:rPr lang="en-US" altLang="zh-CN" sz="2000" b="1" dirty="0">
                <a:sym typeface="Arial" panose="020B0604020202020204" pitchFamily="34" charset="0"/>
              </a:rPr>
              <a:t>FTP</a:t>
            </a:r>
            <a:r>
              <a:rPr lang="zh-CN" altLang="en-US" sz="2000" b="1" dirty="0">
                <a:sym typeface="Arial" panose="020B0604020202020204" pitchFamily="34" charset="0"/>
              </a:rPr>
              <a:t>服务器搭建</a:t>
            </a:r>
            <a:endParaRPr lang="zh-CN" altLang="zh-CN" sz="2000" b="1" dirty="0"/>
          </a:p>
          <a:p>
            <a:pPr algn="ctr">
              <a:defRPr/>
            </a:pP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2" name="Rectangle 36"/>
          <p:cNvSpPr/>
          <p:nvPr/>
        </p:nvSpPr>
        <p:spPr>
          <a:xfrm>
            <a:off x="2175669" y="3528271"/>
            <a:ext cx="3384376" cy="683603"/>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5-</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网络资源共享配置</a:t>
            </a:r>
          </a:p>
          <a:p>
            <a:pPr algn="ctr">
              <a:defRPr/>
            </a:pP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7431">
        <p:fade/>
      </p:transition>
    </mc:Choice>
    <mc:Fallback xmlns="">
      <p:transition spd="med" advTm="74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par>
                          <p:cTn id="33" fill="hold">
                            <p:stCondLst>
                              <p:cond delay="3500"/>
                            </p:stCondLst>
                            <p:childTnLst>
                              <p:par>
                                <p:cTn id="34" presetID="9" presetClass="exit" presetSubtype="0" fill="hold" grpId="1" nodeType="afterEffect">
                                  <p:stCondLst>
                                    <p:cond delay="0"/>
                                  </p:stCondLst>
                                  <p:childTnLst>
                                    <p:animEffect transition="out" filter="dissolv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par>
                          <p:cTn id="37" fill="hold">
                            <p:stCondLst>
                              <p:cond delay="4000"/>
                            </p:stCondLst>
                            <p:childTnLst>
                              <p:par>
                                <p:cTn id="38" presetID="9" presetClass="exit" presetSubtype="0" fill="hold" nodeType="afterEffect">
                                  <p:stCondLst>
                                    <p:cond delay="0"/>
                                  </p:stCondLst>
                                  <p:childTnLst>
                                    <p:animEffect transition="out" filter="dissolv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childTnLst>
                          </p:cTn>
                        </p:par>
                        <p:par>
                          <p:cTn id="41" fill="hold">
                            <p:stCondLst>
                              <p:cond delay="4500"/>
                            </p:stCondLst>
                            <p:childTnLst>
                              <p:par>
                                <p:cTn id="42" presetID="9" presetClass="exit" presetSubtype="0" fill="hold" grpId="1" nodeType="afterEffect">
                                  <p:stCondLst>
                                    <p:cond delay="0"/>
                                  </p:stCondLst>
                                  <p:childTnLst>
                                    <p:animEffect transition="out" filter="dissolve">
                                      <p:cBhvr>
                                        <p:cTn id="43" dur="500"/>
                                        <p:tgtEl>
                                          <p:spTgt spid="8"/>
                                        </p:tgtEl>
                                      </p:cBhvr>
                                    </p:animEffect>
                                    <p:set>
                                      <p:cBhvr>
                                        <p:cTn id="44" dur="1" fill="hold">
                                          <p:stCondLst>
                                            <p:cond delay="499"/>
                                          </p:stCondLst>
                                        </p:cTn>
                                        <p:tgtEl>
                                          <p:spTgt spid="8"/>
                                        </p:tgtEl>
                                        <p:attrNameLst>
                                          <p:attrName>style.visibility</p:attrName>
                                        </p:attrNameLst>
                                      </p:cBhvr>
                                      <p:to>
                                        <p:strVal val="hidden"/>
                                      </p:to>
                                    </p:set>
                                  </p:childTnLst>
                                </p:cTn>
                              </p:par>
                            </p:childTnLst>
                          </p:cTn>
                        </p:par>
                        <p:par>
                          <p:cTn id="45" fill="hold">
                            <p:stCondLst>
                              <p:cond delay="5000"/>
                            </p:stCondLst>
                            <p:childTnLst>
                              <p:par>
                                <p:cTn id="46" presetID="9" presetClass="exit" presetSubtype="0" fill="hold" grpId="1" nodeType="afterEffect">
                                  <p:stCondLst>
                                    <p:cond delay="0"/>
                                  </p:stCondLst>
                                  <p:childTnLst>
                                    <p:animEffect transition="out" filter="dissolv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childTnLst>
                          </p:cTn>
                        </p:par>
                        <p:par>
                          <p:cTn id="49" fill="hold">
                            <p:stCondLst>
                              <p:cond delay="5500"/>
                            </p:stCondLst>
                            <p:childTnLst>
                              <p:par>
                                <p:cTn id="50" presetID="9" presetClass="exit" presetSubtype="0" fill="hold" grpId="1" nodeType="afterEffect">
                                  <p:stCondLst>
                                    <p:cond delay="0"/>
                                  </p:stCondLst>
                                  <p:childTnLst>
                                    <p:animEffect transition="out" filter="dissolve">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childTnLst>
                          </p:cTn>
                        </p:par>
                        <p:par>
                          <p:cTn id="53" fill="hold">
                            <p:stCondLst>
                              <p:cond delay="6000"/>
                            </p:stCondLst>
                            <p:childTnLst>
                              <p:par>
                                <p:cTn id="54" presetID="9" presetClass="exit" presetSubtype="0" fill="hold" grpId="1" nodeType="afterEffect">
                                  <p:stCondLst>
                                    <p:cond delay="0"/>
                                  </p:stCondLst>
                                  <p:childTnLst>
                                    <p:animEffect transition="out" filter="dissolv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6500"/>
                            </p:stCondLst>
                            <p:childTnLst>
                              <p:par>
                                <p:cTn id="58" presetID="9" presetClass="exit" presetSubtype="0" fill="hold" grpId="1" nodeType="afterEffect">
                                  <p:stCondLst>
                                    <p:cond delay="0"/>
                                  </p:stCondLst>
                                  <p:childTnLst>
                                    <p:animEffect transition="out" filter="dissolve">
                                      <p:cBhvr>
                                        <p:cTn id="59" dur="500"/>
                                        <p:tgtEl>
                                          <p:spTgt spid="12"/>
                                        </p:tgtEl>
                                      </p:cBhvr>
                                    </p:animEffect>
                                    <p:set>
                                      <p:cBhvr>
                                        <p:cTn id="6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p:bldP spid="8" grpId="1"/>
      <p:bldP spid="9" grpId="0"/>
      <p:bldP spid="9" grpId="1"/>
      <p:bldP spid="10" grpId="0"/>
      <p:bldP spid="10" grpId="1"/>
      <p:bldP spid="11" grpId="0"/>
      <p:bldP spid="11" grpId="1"/>
      <p:bldP spid="12" grpId="0"/>
      <p:bldP spid="1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671529" y="503932"/>
            <a:ext cx="7616793" cy="4176464"/>
          </a:xfrm>
        </p:spPr>
        <p:txBody>
          <a:bodyPr>
            <a:norm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FTP</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服务器概述</a:t>
            </a: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File Transfer Protocol</a:t>
            </a:r>
            <a:r>
              <a:rPr lang="zh-CN" altLang="zh-CN" sz="1400" kern="100" dirty="0">
                <a:solidFill>
                  <a:srgbClr val="000000"/>
                </a:solidFill>
                <a:effectLst/>
                <a:latin typeface="Times New Roman" panose="02020603050405020304" pitchFamily="18" charset="0"/>
                <a:ea typeface="宋体" panose="02010600030101010101" pitchFamily="2" charset="-122"/>
              </a:rPr>
              <a:t>，文件传输协议）是专门用于传输文件的标准网络协议。在</a:t>
            </a:r>
            <a:r>
              <a:rPr lang="en-US" altLang="zh-CN" sz="1400" kern="100" dirty="0">
                <a:solidFill>
                  <a:srgbClr val="000000"/>
                </a:solidFill>
                <a:effectLst/>
                <a:latin typeface="Times New Roman" panose="02020603050405020304" pitchFamily="18" charset="0"/>
                <a:ea typeface="宋体" panose="02010600030101010101" pitchFamily="2" charset="-122"/>
              </a:rPr>
              <a:t>1990~2000</a:t>
            </a:r>
            <a:r>
              <a:rPr lang="zh-CN" altLang="zh-CN" sz="1400" kern="100" dirty="0">
                <a:solidFill>
                  <a:srgbClr val="000000"/>
                </a:solidFill>
                <a:effectLst/>
                <a:latin typeface="Times New Roman" panose="02020603050405020304" pitchFamily="18" charset="0"/>
                <a:ea typeface="宋体" panose="02010600030101010101" pitchFamily="2" charset="-122"/>
              </a:rPr>
              <a:t>年，互联网的网络应用被</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Web</a:t>
            </a:r>
            <a:r>
              <a:rPr lang="zh-CN" altLang="zh-CN" sz="1400" kern="100" dirty="0">
                <a:solidFill>
                  <a:srgbClr val="000000"/>
                </a:solidFill>
                <a:effectLst/>
                <a:latin typeface="Times New Roman" panose="02020603050405020304" pitchFamily="18" charset="0"/>
                <a:ea typeface="宋体" panose="02010600030101010101" pitchFamily="2" charset="-122"/>
              </a:rPr>
              <a:t>服务器所占据，大部分的资源存放在</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服务器中。现在，</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的应用正在减少，但</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在学校和科研单位等网络中，还是比较重要的服务。</a:t>
            </a:r>
            <a:endParaRPr lang="zh-CN" altLang="zh-CN" sz="14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a:t>
            </a: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是</a:t>
            </a:r>
            <a:r>
              <a:rPr lang="en-US" altLang="zh-CN" sz="1400" kern="100" dirty="0">
                <a:solidFill>
                  <a:srgbClr val="000000"/>
                </a:solidFill>
                <a:effectLst/>
                <a:latin typeface="Times New Roman" panose="02020603050405020304" pitchFamily="18" charset="0"/>
                <a:ea typeface="宋体" panose="02010600030101010101" pitchFamily="2" charset="-122"/>
              </a:rPr>
              <a:t>TCP/IP </a:t>
            </a:r>
            <a:r>
              <a:rPr lang="zh-CN" altLang="zh-CN" sz="1400" kern="100" dirty="0">
                <a:solidFill>
                  <a:srgbClr val="000000"/>
                </a:solidFill>
                <a:effectLst/>
                <a:latin typeface="Times New Roman" panose="02020603050405020304" pitchFamily="18" charset="0"/>
                <a:ea typeface="宋体" panose="02010600030101010101" pitchFamily="2" charset="-122"/>
              </a:rPr>
              <a:t>协议组中的协议之一。</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的主要功能是在服务器和客户端之间进行控制文件的双向传输。该协议是在网络上进行文件传输的基础，同时定义了在远程主机和本地主机之间传输文件的标准，能够提高文件的共享性。</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完成两台主机之间的复制，从远程主机将文件复制到自己的主机上是下载文件，将文件从自己的主机中复制到远程主机上是上传文件，即用户可以通过客户机程序向远程主机上传或下载文件。</a:t>
            </a:r>
            <a:endParaRPr lang="zh-CN" altLang="zh-CN" sz="14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76667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的数据传输模式</a:t>
            </a: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支持两种模式，一种是主动模式，另一种是被动模式 。</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）主动模式</a:t>
            </a:r>
            <a:r>
              <a:rPr lang="en-US" altLang="zh-CN" sz="1400" kern="100" dirty="0">
                <a:solidFill>
                  <a:srgbClr val="000000"/>
                </a:solidFill>
                <a:effectLst/>
                <a:latin typeface="Times New Roman" panose="02020603050405020304" pitchFamily="18" charset="0"/>
                <a:ea typeface="宋体" panose="02010600030101010101" pitchFamily="2" charset="-122"/>
              </a:rPr>
              <a:t> (Port</a:t>
            </a:r>
            <a:r>
              <a:rPr lang="zh-CN" altLang="zh-CN" sz="1400" kern="100" dirty="0">
                <a:solidFill>
                  <a:srgbClr val="000000"/>
                </a:solidFill>
                <a:effectLst/>
                <a:latin typeface="Times New Roman" panose="02020603050405020304" pitchFamily="18" charset="0"/>
                <a:ea typeface="宋体" panose="02010600030101010101" pitchFamily="2" charset="-122"/>
              </a:rPr>
              <a:t>，也称</a:t>
            </a:r>
            <a:r>
              <a:rPr lang="en-US" altLang="zh-CN" sz="1400" kern="100" dirty="0">
                <a:solidFill>
                  <a:srgbClr val="000000"/>
                </a:solidFill>
                <a:effectLst/>
                <a:latin typeface="Times New Roman" panose="02020603050405020304" pitchFamily="18" charset="0"/>
                <a:ea typeface="宋体" panose="02010600030101010101" pitchFamily="2" charset="-122"/>
              </a:rPr>
              <a:t>Active)</a:t>
            </a:r>
            <a:r>
              <a:rPr lang="zh-CN" altLang="zh-CN" sz="1400" kern="100" dirty="0">
                <a:solidFill>
                  <a:srgbClr val="000000"/>
                </a:solidFill>
                <a:effectLst/>
                <a:latin typeface="Times New Roman" panose="02020603050405020304" pitchFamily="18" charset="0"/>
                <a:ea typeface="宋体" panose="02010600030101010101" pitchFamily="2" charset="-122"/>
              </a:rPr>
              <a:t>：在主动模式下，当</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的客户端需要与</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服务器连接时，会向服务端发送一条命令告诉服务端：客户端已经在本地打开了一个端口</a:t>
            </a:r>
            <a:r>
              <a:rPr lang="en-US" altLang="zh-CN" sz="1400" kern="100" dirty="0">
                <a:solidFill>
                  <a:srgbClr val="000000"/>
                </a:solidFill>
                <a:effectLst/>
                <a:latin typeface="Times New Roman" panose="02020603050405020304" pitchFamily="18" charset="0"/>
                <a:ea typeface="宋体" panose="02010600030101010101" pitchFamily="2" charset="-122"/>
              </a:rPr>
              <a:t>N</a:t>
            </a:r>
            <a:r>
              <a:rPr lang="zh-CN" altLang="zh-CN" sz="1400" kern="100" dirty="0">
                <a:solidFill>
                  <a:srgbClr val="000000"/>
                </a:solidFill>
                <a:effectLst/>
                <a:latin typeface="Times New Roman" panose="02020603050405020304" pitchFamily="18" charset="0"/>
                <a:ea typeface="宋体" panose="02010600030101010101" pitchFamily="2" charset="-122"/>
              </a:rPr>
              <a:t>正在等着你进行数据连接</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服务端收到命令后会与客户端打开的端口</a:t>
            </a:r>
            <a:r>
              <a:rPr lang="en-US" altLang="zh-CN" sz="1400" kern="100" dirty="0">
                <a:solidFill>
                  <a:srgbClr val="000000"/>
                </a:solidFill>
                <a:effectLst/>
                <a:latin typeface="Times New Roman" panose="02020603050405020304" pitchFamily="18" charset="0"/>
                <a:ea typeface="宋体" panose="02010600030101010101" pitchFamily="2" charset="-122"/>
              </a:rPr>
              <a:t>N</a:t>
            </a:r>
            <a:r>
              <a:rPr lang="zh-CN" altLang="zh-CN" sz="1400" kern="100" dirty="0">
                <a:solidFill>
                  <a:srgbClr val="000000"/>
                </a:solidFill>
                <a:effectLst/>
                <a:latin typeface="Times New Roman" panose="02020603050405020304" pitchFamily="18" charset="0"/>
                <a:ea typeface="宋体" panose="02010600030101010101" pitchFamily="2" charset="-122"/>
              </a:rPr>
              <a:t>建立连接，连接成功后，即可开始传输数据。</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）被动模式</a:t>
            </a:r>
            <a:r>
              <a:rPr lang="en-US" altLang="zh-CN" sz="1400" kern="100" dirty="0">
                <a:solidFill>
                  <a:srgbClr val="000000"/>
                </a:solidFill>
                <a:effectLst/>
                <a:latin typeface="Times New Roman" panose="02020603050405020304" pitchFamily="18" charset="0"/>
                <a:ea typeface="宋体" panose="02010600030101010101" pitchFamily="2" charset="-122"/>
              </a:rPr>
              <a:t>(PASV)</a:t>
            </a:r>
            <a:r>
              <a:rPr lang="zh-CN" altLang="zh-CN" sz="1400" kern="100" dirty="0">
                <a:solidFill>
                  <a:srgbClr val="000000"/>
                </a:solidFill>
                <a:effectLst/>
                <a:latin typeface="Times New Roman" panose="02020603050405020304" pitchFamily="18" charset="0"/>
                <a:ea typeface="宋体" panose="02010600030101010101" pitchFamily="2" charset="-122"/>
              </a:rPr>
              <a:t>：在被动模式下，当</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的客户端需要与</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服务器连接时，服务端会发送信息给客户端，信息的内容是：服务端已经在本地打开了一个端口</a:t>
            </a:r>
            <a:r>
              <a:rPr lang="en-US" altLang="zh-CN" sz="1400" kern="100" dirty="0">
                <a:solidFill>
                  <a:srgbClr val="000000"/>
                </a:solidFill>
                <a:effectLst/>
                <a:latin typeface="Times New Roman" panose="02020603050405020304" pitchFamily="18" charset="0"/>
                <a:ea typeface="宋体" panose="02010600030101010101" pitchFamily="2" charset="-122"/>
              </a:rPr>
              <a:t>P</a:t>
            </a:r>
            <a:r>
              <a:rPr lang="zh-CN" altLang="zh-CN" sz="1400" kern="100" dirty="0">
                <a:solidFill>
                  <a:srgbClr val="000000"/>
                </a:solidFill>
                <a:effectLst/>
                <a:latin typeface="Times New Roman" panose="02020603050405020304" pitchFamily="18" charset="0"/>
                <a:ea typeface="宋体" panose="02010600030101010101" pitchFamily="2" charset="-122"/>
              </a:rPr>
              <a:t>，正在等待连接。客户端收到信息后会与服务端打开的端口</a:t>
            </a:r>
            <a:r>
              <a:rPr lang="en-US" altLang="zh-CN" sz="1400" kern="100" dirty="0">
                <a:solidFill>
                  <a:srgbClr val="000000"/>
                </a:solidFill>
                <a:effectLst/>
                <a:latin typeface="Times New Roman" panose="02020603050405020304" pitchFamily="18" charset="0"/>
                <a:ea typeface="宋体" panose="02010600030101010101" pitchFamily="2" charset="-122"/>
              </a:rPr>
              <a:t>P</a:t>
            </a:r>
            <a:r>
              <a:rPr lang="zh-CN" altLang="zh-CN" sz="1400" kern="100" dirty="0">
                <a:solidFill>
                  <a:srgbClr val="000000"/>
                </a:solidFill>
                <a:effectLst/>
                <a:latin typeface="Times New Roman" panose="02020603050405020304" pitchFamily="18" charset="0"/>
                <a:ea typeface="宋体" panose="02010600030101010101" pitchFamily="2" charset="-122"/>
              </a:rPr>
              <a:t>建立连接，连接成功后，即可开始传输数据。</a:t>
            </a:r>
            <a:endParaRPr lang="zh-CN" altLang="zh-CN" sz="1400" kern="100" dirty="0">
              <a:effectLst/>
              <a:latin typeface="Times New Roman" panose="02020603050405020304" pitchFamily="18" charset="0"/>
              <a:ea typeface="宋体" panose="02010600030101010101" pitchFamily="2" charset="-122"/>
            </a:endParaRPr>
          </a:p>
          <a:p>
            <a:pPr indent="0" algn="l">
              <a:buNone/>
            </a:pPr>
            <a:endParaRPr lang="en-US" altLang="zh-CN" sz="1600" dirty="0"/>
          </a:p>
          <a:p>
            <a:pPr indent="0" algn="l">
              <a:buNone/>
            </a:pPr>
            <a:endParaRPr lang="zh-CN" altLang="en-US" sz="1600" dirty="0"/>
          </a:p>
        </p:txBody>
      </p:sp>
    </p:spTree>
    <p:extLst>
      <p:ext uri="{BB962C8B-B14F-4D97-AF65-F5344CB8AC3E}">
        <p14:creationId xmlns:p14="http://schemas.microsoft.com/office/powerpoint/2010/main" val="76631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fontScale="77500" lnSpcReduction="20000"/>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a:t>
            </a: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的用户</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在正常情况下，用户登录服务器需要进行认证，才可以访问、下载和上传文件。在创建</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服务器时，可以根据使用者登录的情况分为</a:t>
            </a:r>
            <a:r>
              <a:rPr lang="en-US" altLang="zh-CN" sz="1800" kern="100" dirty="0">
                <a:solidFill>
                  <a:srgbClr val="000000"/>
                </a:solidFill>
                <a:effectLst/>
                <a:latin typeface="Times New Roman" panose="02020603050405020304" pitchFamily="18" charset="0"/>
                <a:ea typeface="宋体" panose="02010600030101010101" pitchFamily="2" charset="-122"/>
              </a:rPr>
              <a:t>3</a:t>
            </a:r>
            <a:r>
              <a:rPr lang="zh-CN" altLang="zh-CN" sz="1800" kern="100" dirty="0">
                <a:solidFill>
                  <a:srgbClr val="000000"/>
                </a:solidFill>
                <a:effectLst/>
                <a:latin typeface="Times New Roman" panose="02020603050405020304" pitchFamily="18" charset="0"/>
                <a:ea typeface="宋体" panose="02010600030101010101" pitchFamily="2" charset="-122"/>
              </a:rPr>
              <a:t>类：本地用户（</a:t>
            </a:r>
            <a:r>
              <a:rPr lang="en-US" altLang="zh-CN" sz="1800" kern="100" dirty="0">
                <a:solidFill>
                  <a:srgbClr val="000000"/>
                </a:solidFill>
                <a:effectLst/>
                <a:latin typeface="Times New Roman" panose="02020603050405020304" pitchFamily="18" charset="0"/>
                <a:ea typeface="宋体" panose="02010600030101010101" pitchFamily="2" charset="-122"/>
              </a:rPr>
              <a:t>real user</a:t>
            </a:r>
            <a:r>
              <a:rPr lang="zh-CN" altLang="zh-CN" sz="1800" kern="100" dirty="0">
                <a:solidFill>
                  <a:srgbClr val="000000"/>
                </a:solidFill>
                <a:effectLst/>
                <a:latin typeface="Times New Roman" panose="02020603050405020304" pitchFamily="18" charset="0"/>
                <a:ea typeface="宋体" panose="02010600030101010101" pitchFamily="2" charset="-122"/>
              </a:rPr>
              <a:t>）、虚拟用户（</a:t>
            </a:r>
            <a:r>
              <a:rPr lang="en-US" altLang="zh-CN" sz="1800" kern="100" dirty="0">
                <a:solidFill>
                  <a:srgbClr val="000000"/>
                </a:solidFill>
                <a:effectLst/>
                <a:latin typeface="Times New Roman" panose="02020603050405020304" pitchFamily="18" charset="0"/>
                <a:ea typeface="宋体" panose="02010600030101010101" pitchFamily="2" charset="-122"/>
              </a:rPr>
              <a:t>guest</a:t>
            </a:r>
            <a:r>
              <a:rPr lang="zh-CN" altLang="zh-CN" sz="1800" kern="100" dirty="0">
                <a:solidFill>
                  <a:srgbClr val="000000"/>
                </a:solidFill>
                <a:effectLst/>
                <a:latin typeface="Times New Roman" panose="02020603050405020304" pitchFamily="18" charset="0"/>
                <a:ea typeface="宋体" panose="02010600030101010101" pitchFamily="2" charset="-122"/>
              </a:rPr>
              <a:t>）和匿名用户（</a:t>
            </a:r>
            <a:r>
              <a:rPr lang="en-US" altLang="zh-CN" sz="1800" kern="100" dirty="0">
                <a:solidFill>
                  <a:srgbClr val="000000"/>
                </a:solidFill>
                <a:effectLst/>
                <a:latin typeface="Times New Roman" panose="02020603050405020304" pitchFamily="18" charset="0"/>
                <a:ea typeface="宋体" panose="02010600030101010101" pitchFamily="2" charset="-122"/>
              </a:rPr>
              <a:t>anonymous</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1</a:t>
            </a:r>
            <a:r>
              <a:rPr lang="zh-CN" altLang="zh-CN" sz="1800" kern="100" dirty="0">
                <a:solidFill>
                  <a:srgbClr val="000000"/>
                </a:solidFill>
                <a:effectLst/>
                <a:latin typeface="Times New Roman" panose="02020603050405020304" pitchFamily="18" charset="0"/>
                <a:ea typeface="宋体" panose="02010600030101010101" pitchFamily="2" charset="-122"/>
              </a:rPr>
              <a:t>）本地用户。如果用户在</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服务器上拥有账号，这个账号则为本地用户。本地用户可以通过输入账号和密码登录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服务器。在用户使用本地用户登录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服务器后，其默认的主目录是本地用户命名的家目录。在完成服务器配置后，本地用户可以上传或下载文件，系统也可以允许本地用户作为虚拟用户工作。</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2</a:t>
            </a:r>
            <a:r>
              <a:rPr lang="zh-CN" altLang="zh-CN" sz="1800" kern="100" dirty="0">
                <a:solidFill>
                  <a:srgbClr val="000000"/>
                </a:solidFill>
                <a:effectLst/>
                <a:latin typeface="Times New Roman" panose="02020603050405020304" pitchFamily="18" charset="0"/>
                <a:ea typeface="宋体" panose="02010600030101010101" pitchFamily="2" charset="-122"/>
              </a:rPr>
              <a:t>）虚拟用户。如果用户在</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服务器上拥有账号，但是这个账号只能进行</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文件的传输，这个账号则为虚拟用户。虚拟用户也可以通过输入账号和密码登录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服务器。在用户使用虚拟用户登录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服务器后，其目前所在的位置为虚拟用户的家目录。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3</a:t>
            </a:r>
            <a:r>
              <a:rPr lang="zh-CN" altLang="zh-CN" sz="1800" kern="100" dirty="0">
                <a:solidFill>
                  <a:srgbClr val="000000"/>
                </a:solidFill>
                <a:effectLst/>
                <a:latin typeface="Times New Roman" panose="02020603050405020304" pitchFamily="18" charset="0"/>
                <a:ea typeface="宋体" panose="02010600030101010101" pitchFamily="2" charset="-122"/>
              </a:rPr>
              <a:t>）匿名用户。通常，</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服务器都会设有让非本地用户使用的账号，即匿名用户。匿名用户登录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服务器时不需要输入账号和密码，但在字符或命令行界面来说，要登录服务器，就必须提供匿名用户的账号和密码。在用户使用匿名用户登录</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服务器后，其默认的位置为</a:t>
            </a:r>
            <a:r>
              <a:rPr lang="en-US" altLang="zh-CN" sz="1800" kern="100" dirty="0">
                <a:solidFill>
                  <a:srgbClr val="000000"/>
                </a:solidFill>
                <a:effectLst/>
                <a:latin typeface="Times New Roman" panose="02020603050405020304" pitchFamily="18" charset="0"/>
                <a:ea typeface="宋体" panose="02010600030101010101" pitchFamily="2" charset="-122"/>
              </a:rPr>
              <a:t>/var/ftp</a:t>
            </a:r>
            <a:r>
              <a:rPr lang="zh-CN" altLang="zh-CN" sz="1800" kern="100" dirty="0">
                <a:solidFill>
                  <a:srgbClr val="000000"/>
                </a:solidFill>
                <a:effectLst/>
                <a:latin typeface="Times New Roman" panose="02020603050405020304" pitchFamily="18" charset="0"/>
                <a:ea typeface="宋体" panose="02010600030101010101" pitchFamily="2" charset="-122"/>
              </a:rPr>
              <a:t>目录，也就是匿名用户的根目录。通常，匿名用户只能下载文件，不能上传文件。</a:t>
            </a:r>
            <a:endParaRPr lang="zh-CN" altLang="zh-CN" sz="1800" kern="100" dirty="0">
              <a:effectLst/>
              <a:latin typeface="Times New Roman" panose="02020603050405020304" pitchFamily="18" charset="0"/>
              <a:ea typeface="宋体" panose="02010600030101010101" pitchFamily="2" charset="-122"/>
            </a:endParaRPr>
          </a:p>
          <a:p>
            <a:pPr indent="0" algn="l">
              <a:buNone/>
            </a:pPr>
            <a:endParaRPr lang="en-US" altLang="zh-CN" sz="1600" dirty="0"/>
          </a:p>
          <a:p>
            <a:pPr indent="0" algn="l">
              <a:buNone/>
            </a:pPr>
            <a:endParaRPr lang="zh-CN" altLang="en-US" sz="1600" dirty="0"/>
          </a:p>
        </p:txBody>
      </p:sp>
    </p:spTree>
    <p:extLst>
      <p:ext uri="{BB962C8B-B14F-4D97-AF65-F5344CB8AC3E}">
        <p14:creationId xmlns:p14="http://schemas.microsoft.com/office/powerpoint/2010/main" val="187480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．匿名</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 </a:t>
            </a:r>
            <a:endPar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匿名</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是</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的一个特例，用户不需要拥有在服务器上的帐户。一般情况下，匿名访问的帐户名称是匿名的，此帐户不需要密码。通常</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会要求用户将其电子邮件地址作为其身份验证的密码，但一般会进行简单的验证或无需验证。</a:t>
            </a:r>
            <a:endParaRPr lang="zh-CN" altLang="zh-CN" sz="14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5.Linux</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系统的</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目前，在</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的环境下有许多</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服务器，比如功能比较简单的</a:t>
            </a:r>
            <a:r>
              <a:rPr lang="en-US" altLang="zh-CN" sz="1400" kern="100" dirty="0" err="1">
                <a:solidFill>
                  <a:srgbClr val="000000"/>
                </a:solidFill>
                <a:effectLst/>
                <a:latin typeface="Times New Roman" panose="02020603050405020304" pitchFamily="18" charset="0"/>
                <a:ea typeface="宋体" panose="02010600030101010101" pitchFamily="2" charset="-122"/>
              </a:rPr>
              <a:t>ftpd</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err="1">
                <a:solidFill>
                  <a:srgbClr val="000000"/>
                </a:solidFill>
                <a:effectLst/>
                <a:latin typeface="Times New Roman" panose="02020603050405020304" pitchFamily="18" charset="0"/>
                <a:ea typeface="宋体" panose="02010600030101010101" pitchFamily="2" charset="-122"/>
              </a:rPr>
              <a:t>oftpd</a:t>
            </a:r>
            <a:r>
              <a:rPr lang="zh-CN" altLang="zh-CN" sz="1400" kern="100" dirty="0">
                <a:solidFill>
                  <a:srgbClr val="000000"/>
                </a:solidFill>
                <a:effectLst/>
                <a:latin typeface="Times New Roman" panose="02020603050405020304" pitchFamily="18" charset="0"/>
                <a:ea typeface="宋体" panose="02010600030101010101" pitchFamily="2" charset="-122"/>
              </a:rPr>
              <a:t>，配置性中等的</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pure-</a:t>
            </a:r>
            <a:r>
              <a:rPr lang="en-US" altLang="zh-CN" sz="1400" kern="100" dirty="0" err="1">
                <a:solidFill>
                  <a:srgbClr val="000000"/>
                </a:solidFill>
                <a:effectLst/>
                <a:latin typeface="Times New Roman" panose="02020603050405020304" pitchFamily="18" charset="0"/>
                <a:ea typeface="宋体" panose="02010600030101010101" pitchFamily="2" charset="-122"/>
              </a:rPr>
              <a:t>ftpd</a:t>
            </a:r>
            <a:r>
              <a:rPr lang="zh-CN" altLang="zh-CN" sz="1400" kern="100" dirty="0">
                <a:solidFill>
                  <a:srgbClr val="000000"/>
                </a:solidFill>
                <a:effectLst/>
                <a:latin typeface="Times New Roman" panose="02020603050405020304" pitchFamily="18" charset="0"/>
                <a:ea typeface="宋体" panose="02010600030101010101" pitchFamily="2" charset="-122"/>
              </a:rPr>
              <a:t>，配置性强的</a:t>
            </a:r>
            <a:r>
              <a:rPr lang="en-US" altLang="zh-CN" sz="1400" kern="100" dirty="0" err="1">
                <a:solidFill>
                  <a:srgbClr val="000000"/>
                </a:solidFill>
                <a:effectLst/>
                <a:latin typeface="Times New Roman" panose="02020603050405020304" pitchFamily="18" charset="0"/>
                <a:ea typeface="宋体" panose="02010600030101010101" pitchFamily="2" charset="-122"/>
              </a:rPr>
              <a:t>proftpd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wu-ftpd</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err="1">
                <a:solidFill>
                  <a:srgbClr val="000000"/>
                </a:solidFill>
                <a:effectLst/>
                <a:latin typeface="Times New Roman" panose="02020603050405020304" pitchFamily="18" charset="0"/>
                <a:ea typeface="宋体" panose="02010600030101010101" pitchFamily="2" charset="-122"/>
              </a:rPr>
              <a:t>glftpd</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49219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320480"/>
          </a:xfrm>
        </p:spPr>
        <p:txBody>
          <a:bodyPr>
            <a:normAutofit fontScale="92500"/>
          </a:bodyPr>
          <a:lstStyle/>
          <a:p>
            <a:pPr marL="342900" lvl="0" indent="-342900">
              <a:buFont typeface="+mj-ea"/>
              <a:buAutoNum type="ea1ChsPlain" startAt="2"/>
            </a:pPr>
            <a:r>
              <a:rPr lang="en-US" altLang="zh-CN" sz="1500" b="1" kern="100" dirty="0">
                <a:effectLst/>
                <a:latin typeface="Times New Roman" panose="02020603050405020304" pitchFamily="18" charset="0"/>
                <a:ea typeface="宋体" panose="02010600030101010101" pitchFamily="2" charset="-122"/>
                <a:cs typeface="Times New Roman" panose="02020603050405020304" pitchFamily="18" charset="0"/>
              </a:rPr>
              <a:t>VSFTP</a:t>
            </a:r>
            <a:r>
              <a:rPr lang="zh-CN" altLang="zh-CN" sz="1500" b="1" kern="100" dirty="0">
                <a:effectLst/>
                <a:latin typeface="Times New Roman" panose="02020603050405020304" pitchFamily="18" charset="0"/>
                <a:ea typeface="宋体" panose="02010600030101010101" pitchFamily="2" charset="-122"/>
                <a:cs typeface="Times New Roman" panose="02020603050405020304" pitchFamily="18" charset="0"/>
              </a:rPr>
              <a:t>服务器</a:t>
            </a:r>
          </a:p>
          <a:p>
            <a:pPr indent="266700" algn="just"/>
            <a:r>
              <a:rPr lang="en-US" altLang="zh-CN" sz="1500" kern="100" dirty="0">
                <a:solidFill>
                  <a:srgbClr val="000000"/>
                </a:solidFill>
                <a:effectLst/>
                <a:latin typeface="Times New Roman" panose="02020603050405020304" pitchFamily="18" charset="0"/>
                <a:ea typeface="宋体" panose="02010600030101010101" pitchFamily="2" charset="-122"/>
              </a:rPr>
              <a:t>VSFTP</a:t>
            </a:r>
            <a:r>
              <a:rPr lang="zh-CN" altLang="zh-CN" sz="1500" kern="100" dirty="0">
                <a:solidFill>
                  <a:srgbClr val="000000"/>
                </a:solidFill>
                <a:effectLst/>
                <a:latin typeface="Times New Roman" panose="02020603050405020304" pitchFamily="18" charset="0"/>
                <a:ea typeface="宋体" panose="02010600030101010101" pitchFamily="2" charset="-122"/>
              </a:rPr>
              <a:t>服务器（</a:t>
            </a:r>
            <a:r>
              <a:rPr lang="en-US" altLang="zh-CN" sz="1500" kern="100" dirty="0">
                <a:solidFill>
                  <a:srgbClr val="000000"/>
                </a:solidFill>
                <a:effectLst/>
                <a:latin typeface="Times New Roman" panose="02020603050405020304" pitchFamily="18" charset="0"/>
                <a:ea typeface="宋体" panose="02010600030101010101" pitchFamily="2" charset="-122"/>
              </a:rPr>
              <a:t>Very </a:t>
            </a:r>
            <a:r>
              <a:rPr lang="en-US" altLang="zh-CN" sz="1500" kern="100" dirty="0" err="1">
                <a:solidFill>
                  <a:srgbClr val="000000"/>
                </a:solidFill>
                <a:effectLst/>
                <a:latin typeface="Times New Roman" panose="02020603050405020304" pitchFamily="18" charset="0"/>
                <a:ea typeface="宋体" panose="02010600030101010101" pitchFamily="2" charset="-122"/>
              </a:rPr>
              <a:t>Secrue</a:t>
            </a:r>
            <a:r>
              <a:rPr lang="en-US" altLang="zh-CN" sz="1500" kern="100" dirty="0">
                <a:solidFill>
                  <a:srgbClr val="000000"/>
                </a:solidFill>
                <a:effectLst/>
                <a:latin typeface="Times New Roman" panose="02020603050405020304" pitchFamily="18" charset="0"/>
                <a:ea typeface="宋体" panose="02010600030101010101" pitchFamily="2" charset="-122"/>
              </a:rPr>
              <a:t> FTP daemon</a:t>
            </a:r>
            <a:r>
              <a:rPr lang="zh-CN" altLang="zh-CN" sz="1500" kern="100" dirty="0">
                <a:solidFill>
                  <a:srgbClr val="000000"/>
                </a:solidFill>
                <a:effectLst/>
                <a:latin typeface="Times New Roman" panose="02020603050405020304" pitchFamily="18" charset="0"/>
                <a:ea typeface="宋体" panose="02010600030101010101" pitchFamily="2" charset="-122"/>
              </a:rPr>
              <a:t>）在类似</a:t>
            </a:r>
            <a:r>
              <a:rPr lang="en-US" altLang="zh-CN" sz="1500" kern="100" dirty="0">
                <a:solidFill>
                  <a:srgbClr val="000000"/>
                </a:solidFill>
                <a:effectLst/>
                <a:latin typeface="Times New Roman" panose="02020603050405020304" pitchFamily="18" charset="0"/>
                <a:ea typeface="宋体" panose="02010600030101010101" pitchFamily="2" charset="-122"/>
              </a:rPr>
              <a:t>UNIX</a:t>
            </a:r>
            <a:r>
              <a:rPr lang="zh-CN" altLang="zh-CN" sz="1500" kern="100" dirty="0">
                <a:solidFill>
                  <a:srgbClr val="000000"/>
                </a:solidFill>
                <a:effectLst/>
                <a:latin typeface="Times New Roman" panose="02020603050405020304" pitchFamily="18" charset="0"/>
                <a:ea typeface="宋体" panose="02010600030101010101" pitchFamily="2" charset="-122"/>
              </a:rPr>
              <a:t>的系统使用，能够在大多数的系统上运行，支持许多传统</a:t>
            </a:r>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不支持的特征，具有安全、高速、稳定的特点。</a:t>
            </a:r>
            <a:endParaRPr lang="zh-CN" altLang="zh-CN" sz="15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1.vsftpd.conf</a:t>
            </a:r>
            <a:r>
              <a:rPr lang="zh-CN"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配置文件</a:t>
            </a: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在</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服务器中，所有的配置都基于</a:t>
            </a:r>
            <a:r>
              <a:rPr lang="en-US" altLang="zh-CN" sz="15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500" kern="100" dirty="0">
                <a:solidFill>
                  <a:srgbClr val="000000"/>
                </a:solidFill>
                <a:effectLst/>
                <a:latin typeface="Times New Roman" panose="02020603050405020304" pitchFamily="18" charset="0"/>
                <a:ea typeface="宋体" panose="02010600030101010101" pitchFamily="2" charset="-122"/>
              </a:rPr>
              <a:t>这个配置文件。默认配置文件的目录是</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etc</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。配置文件的内容和</a:t>
            </a:r>
            <a:r>
              <a:rPr lang="en-US" altLang="zh-CN" sz="1500" kern="100" dirty="0">
                <a:solidFill>
                  <a:srgbClr val="000000"/>
                </a:solidFill>
                <a:effectLst/>
                <a:latin typeface="Times New Roman" panose="02020603050405020304" pitchFamily="18" charset="0"/>
                <a:ea typeface="宋体" panose="02010600030101010101" pitchFamily="2" charset="-122"/>
              </a:rPr>
              <a:t>Linux</a:t>
            </a:r>
            <a:r>
              <a:rPr lang="zh-CN" altLang="zh-CN" sz="1500" kern="100" dirty="0">
                <a:solidFill>
                  <a:srgbClr val="000000"/>
                </a:solidFill>
                <a:effectLst/>
                <a:latin typeface="Times New Roman" panose="02020603050405020304" pitchFamily="18" charset="0"/>
                <a:ea typeface="宋体" panose="02010600030101010101" pitchFamily="2" charset="-122"/>
              </a:rPr>
              <a:t>系统中的大多数配置文件一样，</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的配置文件以</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开始注释。</a:t>
            </a:r>
            <a:endParaRPr lang="en-US" altLang="zh-CN" sz="1500" kern="100" dirty="0">
              <a:solidFill>
                <a:srgbClr val="000000"/>
              </a:solidFill>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2.vsftpd</a:t>
            </a:r>
            <a:r>
              <a:rPr lang="zh-CN"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的配置项</a:t>
            </a:r>
          </a:p>
          <a:p>
            <a:pPr indent="266700" algn="just"/>
            <a:r>
              <a:rPr lang="en-US" altLang="zh-CN" sz="15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500" kern="100" dirty="0">
                <a:solidFill>
                  <a:srgbClr val="000000"/>
                </a:solidFill>
                <a:effectLst/>
                <a:latin typeface="Times New Roman" panose="02020603050405020304" pitchFamily="18" charset="0"/>
                <a:ea typeface="宋体" panose="02010600030101010101" pitchFamily="2" charset="-122"/>
              </a:rPr>
              <a:t>配置文件中的默认配置内容比较简单，安全性和实用性不高，用户需要根据实际情况对配置文件进行设置和修改，让</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服务器更有目的性和针对性，提高文件的安全性和实用性。如果要编辑配置文件，可以使用</a:t>
            </a:r>
            <a:r>
              <a:rPr lang="en-US" altLang="zh-CN" sz="1500" kern="100" dirty="0">
                <a:solidFill>
                  <a:srgbClr val="000000"/>
                </a:solidFill>
                <a:effectLst/>
                <a:latin typeface="Times New Roman" panose="02020603050405020304" pitchFamily="18" charset="0"/>
                <a:ea typeface="宋体" panose="02010600030101010101" pitchFamily="2" charset="-122"/>
              </a:rPr>
              <a:t>vi</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vim</a:t>
            </a:r>
            <a:r>
              <a:rPr lang="zh-CN" altLang="zh-CN" sz="1500" kern="100" dirty="0">
                <a:solidFill>
                  <a:srgbClr val="000000"/>
                </a:solidFill>
                <a:effectLst/>
                <a:latin typeface="Times New Roman" panose="02020603050405020304" pitchFamily="18" charset="0"/>
                <a:ea typeface="宋体" panose="02010600030101010101" pitchFamily="2" charset="-122"/>
              </a:rPr>
              <a:t>等文件工具来编辑</a:t>
            </a:r>
            <a:r>
              <a:rPr lang="en-US" altLang="zh-CN" sz="15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500" kern="100" dirty="0">
                <a:solidFill>
                  <a:srgbClr val="000000"/>
                </a:solidFill>
                <a:effectLst/>
                <a:latin typeface="Times New Roman" panose="02020603050405020304" pitchFamily="18" charset="0"/>
                <a:ea typeface="宋体" panose="02010600030101010101" pitchFamily="2" charset="-122"/>
              </a:rPr>
              <a:t>配置文件，在配置完文件后退出插入模式（进入文件后使用</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i</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进入插入模式）按</a:t>
            </a:r>
            <a:r>
              <a:rPr lang="en-US" altLang="zh-CN" sz="1500" kern="100" dirty="0">
                <a:solidFill>
                  <a:srgbClr val="000000"/>
                </a:solidFill>
                <a:effectLst/>
                <a:latin typeface="Times New Roman" panose="02020603050405020304" pitchFamily="18" charset="0"/>
                <a:ea typeface="宋体" panose="02010600030101010101" pitchFamily="2" charset="-122"/>
              </a:rPr>
              <a:t>“:q”(</a:t>
            </a:r>
            <a:r>
              <a:rPr lang="zh-CN" altLang="zh-CN" sz="1500" kern="100" dirty="0">
                <a:solidFill>
                  <a:srgbClr val="000000"/>
                </a:solidFill>
                <a:effectLst/>
                <a:latin typeface="Times New Roman" panose="02020603050405020304" pitchFamily="18" charset="0"/>
                <a:ea typeface="宋体" panose="02010600030101010101" pitchFamily="2" charset="-122"/>
              </a:rPr>
              <a:t>保存</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或</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wq</a:t>
            </a:r>
            <a:r>
              <a:rPr lang="en-US" altLang="zh-CN" sz="1500" kern="100" dirty="0">
                <a:solidFill>
                  <a:srgbClr val="000000"/>
                </a:solidFill>
                <a:effectLst/>
                <a:latin typeface="Times New Roman" panose="02020603050405020304" pitchFamily="18" charset="0"/>
                <a:ea typeface="宋体" panose="02010600030101010101" pitchFamily="2" charset="-122"/>
              </a:rPr>
              <a:t>” (</a:t>
            </a:r>
            <a:r>
              <a:rPr lang="zh-CN" altLang="zh-CN" sz="1500" kern="100" dirty="0">
                <a:solidFill>
                  <a:srgbClr val="000000"/>
                </a:solidFill>
                <a:effectLst/>
                <a:latin typeface="Times New Roman" panose="02020603050405020304" pitchFamily="18" charset="0"/>
                <a:ea typeface="宋体" panose="02010600030101010101" pitchFamily="2" charset="-122"/>
              </a:rPr>
              <a:t>强制保存保存</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来保存文件，然后重新启动</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服务器，来重新加载新配置的内容</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05893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TFTP</a:t>
            </a:r>
            <a:endPar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（简单文件传输协议）是</a:t>
            </a:r>
            <a:r>
              <a:rPr lang="en-US" altLang="zh-CN" sz="1400" kern="100" dirty="0">
                <a:solidFill>
                  <a:srgbClr val="000000"/>
                </a:solidFill>
                <a:effectLst/>
                <a:latin typeface="Times New Roman" panose="02020603050405020304" pitchFamily="18" charset="0"/>
                <a:ea typeface="宋体" panose="02010600030101010101" pitchFamily="2" charset="-122"/>
              </a:rPr>
              <a:t> TCP/IP </a:t>
            </a:r>
            <a:r>
              <a:rPr lang="zh-CN" altLang="zh-CN" sz="1400" kern="100" dirty="0">
                <a:solidFill>
                  <a:srgbClr val="000000"/>
                </a:solidFill>
                <a:effectLst/>
                <a:latin typeface="Times New Roman" panose="02020603050405020304" pitchFamily="18" charset="0"/>
                <a:ea typeface="宋体" panose="02010600030101010101" pitchFamily="2" charset="-122"/>
              </a:rPr>
              <a:t>协议族中一种简单的文件传输协议，用来在客户端与服务器之间进行文件传输。</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TFTP </a:t>
            </a:r>
            <a:r>
              <a:rPr lang="zh-CN" altLang="zh-CN" sz="1400" kern="100" dirty="0">
                <a:solidFill>
                  <a:srgbClr val="000000"/>
                </a:solidFill>
                <a:effectLst/>
                <a:latin typeface="Times New Roman" panose="02020603050405020304" pitchFamily="18" charset="0"/>
                <a:ea typeface="宋体" panose="02010600030101010101" pitchFamily="2" charset="-122"/>
              </a:rPr>
              <a:t>基于</a:t>
            </a:r>
            <a:r>
              <a:rPr lang="en-US" altLang="zh-CN" sz="1400" kern="100" dirty="0">
                <a:solidFill>
                  <a:srgbClr val="000000"/>
                </a:solidFill>
                <a:effectLst/>
                <a:latin typeface="Times New Roman" panose="02020603050405020304" pitchFamily="18" charset="0"/>
                <a:ea typeface="宋体" panose="02010600030101010101" pitchFamily="2" charset="-122"/>
              </a:rPr>
              <a:t>UDP</a:t>
            </a:r>
            <a:r>
              <a:rPr lang="zh-CN" altLang="zh-CN" sz="1400" kern="100" dirty="0">
                <a:solidFill>
                  <a:srgbClr val="000000"/>
                </a:solidFill>
                <a:effectLst/>
                <a:latin typeface="Times New Roman" panose="02020603050405020304" pitchFamily="18" charset="0"/>
                <a:ea typeface="宋体" panose="02010600030101010101" pitchFamily="2" charset="-122"/>
              </a:rPr>
              <a:t>协议进行文件传输。与</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协议不同的是，</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传输文件时不需要用户进行登录。它只能从文件服务器上下载或上传文件，不能列出目录。</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UDP</a:t>
            </a:r>
            <a:r>
              <a:rPr lang="zh-CN" altLang="zh-CN" sz="1400" kern="100" dirty="0">
                <a:solidFill>
                  <a:srgbClr val="000000"/>
                </a:solidFill>
                <a:effectLst/>
                <a:latin typeface="Times New Roman" panose="02020603050405020304" pitchFamily="18" charset="0"/>
                <a:ea typeface="宋体" panose="02010600030101010101" pitchFamily="2" charset="-122"/>
              </a:rPr>
              <a:t>协议的</a:t>
            </a:r>
            <a:r>
              <a:rPr lang="en-US" altLang="zh-CN" sz="1400" kern="100" dirty="0">
                <a:solidFill>
                  <a:srgbClr val="000000"/>
                </a:solidFill>
                <a:effectLst/>
                <a:latin typeface="Times New Roman" panose="02020603050405020304" pitchFamily="18" charset="0"/>
                <a:ea typeface="宋体" panose="02010600030101010101" pitchFamily="2" charset="-122"/>
              </a:rPr>
              <a:t>69</a:t>
            </a:r>
            <a:r>
              <a:rPr lang="zh-CN" altLang="zh-CN" sz="1400" kern="100" dirty="0">
                <a:solidFill>
                  <a:srgbClr val="000000"/>
                </a:solidFill>
                <a:effectLst/>
                <a:latin typeface="Times New Roman" panose="02020603050405020304" pitchFamily="18" charset="0"/>
                <a:ea typeface="宋体" panose="02010600030101010101" pitchFamily="2" charset="-122"/>
              </a:rPr>
              <a:t>号端口作为其传输，不能列出目录内容，无验证或加密机制，被用于在远程服务器上读取或写入文件，因此文件的传输过程也不像</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协议那样可靠。但是</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不需要客户端的权限认证，也就减少了无谓的系统和网络带宽消耗，因此在传输琐碎不大的文件时，效率更加高，目前主要适用于私人的本地网络中，常用于</a:t>
            </a:r>
            <a:r>
              <a:rPr lang="en-US" altLang="zh-CN" sz="1400" kern="100" dirty="0">
                <a:solidFill>
                  <a:srgbClr val="000000"/>
                </a:solidFill>
                <a:effectLst/>
                <a:latin typeface="Times New Roman" panose="02020603050405020304" pitchFamily="18" charset="0"/>
                <a:ea typeface="宋体" panose="02010600030101010101" pitchFamily="2" charset="-122"/>
              </a:rPr>
              <a:t>PXE</a:t>
            </a:r>
            <a:r>
              <a:rPr lang="zh-CN" altLang="zh-CN" sz="1400" kern="100" dirty="0">
                <a:solidFill>
                  <a:srgbClr val="000000"/>
                </a:solidFill>
                <a:effectLst/>
                <a:latin typeface="Times New Roman" panose="02020603050405020304" pitchFamily="18" charset="0"/>
                <a:ea typeface="宋体" panose="02010600030101010101" pitchFamily="2" charset="-122"/>
              </a:rPr>
              <a:t>无盘启动，网络设备的设置等。</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可以与</a:t>
            </a:r>
            <a:r>
              <a:rPr lang="en-US" altLang="zh-CN" sz="1400" kern="100" dirty="0">
                <a:solidFill>
                  <a:srgbClr val="000000"/>
                </a:solidFill>
                <a:effectLst/>
                <a:latin typeface="Times New Roman" panose="02020603050405020304" pitchFamily="18" charset="0"/>
                <a:ea typeface="宋体" panose="02010600030101010101" pitchFamily="2" charset="-122"/>
              </a:rPr>
              <a:t>DHCP</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服务器配合使用，构成组</a:t>
            </a:r>
            <a:r>
              <a:rPr lang="en-US" altLang="zh-CN" sz="1400" kern="100" dirty="0">
                <a:solidFill>
                  <a:srgbClr val="000000"/>
                </a:solidFill>
                <a:effectLst/>
                <a:latin typeface="Times New Roman" panose="02020603050405020304" pitchFamily="18" charset="0"/>
                <a:ea typeface="宋体" panose="02010600030101010101" pitchFamily="2" charset="-122"/>
              </a:rPr>
              <a:t>Lima</a:t>
            </a:r>
            <a:r>
              <a:rPr lang="zh-CN" altLang="zh-CN" sz="1400" kern="100" dirty="0">
                <a:solidFill>
                  <a:srgbClr val="000000"/>
                </a:solidFill>
                <a:effectLst/>
                <a:latin typeface="Times New Roman" panose="02020603050405020304" pitchFamily="18" charset="0"/>
                <a:ea typeface="宋体" panose="02010600030101010101" pitchFamily="2" charset="-122"/>
              </a:rPr>
              <a:t>安装服务器或备份服务器。利用安装服务器可以进行大规模的</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操作系统网络安装。在网络环境中，还可以利用</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的</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服务器下载路由器配置文件，编辑后再上传到路由器中。</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234065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四、</a:t>
            </a:r>
            <a:r>
              <a:rPr lang="en-US" altLang="zh-CN" sz="1400" b="1" kern="100" dirty="0" err="1">
                <a:effectLst/>
                <a:latin typeface="Times New Roman" panose="02020603050405020304" pitchFamily="18" charset="0"/>
                <a:ea typeface="宋体" panose="02010600030101010101" pitchFamily="2" charset="-122"/>
                <a:cs typeface="Times New Roman" panose="02020603050405020304" pitchFamily="18" charset="0"/>
              </a:rPr>
              <a:t>tftpd</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服务器 </a:t>
            </a:r>
          </a:p>
          <a:p>
            <a:pPr indent="266700" algn="just"/>
            <a:r>
              <a:rPr lang="en-US" altLang="zh-CN" sz="1400" kern="100" dirty="0" err="1">
                <a:solidFill>
                  <a:srgbClr val="000000"/>
                </a:solidFill>
                <a:effectLst/>
                <a:latin typeface="Times New Roman" panose="02020603050405020304" pitchFamily="18" charset="0"/>
                <a:ea typeface="宋体" panose="02010600030101010101" pitchFamily="2" charset="-122"/>
              </a:rPr>
              <a:t>tftpd</a:t>
            </a:r>
            <a:r>
              <a:rPr lang="zh-CN" altLang="zh-CN" sz="1400" kern="100" dirty="0">
                <a:solidFill>
                  <a:srgbClr val="000000"/>
                </a:solidFill>
                <a:effectLst/>
                <a:latin typeface="Times New Roman" panose="02020603050405020304" pitchFamily="18" charset="0"/>
                <a:ea typeface="宋体" panose="02010600030101010101" pitchFamily="2" charset="-122"/>
              </a:rPr>
              <a:t>是用于普通文件传输协议的服务器，使用</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协议，服务器正常是由</a:t>
            </a:r>
            <a:r>
              <a:rPr lang="en-US" altLang="zh-CN" sz="1400" kern="100" dirty="0" err="1">
                <a:solidFill>
                  <a:srgbClr val="000000"/>
                </a:solidFill>
                <a:effectLst/>
                <a:latin typeface="Times New Roman" panose="02020603050405020304" pitchFamily="18" charset="0"/>
                <a:ea typeface="宋体" panose="02010600030101010101" pitchFamily="2" charset="-122"/>
              </a:rPr>
              <a:t>inetd</a:t>
            </a:r>
            <a:r>
              <a:rPr lang="zh-CN" altLang="zh-CN" sz="1400" kern="100" dirty="0">
                <a:solidFill>
                  <a:srgbClr val="000000"/>
                </a:solidFill>
                <a:effectLst/>
                <a:latin typeface="Times New Roman" panose="02020603050405020304" pitchFamily="18" charset="0"/>
                <a:ea typeface="宋体" panose="02010600030101010101" pitchFamily="2" charset="-122"/>
              </a:rPr>
              <a:t>来启动的，但也可以进行独立运行。</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err="1">
                <a:solidFill>
                  <a:srgbClr val="000000"/>
                </a:solidFill>
                <a:effectLst/>
                <a:latin typeface="Times New Roman" panose="02020603050405020304" pitchFamily="18" charset="0"/>
                <a:ea typeface="宋体" panose="02010600030101010101" pitchFamily="2" charset="-122"/>
              </a:rPr>
              <a:t>tftpd-hpa</a:t>
            </a:r>
            <a:r>
              <a:rPr lang="zh-CN" altLang="zh-CN" sz="1400" kern="100" dirty="0">
                <a:solidFill>
                  <a:srgbClr val="000000"/>
                </a:solidFill>
                <a:effectLst/>
                <a:latin typeface="Times New Roman" panose="02020603050405020304" pitchFamily="18" charset="0"/>
                <a:ea typeface="宋体" panose="02010600030101010101" pitchFamily="2" charset="-122"/>
              </a:rPr>
              <a:t>是一个功能更加强大的</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服务器。它提供了很多</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的增强功能，目前</a:t>
            </a:r>
            <a:r>
              <a:rPr lang="en-US" altLang="zh-CN" sz="1400" kern="100" dirty="0" err="1">
                <a:solidFill>
                  <a:srgbClr val="000000"/>
                </a:solidFill>
                <a:effectLst/>
                <a:latin typeface="Times New Roman" panose="02020603050405020304" pitchFamily="18" charset="0"/>
                <a:ea typeface="宋体" panose="02010600030101010101" pitchFamily="2" charset="-122"/>
              </a:rPr>
              <a:t>tftpd-hpa</a:t>
            </a:r>
            <a:r>
              <a:rPr lang="zh-CN" altLang="zh-CN" sz="1400" kern="100" dirty="0">
                <a:solidFill>
                  <a:srgbClr val="000000"/>
                </a:solidFill>
                <a:effectLst/>
                <a:latin typeface="Times New Roman" panose="02020603050405020304" pitchFamily="18" charset="0"/>
                <a:ea typeface="宋体" panose="02010600030101010101" pitchFamily="2" charset="-122"/>
              </a:rPr>
              <a:t>已经移植到大部分的</a:t>
            </a:r>
            <a:r>
              <a:rPr lang="en-US" altLang="zh-CN" sz="1400" kern="100" dirty="0">
                <a:solidFill>
                  <a:srgbClr val="000000"/>
                </a:solidFill>
                <a:effectLst/>
                <a:latin typeface="Times New Roman" panose="02020603050405020304" pitchFamily="18" charset="0"/>
                <a:ea typeface="宋体" panose="02010600030101010101" pitchFamily="2" charset="-122"/>
              </a:rPr>
              <a:t>UNIX</a:t>
            </a:r>
            <a:r>
              <a:rPr lang="zh-CN" altLang="zh-CN" sz="1400" kern="100" dirty="0">
                <a:solidFill>
                  <a:srgbClr val="000000"/>
                </a:solidFill>
                <a:effectLst/>
                <a:latin typeface="Times New Roman" panose="02020603050405020304" pitchFamily="18" charset="0"/>
                <a:ea typeface="宋体" panose="02010600030101010101" pitchFamily="2" charset="-122"/>
              </a:rPr>
              <a:t>系统中。</a:t>
            </a:r>
            <a:endParaRPr lang="zh-CN" altLang="zh-CN" sz="1400" kern="100" dirty="0">
              <a:effectLst/>
              <a:latin typeface="Times New Roman" panose="02020603050405020304" pitchFamily="18" charset="0"/>
              <a:ea typeface="宋体" panose="02010600030101010101" pitchFamily="2" charset="-122"/>
            </a:endParaRPr>
          </a:p>
          <a:p>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501199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fontScale="62500" lnSpcReduction="20000"/>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六、</a:t>
            </a:r>
            <a:r>
              <a:rPr lang="en-US" altLang="zh-CN" sz="2000" b="1" kern="100" dirty="0" err="1">
                <a:effectLst/>
                <a:latin typeface="Times New Roman" panose="02020603050405020304" pitchFamily="18" charset="0"/>
                <a:ea typeface="宋体" panose="02010600030101010101" pitchFamily="2" charset="-122"/>
                <a:cs typeface="Times New Roman" panose="02020603050405020304" pitchFamily="18" charset="0"/>
              </a:rPr>
              <a:t>vsftpd</a:t>
            </a:r>
            <a:r>
              <a:rPr lang="zh-CN" altLang="zh-CN" sz="2000" b="1" kern="100" dirty="0">
                <a:effectLst/>
                <a:latin typeface="Times New Roman" panose="02020603050405020304" pitchFamily="18" charset="0"/>
                <a:ea typeface="宋体" panose="02010600030101010101" pitchFamily="2" charset="-122"/>
                <a:cs typeface="Times New Roman" panose="02020603050405020304" pitchFamily="18" charset="0"/>
              </a:rPr>
              <a:t>的配置项目</a:t>
            </a:r>
          </a:p>
          <a:p>
            <a:pPr algn="just" hangingPunct="0">
              <a:spcBef>
                <a:spcPts val="780"/>
              </a:spcBef>
              <a:spcAft>
                <a:spcPts val="780"/>
              </a:spcAft>
            </a:pPr>
            <a:r>
              <a:rPr lang="en-US" altLang="zh-CN" sz="20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20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．欢迎信息 </a:t>
            </a: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在用户登录</a:t>
            </a:r>
            <a:r>
              <a:rPr lang="en-US" altLang="zh-CN" sz="2000" kern="100" dirty="0">
                <a:solidFill>
                  <a:srgbClr val="000000"/>
                </a:solidFill>
                <a:effectLst/>
                <a:latin typeface="Times New Roman" panose="02020603050405020304" pitchFamily="18" charset="0"/>
                <a:ea typeface="宋体" panose="02010600030101010101" pitchFamily="2" charset="-122"/>
              </a:rPr>
              <a:t>FTP</a:t>
            </a:r>
            <a:r>
              <a:rPr lang="zh-CN" altLang="zh-CN" sz="2000" kern="100" dirty="0">
                <a:solidFill>
                  <a:srgbClr val="000000"/>
                </a:solidFill>
                <a:effectLst/>
                <a:latin typeface="Times New Roman" panose="02020603050405020304" pitchFamily="18" charset="0"/>
                <a:ea typeface="宋体" panose="02010600030101010101" pitchFamily="2" charset="-122"/>
              </a:rPr>
              <a:t>服务器后，服务器可以向登录的用户输出预先设置好的欢迎信息，设置的方法如下。</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确定在</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etc</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vsftpd</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vsftpd.conf</a:t>
            </a:r>
            <a:r>
              <a:rPr lang="en-US" altLang="zh-CN" sz="2000" kern="100" dirty="0">
                <a:solidFill>
                  <a:srgbClr val="000000"/>
                </a:solidFill>
                <a:effectLst/>
                <a:latin typeface="Times New Roman" panose="02020603050405020304" pitchFamily="18" charset="0"/>
                <a:ea typeface="宋体" panose="02010600030101010101" pitchFamily="2" charset="-122"/>
              </a:rPr>
              <a:t> </a:t>
            </a:r>
            <a:r>
              <a:rPr lang="zh-CN" altLang="zh-CN" sz="2000" kern="100" dirty="0">
                <a:solidFill>
                  <a:srgbClr val="000000"/>
                </a:solidFill>
                <a:effectLst/>
                <a:latin typeface="Times New Roman" panose="02020603050405020304" pitchFamily="18" charset="0"/>
                <a:ea typeface="宋体" panose="02010600030101010101" pitchFamily="2" charset="-122"/>
              </a:rPr>
              <a:t>当中是否有以下代码：</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en-US" altLang="zh-CN" sz="2000" kern="100" dirty="0" err="1">
                <a:solidFill>
                  <a:srgbClr val="000000"/>
                </a:solidFill>
                <a:effectLst/>
                <a:latin typeface="Times New Roman" panose="02020603050405020304" pitchFamily="18" charset="0"/>
                <a:ea typeface="宋体" panose="02010600030101010101" pitchFamily="2" charset="-122"/>
              </a:rPr>
              <a:t>dirmessage_enable</a:t>
            </a:r>
            <a:r>
              <a:rPr lang="en-US" altLang="zh-CN" sz="2000" kern="100" dirty="0">
                <a:solidFill>
                  <a:srgbClr val="000000"/>
                </a:solidFill>
                <a:effectLst/>
                <a:latin typeface="Times New Roman" panose="02020603050405020304" pitchFamily="18" charset="0"/>
                <a:ea typeface="宋体" panose="02010600030101010101" pitchFamily="2" charset="-122"/>
              </a:rPr>
              <a:t>=YES</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如果没有就在配置文件的底部添加该配置项。</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1</a:t>
            </a:r>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ftpd_banner</a:t>
            </a:r>
            <a:r>
              <a:rPr lang="en-US" altLang="zh-CN" sz="2000" kern="100" dirty="0">
                <a:solidFill>
                  <a:srgbClr val="000000"/>
                </a:solidFill>
                <a:effectLst/>
                <a:latin typeface="Times New Roman" panose="02020603050405020304" pitchFamily="18" charset="0"/>
                <a:ea typeface="宋体" panose="02010600030101010101" pitchFamily="2" charset="-122"/>
              </a:rPr>
              <a:t>= Welcome to the FTP server</a:t>
            </a:r>
            <a:r>
              <a:rPr lang="zh-CN" altLang="zh-CN" sz="2000" kern="100" dirty="0">
                <a:solidFill>
                  <a:srgbClr val="000000"/>
                </a:solidFill>
                <a:effectLst/>
                <a:latin typeface="Times New Roman" panose="02020603050405020304" pitchFamily="18" charset="0"/>
                <a:ea typeface="宋体" panose="02010600030101010101" pitchFamily="2" charset="-122"/>
              </a:rPr>
              <a:t>：该配置项是输出欢迎信息，</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zh-CN" altLang="zh-CN" sz="2000" kern="100" dirty="0">
                <a:solidFill>
                  <a:srgbClr val="000000"/>
                </a:solidFill>
                <a:effectLst/>
                <a:latin typeface="Times New Roman" panose="02020603050405020304" pitchFamily="18" charset="0"/>
                <a:ea typeface="宋体" panose="02010600030101010101" pitchFamily="2" charset="-122"/>
              </a:rPr>
              <a:t>后面输入的是输出给登录</a:t>
            </a:r>
            <a:r>
              <a:rPr lang="en-US" altLang="zh-CN" sz="2000" kern="100" dirty="0">
                <a:solidFill>
                  <a:srgbClr val="000000"/>
                </a:solidFill>
                <a:effectLst/>
                <a:latin typeface="Times New Roman" panose="02020603050405020304" pitchFamily="18" charset="0"/>
                <a:ea typeface="宋体" panose="02010600030101010101" pitchFamily="2" charset="-122"/>
              </a:rPr>
              <a:t>FTP</a:t>
            </a:r>
            <a:r>
              <a:rPr lang="zh-CN" altLang="zh-CN" sz="2000" kern="100" dirty="0">
                <a:solidFill>
                  <a:srgbClr val="000000"/>
                </a:solidFill>
                <a:effectLst/>
                <a:latin typeface="Times New Roman" panose="02020603050405020304" pitchFamily="18" charset="0"/>
                <a:ea typeface="宋体" panose="02010600030101010101" pitchFamily="2" charset="-122"/>
              </a:rPr>
              <a:t>服务器用户的欢迎信息，在欢迎信息比较多的时候，可以使用</a:t>
            </a:r>
            <a:r>
              <a:rPr lang="en-US" altLang="zh-CN" sz="2000" kern="100" dirty="0">
                <a:solidFill>
                  <a:srgbClr val="000000"/>
                </a:solidFill>
                <a:effectLst/>
                <a:latin typeface="Times New Roman" panose="02020603050405020304" pitchFamily="18" charset="0"/>
                <a:ea typeface="宋体" panose="02010600030101010101" pitchFamily="2" charset="-122"/>
              </a:rPr>
              <a:t>banner _file</a:t>
            </a:r>
            <a:r>
              <a:rPr lang="zh-CN" altLang="zh-CN" sz="2000" kern="100" dirty="0">
                <a:solidFill>
                  <a:srgbClr val="000000"/>
                </a:solidFill>
                <a:effectLst/>
                <a:latin typeface="Times New Roman" panose="02020603050405020304" pitchFamily="18" charset="0"/>
                <a:ea typeface="宋体" panose="02010600030101010101" pitchFamily="2" charset="-122"/>
              </a:rPr>
              <a:t>配置项来输出。</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2</a:t>
            </a:r>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banner _file= welcome</a:t>
            </a:r>
            <a:r>
              <a:rPr lang="zh-CN" altLang="zh-CN" sz="2000" kern="100" dirty="0">
                <a:solidFill>
                  <a:srgbClr val="000000"/>
                </a:solidFill>
                <a:effectLst/>
                <a:latin typeface="Times New Roman" panose="02020603050405020304" pitchFamily="18" charset="0"/>
                <a:ea typeface="宋体" panose="02010600030101010101" pitchFamily="2" charset="-122"/>
              </a:rPr>
              <a:t>：在设置较多欢迎信息的时候所使用的文件，“</a:t>
            </a:r>
            <a:r>
              <a:rPr lang="en-US" altLang="zh-CN" sz="2000" kern="100" dirty="0">
                <a:solidFill>
                  <a:srgbClr val="000000"/>
                </a:solidFill>
                <a:effectLst/>
                <a:latin typeface="Times New Roman" panose="02020603050405020304" pitchFamily="18" charset="0"/>
                <a:ea typeface="宋体" panose="02010600030101010101" pitchFamily="2" charset="-122"/>
              </a:rPr>
              <a:t>=</a:t>
            </a:r>
            <a:r>
              <a:rPr lang="zh-CN" altLang="zh-CN" sz="2000" kern="100" dirty="0">
                <a:solidFill>
                  <a:srgbClr val="000000"/>
                </a:solidFill>
                <a:effectLst/>
                <a:latin typeface="Times New Roman" panose="02020603050405020304" pitchFamily="18" charset="0"/>
                <a:ea typeface="宋体" panose="02010600030101010101" pitchFamily="2" charset="-122"/>
              </a:rPr>
              <a:t>”后面输入要存放的文件名。这个配置项会覆盖</a:t>
            </a:r>
            <a:r>
              <a:rPr lang="en-US" altLang="zh-CN" sz="2000" kern="100" dirty="0" err="1">
                <a:solidFill>
                  <a:srgbClr val="000000"/>
                </a:solidFill>
                <a:effectLst/>
                <a:latin typeface="Times New Roman" panose="02020603050405020304" pitchFamily="18" charset="0"/>
                <a:ea typeface="宋体" panose="02010600030101010101" pitchFamily="2" charset="-122"/>
              </a:rPr>
              <a:t>ftpd_banner</a:t>
            </a:r>
            <a:r>
              <a:rPr lang="zh-CN" altLang="zh-CN" sz="2000" kern="100" dirty="0">
                <a:solidFill>
                  <a:srgbClr val="000000"/>
                </a:solidFill>
                <a:effectLst/>
                <a:latin typeface="Times New Roman" panose="02020603050405020304" pitchFamily="18" charset="0"/>
                <a:ea typeface="宋体" panose="02010600030101010101" pitchFamily="2" charset="-122"/>
              </a:rPr>
              <a:t>配置项。</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3</a:t>
            </a:r>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err="1">
                <a:solidFill>
                  <a:srgbClr val="000000"/>
                </a:solidFill>
                <a:effectLst/>
                <a:latin typeface="Times New Roman" panose="02020603050405020304" pitchFamily="18" charset="0"/>
                <a:ea typeface="宋体" panose="02010600030101010101" pitchFamily="2" charset="-122"/>
              </a:rPr>
              <a:t>dirmessage_enable</a:t>
            </a:r>
            <a:r>
              <a:rPr lang="en-US" altLang="zh-CN" sz="2000" kern="100" dirty="0">
                <a:solidFill>
                  <a:srgbClr val="000000"/>
                </a:solidFill>
                <a:effectLst/>
                <a:latin typeface="Times New Roman" panose="02020603050405020304" pitchFamily="18" charset="0"/>
                <a:ea typeface="宋体" panose="02010600030101010101" pitchFamily="2" charset="-122"/>
              </a:rPr>
              <a:t>=YES</a:t>
            </a:r>
            <a:r>
              <a:rPr lang="zh-CN" altLang="zh-CN" sz="2000" kern="100" dirty="0">
                <a:solidFill>
                  <a:srgbClr val="000000"/>
                </a:solidFill>
                <a:effectLst/>
                <a:latin typeface="Times New Roman" panose="02020603050405020304" pitchFamily="18" charset="0"/>
                <a:ea typeface="宋体" panose="02010600030101010101" pitchFamily="2" charset="-122"/>
              </a:rPr>
              <a:t>：控制是否启用目录提示信息功能，默认设置为</a:t>
            </a:r>
            <a:r>
              <a:rPr lang="en-US" altLang="zh-CN" sz="2000" kern="100" dirty="0">
                <a:solidFill>
                  <a:srgbClr val="000000"/>
                </a:solidFill>
                <a:effectLst/>
                <a:latin typeface="Times New Roman" panose="02020603050405020304" pitchFamily="18" charset="0"/>
                <a:ea typeface="宋体" panose="02010600030101010101" pitchFamily="2" charset="-122"/>
              </a:rPr>
              <a:t>YES</a:t>
            </a:r>
            <a:r>
              <a:rPr lang="zh-CN" altLang="zh-CN" sz="2000" kern="100" dirty="0">
                <a:solidFill>
                  <a:srgbClr val="000000"/>
                </a:solidFill>
                <a:effectLst/>
                <a:latin typeface="Times New Roman" panose="02020603050405020304" pitchFamily="18" charset="0"/>
                <a:ea typeface="宋体" panose="02010600030101010101" pitchFamily="2" charset="-122"/>
              </a:rPr>
              <a:t>（启用）。</a:t>
            </a:r>
            <a:endParaRPr lang="zh-CN" altLang="zh-CN" sz="2000" kern="100" dirty="0">
              <a:effectLst/>
              <a:latin typeface="Times New Roman" panose="02020603050405020304" pitchFamily="18" charset="0"/>
              <a:ea typeface="宋体" panose="02010600030101010101" pitchFamily="2" charset="-122"/>
            </a:endParaRPr>
          </a:p>
          <a:p>
            <a:pPr indent="266700" algn="just"/>
            <a:r>
              <a:rPr lang="zh-CN" altLang="zh-CN" sz="2000" kern="100" dirty="0">
                <a:solidFill>
                  <a:srgbClr val="2D3037"/>
                </a:solidFill>
                <a:effectLst/>
                <a:latin typeface="Times New Roman" panose="02020603050405020304" pitchFamily="18" charset="0"/>
                <a:ea typeface="宋体" panose="02010600030101010101" pitchFamily="2" charset="-122"/>
              </a:rPr>
              <a:t>（</a:t>
            </a:r>
            <a:r>
              <a:rPr lang="en-US" altLang="zh-CN" sz="2000" kern="100" dirty="0">
                <a:solidFill>
                  <a:srgbClr val="2D3037"/>
                </a:solidFill>
                <a:effectLst/>
                <a:latin typeface="Times New Roman" panose="02020603050405020304" pitchFamily="18" charset="0"/>
                <a:ea typeface="宋体" panose="02010600030101010101" pitchFamily="2" charset="-122"/>
              </a:rPr>
              <a:t>4</a:t>
            </a:r>
            <a:r>
              <a:rPr lang="zh-CN" altLang="zh-CN" sz="2000" kern="100" dirty="0">
                <a:solidFill>
                  <a:srgbClr val="2D3037"/>
                </a:solidFill>
                <a:effectLst/>
                <a:latin typeface="Times New Roman" panose="02020603050405020304" pitchFamily="18" charset="0"/>
                <a:ea typeface="宋体" panose="02010600030101010101" pitchFamily="2" charset="-122"/>
              </a:rPr>
              <a:t>）</a:t>
            </a:r>
            <a:r>
              <a:rPr lang="en-US" altLang="zh-CN" sz="2000" kern="100" dirty="0" err="1">
                <a:solidFill>
                  <a:srgbClr val="2D3037"/>
                </a:solidFill>
                <a:effectLst/>
                <a:latin typeface="Times New Roman" panose="02020603050405020304" pitchFamily="18" charset="0"/>
                <a:ea typeface="宋体" panose="02010600030101010101" pitchFamily="2" charset="-122"/>
              </a:rPr>
              <a:t>message_file</a:t>
            </a:r>
            <a:r>
              <a:rPr lang="en-US" altLang="zh-CN" sz="2000" kern="100" dirty="0">
                <a:solidFill>
                  <a:srgbClr val="2D3037"/>
                </a:solidFill>
                <a:effectLst/>
                <a:latin typeface="Times New Roman" panose="02020603050405020304" pitchFamily="18" charset="0"/>
                <a:ea typeface="宋体" panose="02010600030101010101" pitchFamily="2" charset="-122"/>
              </a:rPr>
              <a:t>=file</a:t>
            </a:r>
            <a:r>
              <a:rPr lang="zh-CN" altLang="zh-CN" sz="2000" kern="100" dirty="0">
                <a:solidFill>
                  <a:srgbClr val="2D3037"/>
                </a:solidFill>
                <a:effectLst/>
                <a:latin typeface="Times New Roman" panose="02020603050405020304" pitchFamily="18" charset="0"/>
                <a:ea typeface="宋体" panose="02010600030101010101" pitchFamily="2" charset="-122"/>
              </a:rPr>
              <a:t>：这个配置项在</a:t>
            </a:r>
            <a:r>
              <a:rPr lang="en-US" altLang="zh-CN" sz="2000" kern="100" dirty="0" err="1">
                <a:solidFill>
                  <a:srgbClr val="000000"/>
                </a:solidFill>
                <a:effectLst/>
                <a:latin typeface="Times New Roman" panose="02020603050405020304" pitchFamily="18" charset="0"/>
                <a:ea typeface="宋体" panose="02010600030101010101" pitchFamily="2" charset="-122"/>
              </a:rPr>
              <a:t>dirmessage_enable</a:t>
            </a:r>
            <a:r>
              <a:rPr lang="en-US" altLang="zh-CN" sz="2000" kern="100" dirty="0">
                <a:solidFill>
                  <a:srgbClr val="000000"/>
                </a:solidFill>
                <a:effectLst/>
                <a:latin typeface="Times New Roman" panose="02020603050405020304" pitchFamily="18" charset="0"/>
                <a:ea typeface="宋体" panose="02010600030101010101" pitchFamily="2" charset="-122"/>
              </a:rPr>
              <a:t>=YES</a:t>
            </a:r>
            <a:r>
              <a:rPr lang="zh-CN" altLang="zh-CN" sz="2000" kern="100" dirty="0">
                <a:solidFill>
                  <a:srgbClr val="000000"/>
                </a:solidFill>
                <a:effectLst/>
                <a:latin typeface="Times New Roman" panose="02020603050405020304" pitchFamily="18" charset="0"/>
                <a:ea typeface="宋体" panose="02010600030101010101" pitchFamily="2" charset="-122"/>
              </a:rPr>
              <a:t>时，才能生效，默认值为</a:t>
            </a:r>
            <a:r>
              <a:rPr lang="en-US" altLang="zh-CN" sz="2000" kern="100" dirty="0">
                <a:solidFill>
                  <a:srgbClr val="000000"/>
                </a:solidFill>
                <a:effectLst/>
                <a:latin typeface="Times New Roman" panose="02020603050405020304" pitchFamily="18" charset="0"/>
                <a:ea typeface="宋体" panose="02010600030101010101" pitchFamily="2" charset="-122"/>
              </a:rPr>
              <a:t>.message</a:t>
            </a:r>
            <a:r>
              <a:rPr lang="zh-CN" altLang="zh-CN" sz="2000" kern="100" dirty="0">
                <a:solidFill>
                  <a:srgbClr val="000000"/>
                </a:solidFill>
                <a:effectLst/>
                <a:latin typeface="Times New Roman" panose="02020603050405020304" pitchFamily="18" charset="0"/>
                <a:ea typeface="宋体" panose="02010600030101010101" pitchFamily="2" charset="-122"/>
              </a:rPr>
              <a:t>。</a:t>
            </a:r>
            <a:endParaRPr lang="zh-CN" altLang="zh-CN" sz="2000" kern="100" dirty="0">
              <a:effectLst/>
              <a:latin typeface="Times New Roman" panose="02020603050405020304" pitchFamily="18" charset="0"/>
              <a:ea typeface="宋体" panose="02010600030101010101" pitchFamily="2" charset="-122"/>
            </a:endParaRPr>
          </a:p>
          <a:p>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109387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519485" y="287908"/>
            <a:ext cx="7616793" cy="4176464"/>
          </a:xfrm>
        </p:spPr>
        <p:txBody>
          <a:bodyPr>
            <a:no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．目录</a:t>
            </a:r>
          </a:p>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1</a:t>
            </a:r>
            <a:r>
              <a:rPr lang="zh-CN" altLang="zh-CN" sz="1400" b="1" kern="100" dirty="0">
                <a:solidFill>
                  <a:srgbClr val="0000FF"/>
                </a:solidFill>
                <a:effectLst/>
                <a:latin typeface="Times New Roman" panose="02020603050405020304" pitchFamily="18" charset="0"/>
                <a:ea typeface="宋体" panose="02010600030101010101" pitchFamily="2" charset="-122"/>
              </a:rPr>
              <a:t>）用户登录后所在目录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local_root</a:t>
            </a:r>
            <a:r>
              <a:rPr lang="en-US" altLang="zh-CN" sz="1400" kern="100" dirty="0">
                <a:solidFill>
                  <a:srgbClr val="000000"/>
                </a:solidFill>
                <a:effectLst/>
                <a:latin typeface="Times New Roman" panose="02020603050405020304" pitchFamily="18" charset="0"/>
                <a:ea typeface="宋体" panose="02010600030101010101" pitchFamily="2" charset="-122"/>
              </a:rPr>
              <a:t>=shared</a:t>
            </a:r>
            <a:r>
              <a:rPr lang="zh-CN" altLang="zh-CN" sz="1400" kern="100" dirty="0">
                <a:solidFill>
                  <a:srgbClr val="000000"/>
                </a:solidFill>
                <a:effectLst/>
                <a:latin typeface="Times New Roman" panose="02020603050405020304" pitchFamily="18" charset="0"/>
                <a:ea typeface="宋体" panose="02010600030101010101" pitchFamily="2" charset="-122"/>
              </a:rPr>
              <a:t>：设置使用本地用户登录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服务器后的所在目录，默认值为无，默认的位置为用户家目录的位置。</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anon_root</a:t>
            </a:r>
            <a:r>
              <a:rPr lang="en-US" altLang="zh-CN" sz="1400" kern="100" dirty="0">
                <a:solidFill>
                  <a:srgbClr val="000000"/>
                </a:solidFill>
                <a:effectLst/>
                <a:latin typeface="Times New Roman" panose="02020603050405020304" pitchFamily="18" charset="0"/>
                <a:ea typeface="宋体" panose="02010600030101010101" pitchFamily="2" charset="-122"/>
              </a:rPr>
              <a:t>=shared</a:t>
            </a:r>
            <a:r>
              <a:rPr lang="zh-CN" altLang="zh-CN" sz="1400" kern="100" dirty="0">
                <a:solidFill>
                  <a:srgbClr val="000000"/>
                </a:solidFill>
                <a:effectLst/>
                <a:latin typeface="Times New Roman" panose="02020603050405020304" pitchFamily="18" charset="0"/>
                <a:ea typeface="宋体" panose="02010600030101010101" pitchFamily="2" charset="-122"/>
              </a:rPr>
              <a:t>：设置使用匿名用户登录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服务器后的所在目录，默认值为为无，默认的位置为</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srv</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）用户是否运行切换到其他目录</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默认配置如下：</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）当</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chroot_list_enable</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chroot_local_user</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时，在</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a:t>
            </a:r>
            <a:r>
              <a:rPr lang="zh-CN" altLang="zh-CN" sz="1400" kern="100" dirty="0">
                <a:solidFill>
                  <a:srgbClr val="000000"/>
                </a:solidFill>
                <a:effectLst/>
                <a:latin typeface="Times New Roman" panose="02020603050405020304" pitchFamily="18" charset="0"/>
                <a:ea typeface="宋体" panose="02010600030101010101" pitchFamily="2" charset="-122"/>
              </a:rPr>
              <a:t>文件 中列出的用户可以切换到上级目录，未在文件中列出的用户不能切换到站点根目录的上级目录。</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）当</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chroot_list_enable</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chroot_local_user</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时，在</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a:t>
            </a:r>
            <a:r>
              <a:rPr lang="zh-CN" altLang="zh-CN" sz="1400" kern="100" dirty="0">
                <a:solidFill>
                  <a:srgbClr val="000000"/>
                </a:solidFill>
                <a:effectLst/>
                <a:latin typeface="Times New Roman" panose="02020603050405020304" pitchFamily="18" charset="0"/>
                <a:ea typeface="宋体" panose="02010600030101010101" pitchFamily="2" charset="-122"/>
              </a:rPr>
              <a:t>文件中列出的用户不能切换到站点根目录的上级目录，未在文件中列出的用户可以切换到上级目录。</a:t>
            </a:r>
            <a:endParaRPr lang="zh-CN" altLang="zh-CN" sz="1400" kern="100" dirty="0">
              <a:effectLst/>
              <a:latin typeface="Times New Roman" panose="02020603050405020304" pitchFamily="18" charset="0"/>
              <a:ea typeface="宋体" panose="02010600030101010101" pitchFamily="2" charset="-122"/>
            </a:endParaRPr>
          </a:p>
          <a:p>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53086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）当</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chroot_list_enable</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chroot_local_user</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时，所有用户均不能切换到上级目录。</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）当 </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chroot_list_enable</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chroot_local_user</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时，所有用户均可以切换到上级目录。</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indent="266700" algn="just"/>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78904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1</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项目背景</a:t>
            </a:r>
          </a:p>
        </p:txBody>
      </p:sp>
    </p:spTree>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9D910E5-D536-1F62-4B75-8610194B130D}"/>
              </a:ext>
            </a:extLst>
          </p:cNvPr>
          <p:cNvSpPr>
            <a:spLocks noGrp="1"/>
          </p:cNvSpPr>
          <p:nvPr>
            <p:ph idx="1"/>
          </p:nvPr>
        </p:nvSpPr>
        <p:spPr>
          <a:xfrm>
            <a:off x="671529" y="503932"/>
            <a:ext cx="7616793" cy="4104456"/>
          </a:xfrm>
        </p:spPr>
        <p:txBody>
          <a:bodyPr>
            <a:normAutofit/>
          </a:bodyPr>
          <a:lstStyle/>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）本地用户访问控制设置</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userlist_enable</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：如果同时设置了</a:t>
            </a:r>
            <a:r>
              <a:rPr lang="en-US" altLang="zh-CN" sz="1400" kern="100" dirty="0" err="1">
                <a:solidFill>
                  <a:srgbClr val="000000"/>
                </a:solidFill>
                <a:effectLst/>
                <a:latin typeface="Times New Roman" panose="02020603050405020304" pitchFamily="18" charset="0"/>
                <a:ea typeface="宋体" panose="02010600030101010101" pitchFamily="2" charset="-122"/>
              </a:rPr>
              <a:t>userlist_deny</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，则</a:t>
            </a:r>
            <a:r>
              <a:rPr lang="en-US" altLang="zh-CN" sz="1400" kern="100" dirty="0" err="1">
                <a:solidFill>
                  <a:srgbClr val="000000"/>
                </a:solidFill>
                <a:effectLst/>
                <a:latin typeface="Times New Roman" panose="02020603050405020304" pitchFamily="18" charset="0"/>
                <a:ea typeface="宋体" panose="02010600030101010101" pitchFamily="2" charset="-122"/>
              </a:rPr>
              <a:t>user_list</a:t>
            </a:r>
            <a:r>
              <a:rPr lang="zh-CN" altLang="zh-CN" sz="1400" kern="100" dirty="0">
                <a:solidFill>
                  <a:srgbClr val="000000"/>
                </a:solidFill>
                <a:effectLst/>
                <a:latin typeface="Times New Roman" panose="02020603050405020304" pitchFamily="18" charset="0"/>
                <a:ea typeface="宋体" panose="02010600030101010101" pitchFamily="2" charset="-122"/>
              </a:rPr>
              <a:t>文件中的用户将不允许登录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服务器，甚至没有输入密码的提示信息。</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userlist_deny</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：设置是否阻止</a:t>
            </a:r>
            <a:r>
              <a:rPr lang="en-US" altLang="zh-CN" sz="1400" kern="100" dirty="0" err="1">
                <a:solidFill>
                  <a:srgbClr val="000000"/>
                </a:solidFill>
                <a:effectLst/>
                <a:latin typeface="Times New Roman" panose="02020603050405020304" pitchFamily="18" charset="0"/>
                <a:ea typeface="宋体" panose="02010600030101010101" pitchFamily="2" charset="-122"/>
              </a:rPr>
              <a:t>user_list</a:t>
            </a:r>
            <a:r>
              <a:rPr lang="zh-CN" altLang="zh-CN" sz="1400" kern="100" dirty="0">
                <a:solidFill>
                  <a:srgbClr val="000000"/>
                </a:solidFill>
                <a:effectLst/>
                <a:latin typeface="Times New Roman" panose="02020603050405020304" pitchFamily="18" charset="0"/>
                <a:ea typeface="宋体" panose="02010600030101010101" pitchFamily="2" charset="-122"/>
              </a:rPr>
              <a:t>文件中的用户登录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服务器，默认为</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userlist_file</a:t>
            </a:r>
            <a:r>
              <a:rPr lang="en-US" altLang="zh-CN" sz="1400" kern="100" dirty="0">
                <a:solidFill>
                  <a:srgbClr val="000000"/>
                </a:solidFill>
                <a:effectLst/>
                <a:latin typeface="Times New Roman" panose="02020603050405020304" pitchFamily="18" charset="0"/>
                <a:ea typeface="宋体" panose="02010600030101010101" pitchFamily="2" charset="-122"/>
              </a:rPr>
              <a:t>=file:</a:t>
            </a:r>
            <a:r>
              <a:rPr lang="zh-CN" altLang="zh-CN" sz="1400" kern="100" dirty="0">
                <a:solidFill>
                  <a:srgbClr val="000000"/>
                </a:solidFill>
                <a:effectLst/>
                <a:latin typeface="Times New Roman" panose="02020603050405020304" pitchFamily="18" charset="0"/>
                <a:ea typeface="宋体" panose="02010600030101010101" pitchFamily="2" charset="-122"/>
              </a:rPr>
              <a:t>在</a:t>
            </a:r>
            <a:r>
              <a:rPr lang="en-US" altLang="zh-CN" sz="1400" kern="100" dirty="0" err="1">
                <a:solidFill>
                  <a:srgbClr val="000000"/>
                </a:solidFill>
                <a:effectLst/>
                <a:latin typeface="Times New Roman" panose="02020603050405020304" pitchFamily="18" charset="0"/>
                <a:ea typeface="宋体" panose="02010600030101010101" pitchFamily="2" charset="-122"/>
              </a:rPr>
              <a:t>userlist_enable</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的时候所使用的文件名</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作用是限制名单文件放置的路径。</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indent="255270"/>
            <a:r>
              <a:rPr lang="en-US" altLang="zh-CN" sz="1500" b="1" kern="100" dirty="0">
                <a:solidFill>
                  <a:srgbClr val="0000FF"/>
                </a:solidFill>
                <a:effectLst/>
                <a:latin typeface="Times New Roman" panose="02020603050405020304" pitchFamily="18" charset="0"/>
                <a:ea typeface="宋体" panose="02010600030101010101" pitchFamily="2" charset="-122"/>
              </a:rPr>
              <a:t>3</a:t>
            </a:r>
            <a:r>
              <a:rPr lang="en-US" altLang="zh-CN" sz="1500" b="1" kern="100" dirty="0">
                <a:solidFill>
                  <a:srgbClr val="0000FF"/>
                </a:solidFill>
                <a:effectLst/>
                <a:latin typeface="宋体" panose="02010600030101010101" pitchFamily="2" charset="-122"/>
                <a:ea typeface="宋体" panose="02010600030101010101" pitchFamily="2" charset="-122"/>
              </a:rPr>
              <a:t>）</a:t>
            </a:r>
            <a:r>
              <a:rPr lang="en-US" altLang="zh-CN" sz="1500" b="1" kern="100" dirty="0">
                <a:solidFill>
                  <a:srgbClr val="0000FF"/>
                </a:solidFill>
                <a:effectLst/>
                <a:latin typeface="Times New Roman" panose="02020603050405020304" pitchFamily="18" charset="0"/>
                <a:ea typeface="宋体" panose="02010600030101010101" pitchFamily="2" charset="-122"/>
              </a:rPr>
              <a:t>pam </a:t>
            </a:r>
            <a:r>
              <a:rPr lang="en-US" altLang="zh-CN" sz="1500" b="1" kern="100" dirty="0" err="1">
                <a:solidFill>
                  <a:srgbClr val="0000FF"/>
                </a:solidFill>
                <a:effectLst/>
                <a:latin typeface="Times New Roman" panose="02020603050405020304" pitchFamily="18" charset="0"/>
                <a:ea typeface="宋体" panose="02010600030101010101" pitchFamily="2" charset="-122"/>
              </a:rPr>
              <a:t>service</a:t>
            </a:r>
            <a:r>
              <a:rPr lang="en-US" altLang="zh-CN" sz="1500" b="1" kern="100" dirty="0" err="1">
                <a:solidFill>
                  <a:srgbClr val="0000FF"/>
                </a:solidFill>
                <a:effectLst/>
                <a:latin typeface="宋体" panose="02010600030101010101" pitchFamily="2" charset="-122"/>
                <a:ea typeface="宋体" panose="02010600030101010101" pitchFamily="2" charset="-122"/>
              </a:rPr>
              <a:t>设置</a:t>
            </a:r>
            <a:endParaRPr lang="zh-CN" altLang="zh-CN" sz="1500" b="1" kern="100" dirty="0">
              <a:solidFill>
                <a:srgbClr val="0000FF"/>
              </a:solidFill>
              <a:effectLst/>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需要在</a:t>
            </a:r>
            <a:r>
              <a:rPr lang="en-US" altLang="zh-CN" sz="15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500" kern="100" dirty="0">
                <a:solidFill>
                  <a:srgbClr val="000000"/>
                </a:solidFill>
                <a:effectLst/>
                <a:latin typeface="Times New Roman" panose="02020603050405020304" pitchFamily="18" charset="0"/>
                <a:ea typeface="宋体" panose="02010600030101010101" pitchFamily="2" charset="-122"/>
              </a:rPr>
              <a:t>配置文件中使用</a:t>
            </a:r>
            <a:r>
              <a:rPr lang="en-US" altLang="zh-CN" sz="1500" kern="100" dirty="0" err="1">
                <a:solidFill>
                  <a:srgbClr val="000000"/>
                </a:solidFill>
                <a:effectLst/>
                <a:latin typeface="Times New Roman" panose="02020603050405020304" pitchFamily="18" charset="0"/>
                <a:ea typeface="宋体" panose="02010600030101010101" pitchFamily="2" charset="-122"/>
              </a:rPr>
              <a:t>pam_service_name</a:t>
            </a:r>
            <a:r>
              <a:rPr lang="zh-CN" altLang="zh-CN" sz="1500" kern="100" dirty="0">
                <a:solidFill>
                  <a:srgbClr val="000000"/>
                </a:solidFill>
                <a:effectLst/>
                <a:latin typeface="Times New Roman" panose="02020603050405020304" pitchFamily="18" charset="0"/>
                <a:ea typeface="宋体" panose="02010600030101010101" pitchFamily="2" charset="-122"/>
              </a:rPr>
              <a:t>进行配置。使用</a:t>
            </a:r>
            <a:r>
              <a:rPr lang="en-US" altLang="zh-CN" sz="1500" kern="100" dirty="0" err="1">
                <a:solidFill>
                  <a:srgbClr val="000000"/>
                </a:solidFill>
                <a:effectLst/>
                <a:latin typeface="Times New Roman" panose="02020603050405020304" pitchFamily="18" charset="0"/>
                <a:ea typeface="宋体" panose="02010600030101010101" pitchFamily="2" charset="-122"/>
              </a:rPr>
              <a:t>pam_service_name</a:t>
            </a:r>
            <a:r>
              <a:rPr lang="zh-CN" altLang="zh-CN" sz="1500" kern="100" dirty="0">
                <a:solidFill>
                  <a:srgbClr val="000000"/>
                </a:solidFill>
                <a:effectLst/>
                <a:latin typeface="Times New Roman" panose="02020603050405020304" pitchFamily="18" charset="0"/>
                <a:ea typeface="宋体" panose="02010600030101010101" pitchFamily="2" charset="-122"/>
              </a:rPr>
              <a:t>可以指定</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etc</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pam.d</a:t>
            </a:r>
            <a:r>
              <a:rPr lang="en-US" altLang="zh-CN" sz="1500" kern="100" dirty="0">
                <a:solidFill>
                  <a:srgbClr val="000000"/>
                </a:solidFill>
                <a:effectLst/>
                <a:latin typeface="Times New Roman" panose="02020603050405020304" pitchFamily="18" charset="0"/>
                <a:ea typeface="宋体" panose="02010600030101010101" pitchFamily="2" charset="-122"/>
              </a:rPr>
              <a:t>/</a:t>
            </a:r>
            <a:r>
              <a:rPr lang="zh-CN" altLang="zh-CN" sz="1500" kern="100" dirty="0">
                <a:solidFill>
                  <a:srgbClr val="000000"/>
                </a:solidFill>
                <a:effectLst/>
                <a:latin typeface="Times New Roman" panose="02020603050405020304" pitchFamily="18" charset="0"/>
                <a:ea typeface="宋体" panose="02010600030101010101" pitchFamily="2" charset="-122"/>
              </a:rPr>
              <a:t>中的一个能用于控制</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服务的文件，语句如下：</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en-US" altLang="zh-CN" sz="1200" kern="100" dirty="0" err="1">
                <a:solidFill>
                  <a:srgbClr val="000000"/>
                </a:solidFill>
                <a:effectLst/>
                <a:latin typeface="Times New Roman" panose="02020603050405020304" pitchFamily="18" charset="0"/>
                <a:ea typeface="宋体" panose="02010600030101010101" pitchFamily="2" charset="-122"/>
              </a:rPr>
              <a:t>pam_service_name</a:t>
            </a:r>
            <a:r>
              <a:rPr lang="en-US"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err="1">
                <a:solidFill>
                  <a:srgbClr val="000000"/>
                </a:solidFill>
                <a:effectLst/>
                <a:latin typeface="Times New Roman" panose="02020603050405020304" pitchFamily="18" charset="0"/>
                <a:ea typeface="宋体" panose="02010600030101010101" pitchFamily="2" charset="-122"/>
              </a:rPr>
              <a:t>vsftpd</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err="1">
                <a:solidFill>
                  <a:srgbClr val="000000"/>
                </a:solidFill>
                <a:effectLst/>
                <a:latin typeface="Times New Roman" panose="02020603050405020304" pitchFamily="18" charset="0"/>
                <a:ea typeface="宋体" panose="02010600030101010101" pitchFamily="2" charset="-122"/>
              </a:rPr>
              <a:t>ec</a:t>
            </a:r>
            <a:r>
              <a:rPr lang="en-US"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err="1">
                <a:solidFill>
                  <a:srgbClr val="000000"/>
                </a:solidFill>
                <a:effectLst/>
                <a:latin typeface="Times New Roman" panose="02020603050405020304" pitchFamily="18" charset="0"/>
                <a:ea typeface="宋体" panose="02010600030101010101" pitchFamily="2" charset="-122"/>
              </a:rPr>
              <a:t>pam.d</a:t>
            </a:r>
            <a:r>
              <a:rPr lang="en-US"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err="1">
                <a:solidFill>
                  <a:srgbClr val="000000"/>
                </a:solidFill>
                <a:effectLst/>
                <a:latin typeface="Times New Roman" panose="02020603050405020304" pitchFamily="18" charset="0"/>
                <a:ea typeface="宋体" panose="02010600030101010101" pitchFamily="2" charset="-122"/>
              </a:rPr>
              <a:t>vsftpd</a:t>
            </a:r>
            <a:r>
              <a:rPr lang="zh-CN" altLang="zh-CN" sz="1200" kern="100" dirty="0">
                <a:solidFill>
                  <a:srgbClr val="000000"/>
                </a:solidFill>
                <a:effectLst/>
                <a:latin typeface="Times New Roman" panose="02020603050405020304" pitchFamily="18" charset="0"/>
                <a:ea typeface="宋体" panose="02010600030101010101" pitchFamily="2" charset="-122"/>
              </a:rPr>
              <a:t>中的内容还有下一行信息：</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auth required pam_listfile.so item=user sense=deny file=/</a:t>
            </a:r>
            <a:r>
              <a:rPr lang="en-US" altLang="zh-CN" sz="1200" kern="100" dirty="0" err="1">
                <a:solidFill>
                  <a:srgbClr val="000000"/>
                </a:solidFill>
                <a:effectLst/>
                <a:latin typeface="Times New Roman" panose="02020603050405020304" pitchFamily="18" charset="0"/>
                <a:ea typeface="宋体" panose="02010600030101010101" pitchFamily="2" charset="-122"/>
              </a:rPr>
              <a:t>etc</a:t>
            </a:r>
            <a:r>
              <a:rPr lang="en-US"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err="1">
                <a:solidFill>
                  <a:srgbClr val="000000"/>
                </a:solidFill>
                <a:effectLst/>
                <a:latin typeface="Times New Roman" panose="02020603050405020304" pitchFamily="18" charset="0"/>
                <a:ea typeface="宋体" panose="02010600030101010101" pitchFamily="2" charset="-122"/>
              </a:rPr>
              <a:t>ftpusers</a:t>
            </a:r>
            <a:r>
              <a:rPr lang="en-US" altLang="zh-CN" sz="1200" kern="100" dirty="0">
                <a:solidFill>
                  <a:srgbClr val="000000"/>
                </a:solidFill>
                <a:effectLst/>
                <a:latin typeface="Times New Roman" panose="02020603050405020304" pitchFamily="18" charset="0"/>
                <a:ea typeface="宋体" panose="02010600030101010101" pitchFamily="2" charset="-122"/>
              </a:rPr>
              <a:t> </a:t>
            </a:r>
            <a:r>
              <a:rPr lang="en-US" altLang="zh-CN" sz="1200" kern="100" dirty="0" err="1">
                <a:solidFill>
                  <a:srgbClr val="000000"/>
                </a:solidFill>
                <a:effectLst/>
                <a:latin typeface="Times New Roman" panose="02020603050405020304" pitchFamily="18" charset="0"/>
                <a:ea typeface="宋体" panose="02010600030101010101" pitchFamily="2" charset="-122"/>
              </a:rPr>
              <a:t>onerr</a:t>
            </a:r>
            <a:r>
              <a:rPr lang="en-US" altLang="zh-CN" sz="1200" kern="100" dirty="0">
                <a:solidFill>
                  <a:srgbClr val="000000"/>
                </a:solidFill>
                <a:effectLst/>
                <a:latin typeface="Times New Roman" panose="02020603050405020304" pitchFamily="18" charset="0"/>
                <a:ea typeface="宋体" panose="02010600030101010101" pitchFamily="2" charset="-122"/>
              </a:rPr>
              <a:t>=succeed</a:t>
            </a:r>
            <a:endParaRPr lang="zh-CN" altLang="zh-CN" sz="1200" kern="100" dirty="0">
              <a:effectLst/>
              <a:latin typeface="Times New Roman" panose="02020603050405020304" pitchFamily="18" charset="0"/>
              <a:ea typeface="宋体" panose="02010600030101010101" pitchFamily="2" charset="-122"/>
            </a:endParaRPr>
          </a:p>
          <a:p>
            <a:pPr indent="266700" algn="just"/>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557373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4</a:t>
            </a:r>
            <a:r>
              <a:rPr lang="zh-CN" altLang="zh-CN" sz="1400" b="1" kern="100" dirty="0">
                <a:solidFill>
                  <a:srgbClr val="0000FF"/>
                </a:solidFill>
                <a:effectLst/>
                <a:latin typeface="Times New Roman" panose="02020603050405020304" pitchFamily="18" charset="0"/>
                <a:ea typeface="宋体" panose="02010600030101010101" pitchFamily="2" charset="-122"/>
              </a:rPr>
              <a:t>）访问速度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anon_max_rate</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：如果允许匿名登录，限制匿名用户传输速率，单位</a:t>
            </a:r>
            <a:r>
              <a:rPr lang="en-US" altLang="zh-CN" sz="1400" kern="100" dirty="0">
                <a:solidFill>
                  <a:srgbClr val="000000"/>
                </a:solidFill>
                <a:effectLst/>
                <a:latin typeface="Times New Roman" panose="02020603050405020304" pitchFamily="18" charset="0"/>
                <a:ea typeface="宋体" panose="02010600030101010101" pitchFamily="2" charset="-122"/>
              </a:rPr>
              <a:t>bite</a:t>
            </a:r>
            <a:r>
              <a:rPr lang="zh-CN" altLang="zh-CN" sz="1400" kern="100" dirty="0">
                <a:solidFill>
                  <a:srgbClr val="000000"/>
                </a:solidFill>
                <a:effectLst/>
                <a:latin typeface="Times New Roman" panose="02020603050405020304" pitchFamily="18" charset="0"/>
                <a:ea typeface="宋体" panose="02010600030101010101" pitchFamily="2" charset="-122"/>
              </a:rPr>
              <a:t>，默认值为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，不受限制。</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local_max_rate</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：本地用户传输速率，单位</a:t>
            </a:r>
            <a:r>
              <a:rPr lang="en-US" altLang="zh-CN" sz="1400" kern="100" dirty="0">
                <a:solidFill>
                  <a:srgbClr val="000000"/>
                </a:solidFill>
                <a:effectLst/>
                <a:latin typeface="Times New Roman" panose="02020603050405020304" pitchFamily="18" charset="0"/>
                <a:ea typeface="宋体" panose="02010600030101010101" pitchFamily="2" charset="-122"/>
              </a:rPr>
              <a:t>bite</a:t>
            </a:r>
            <a:r>
              <a:rPr lang="zh-CN" altLang="zh-CN" sz="1400" kern="100" dirty="0">
                <a:solidFill>
                  <a:srgbClr val="000000"/>
                </a:solidFill>
                <a:effectLst/>
                <a:latin typeface="Times New Roman" panose="02020603050405020304" pitchFamily="18" charset="0"/>
                <a:ea typeface="宋体" panose="02010600030101010101" pitchFamily="2" charset="-122"/>
              </a:rPr>
              <a:t>，默认值为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，不受限制。</a:t>
            </a:r>
            <a:endParaRPr lang="zh-CN" altLang="zh-CN" sz="1400" kern="100" dirty="0">
              <a:effectLst/>
              <a:latin typeface="Times New Roman" panose="02020603050405020304" pitchFamily="18" charset="0"/>
              <a:ea typeface="宋体" panose="02010600030101010101" pitchFamily="2" charset="-122"/>
            </a:endParaRPr>
          </a:p>
          <a:p>
            <a:pPr indent="266700" algn="just"/>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74836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3680324"/>
          </a:xfrm>
        </p:spPr>
        <p:txBody>
          <a:bodyPr>
            <a:norm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．用户配置文件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服务器允许让不同的用户使用不同的配置，这个可以通过用户的配置文件来实现。</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user_config_dir</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/ftp/ </a:t>
            </a:r>
            <a:r>
              <a:rPr lang="zh-CN" altLang="zh-CN" sz="1400" kern="100" dirty="0">
                <a:solidFill>
                  <a:srgbClr val="000000"/>
                </a:solidFill>
                <a:effectLst/>
                <a:latin typeface="Times New Roman" panose="02020603050405020304" pitchFamily="18" charset="0"/>
                <a:ea typeface="宋体" panose="02010600030101010101" pitchFamily="2" charset="-122"/>
              </a:rPr>
              <a:t>：设置用户的单独配置文件，用哪个帐户登陆就用哪个帐户命名。默认设置为无。</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在配置文件里添加了该配置项后，用户登录到</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服务器时，服务器就会到</a:t>
            </a:r>
            <a:r>
              <a:rPr lang="en-US" altLang="zh-CN" sz="1400" kern="100" dirty="0" err="1">
                <a:solidFill>
                  <a:srgbClr val="000000"/>
                </a:solidFill>
                <a:effectLst/>
                <a:latin typeface="Times New Roman" panose="02020603050405020304" pitchFamily="18" charset="0"/>
                <a:ea typeface="宋体" panose="02010600030101010101" pitchFamily="2" charset="-122"/>
              </a:rPr>
              <a:t>user_config_dir</a:t>
            </a:r>
            <a:r>
              <a:rPr lang="zh-CN" altLang="zh-CN" sz="1400" kern="100" dirty="0">
                <a:solidFill>
                  <a:srgbClr val="000000"/>
                </a:solidFill>
                <a:effectLst/>
                <a:latin typeface="Times New Roman" panose="02020603050405020304" pitchFamily="18" charset="0"/>
                <a:ea typeface="宋体" panose="02010600030101010101" pitchFamily="2" charset="-122"/>
              </a:rPr>
              <a:t>指定的目录下去读取与当前用户所对应的配置文件，并且会对照配置文件中的配置项，执行配置项，对当前的用户进行进一步的配置。因此，要想对不同用户的访问速度和权限等进行控制，那么就可以通过用户文件来实现。</a:t>
            </a:r>
            <a:endParaRPr lang="zh-CN" altLang="zh-CN" sz="1400" kern="100" dirty="0">
              <a:effectLst/>
              <a:latin typeface="Times New Roman" panose="02020603050405020304" pitchFamily="18" charset="0"/>
              <a:ea typeface="宋体" panose="02010600030101010101" pitchFamily="2" charset="-122"/>
            </a:endParaRPr>
          </a:p>
          <a:p>
            <a:endParaRPr lang="zh-CN" altLang="en-US" sz="1400" dirty="0"/>
          </a:p>
        </p:txBody>
      </p:sp>
    </p:spTree>
    <p:extLst>
      <p:ext uri="{BB962C8B-B14F-4D97-AF65-F5344CB8AC3E}">
        <p14:creationId xmlns:p14="http://schemas.microsoft.com/office/powerpoint/2010/main" val="3327492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4392488"/>
          </a:xfrm>
        </p:spPr>
        <p:txBody>
          <a:bodyPr>
            <a:normAutofit fontScale="92500"/>
          </a:bodyPr>
          <a:lstStyle/>
          <a:p>
            <a:pPr algn="just" hangingPunct="0">
              <a:spcBef>
                <a:spcPts val="780"/>
              </a:spcBef>
              <a:spcAft>
                <a:spcPts val="780"/>
              </a:spcAft>
            </a:pPr>
            <a:r>
              <a:rPr lang="en-US"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a:t>
            </a:r>
            <a:r>
              <a:rPr lang="zh-CN"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．与连接相关的设置 </a:t>
            </a: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1</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listen=YES/NO</a:t>
            </a:r>
            <a:r>
              <a:rPr lang="zh-CN" altLang="zh-CN" sz="1300" kern="100" dirty="0">
                <a:solidFill>
                  <a:srgbClr val="000000"/>
                </a:solidFill>
                <a:effectLst/>
                <a:latin typeface="Times New Roman" panose="02020603050405020304" pitchFamily="18" charset="0"/>
                <a:ea typeface="宋体" panose="02010600030101010101" pitchFamily="2" charset="-122"/>
              </a:rPr>
              <a:t>：设定是否支持</a:t>
            </a:r>
            <a:r>
              <a:rPr lang="en-US" altLang="zh-CN" sz="1300" kern="100" dirty="0">
                <a:solidFill>
                  <a:srgbClr val="000000"/>
                </a:solidFill>
                <a:effectLst/>
                <a:latin typeface="Times New Roman" panose="02020603050405020304" pitchFamily="18" charset="0"/>
                <a:ea typeface="宋体" panose="02010600030101010101" pitchFamily="2" charset="-122"/>
              </a:rPr>
              <a:t>IPv4</a:t>
            </a:r>
            <a:r>
              <a:rPr lang="zh-CN" altLang="zh-CN" sz="1300" kern="100" dirty="0">
                <a:solidFill>
                  <a:srgbClr val="000000"/>
                </a:solidFill>
                <a:effectLst/>
                <a:latin typeface="Times New Roman" panose="02020603050405020304" pitchFamily="18" charset="0"/>
                <a:ea typeface="宋体" panose="02010600030101010101" pitchFamily="2" charset="-122"/>
              </a:rPr>
              <a:t>。如果设置为</a:t>
            </a:r>
            <a:r>
              <a:rPr lang="en-US" altLang="zh-CN" sz="1300" kern="100" dirty="0">
                <a:solidFill>
                  <a:srgbClr val="000000"/>
                </a:solidFill>
                <a:effectLst/>
                <a:latin typeface="Times New Roman" panose="02020603050405020304" pitchFamily="18" charset="0"/>
                <a:ea typeface="宋体" panose="02010600030101010101" pitchFamily="2" charset="-122"/>
              </a:rPr>
              <a:t>YES</a:t>
            </a:r>
            <a:r>
              <a:rPr lang="zh-CN" altLang="zh-CN" sz="1300" kern="100" dirty="0">
                <a:solidFill>
                  <a:srgbClr val="000000"/>
                </a:solidFill>
                <a:effectLst/>
                <a:latin typeface="Times New Roman" panose="02020603050405020304" pitchFamily="18" charset="0"/>
                <a:ea typeface="宋体" panose="02010600030101010101" pitchFamily="2" charset="-122"/>
              </a:rPr>
              <a:t>，则</a:t>
            </a:r>
            <a:r>
              <a:rPr lang="en-US" altLang="zh-CN" sz="1300" kern="100" dirty="0" err="1">
                <a:solidFill>
                  <a:srgbClr val="000000"/>
                </a:solidFill>
                <a:effectLst/>
                <a:latin typeface="Times New Roman" panose="02020603050405020304" pitchFamily="18" charset="0"/>
                <a:ea typeface="宋体" panose="02010600030101010101" pitchFamily="2" charset="-122"/>
              </a:rPr>
              <a:t>vsftpd</a:t>
            </a:r>
            <a:r>
              <a:rPr lang="zh-CN" altLang="zh-CN" sz="1300" kern="100" dirty="0">
                <a:solidFill>
                  <a:srgbClr val="000000"/>
                </a:solidFill>
                <a:effectLst/>
                <a:latin typeface="Times New Roman" panose="02020603050405020304" pitchFamily="18" charset="0"/>
                <a:ea typeface="宋体" panose="02010600030101010101" pitchFamily="2" charset="-122"/>
              </a:rPr>
              <a:t>将以独立模式运行，由</a:t>
            </a:r>
            <a:r>
              <a:rPr lang="en-US" altLang="zh-CN" sz="1300" kern="100" dirty="0" err="1">
                <a:solidFill>
                  <a:srgbClr val="000000"/>
                </a:solidFill>
                <a:effectLst/>
                <a:latin typeface="Times New Roman" panose="02020603050405020304" pitchFamily="18" charset="0"/>
                <a:ea typeface="宋体" panose="02010600030101010101" pitchFamily="2" charset="-122"/>
              </a:rPr>
              <a:t>vsftpd</a:t>
            </a:r>
            <a:r>
              <a:rPr lang="zh-CN" altLang="zh-CN" sz="1300" kern="100" dirty="0">
                <a:solidFill>
                  <a:srgbClr val="000000"/>
                </a:solidFill>
                <a:effectLst/>
                <a:latin typeface="Times New Roman" panose="02020603050405020304" pitchFamily="18" charset="0"/>
                <a:ea typeface="宋体" panose="02010600030101010101" pitchFamily="2" charset="-122"/>
              </a:rPr>
              <a:t>自己监听和处理</a:t>
            </a:r>
            <a:r>
              <a:rPr lang="en-US" altLang="zh-CN" sz="1300" kern="100" dirty="0">
                <a:solidFill>
                  <a:srgbClr val="000000"/>
                </a:solidFill>
                <a:effectLst/>
                <a:latin typeface="Times New Roman" panose="02020603050405020304" pitchFamily="18" charset="0"/>
                <a:ea typeface="宋体" panose="02010600030101010101" pitchFamily="2" charset="-122"/>
              </a:rPr>
              <a:t>IPv4</a:t>
            </a:r>
            <a:r>
              <a:rPr lang="zh-CN" altLang="zh-CN" sz="1300" kern="100" dirty="0">
                <a:solidFill>
                  <a:srgbClr val="000000"/>
                </a:solidFill>
                <a:effectLst/>
                <a:latin typeface="Times New Roman" panose="02020603050405020304" pitchFamily="18" charset="0"/>
                <a:ea typeface="宋体" panose="02010600030101010101" pitchFamily="2" charset="-122"/>
              </a:rPr>
              <a:t>端口的连接请求。</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2</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listen_ipv6=YES/NO</a:t>
            </a:r>
            <a:r>
              <a:rPr lang="zh-CN" altLang="zh-CN" sz="1300" kern="100" dirty="0">
                <a:solidFill>
                  <a:srgbClr val="000000"/>
                </a:solidFill>
                <a:effectLst/>
                <a:latin typeface="Times New Roman" panose="02020603050405020304" pitchFamily="18" charset="0"/>
                <a:ea typeface="宋体" panose="02010600030101010101" pitchFamily="2" charset="-122"/>
              </a:rPr>
              <a:t>：设定是否支持</a:t>
            </a:r>
            <a:r>
              <a:rPr lang="en-US" altLang="zh-CN" sz="1300" kern="100" dirty="0">
                <a:solidFill>
                  <a:srgbClr val="000000"/>
                </a:solidFill>
                <a:effectLst/>
                <a:latin typeface="Times New Roman" panose="02020603050405020304" pitchFamily="18" charset="0"/>
                <a:ea typeface="宋体" panose="02010600030101010101" pitchFamily="2" charset="-122"/>
              </a:rPr>
              <a:t>IPV6</a:t>
            </a:r>
            <a:r>
              <a:rPr lang="zh-CN" altLang="zh-CN" sz="1300" kern="100" dirty="0">
                <a:solidFill>
                  <a:srgbClr val="000000"/>
                </a:solidFill>
                <a:effectLst/>
                <a:latin typeface="Times New Roman" panose="02020603050405020304" pitchFamily="18" charset="0"/>
                <a:ea typeface="宋体" panose="02010600030101010101" pitchFamily="2" charset="-122"/>
              </a:rPr>
              <a:t>。</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3</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max_clients</a:t>
            </a:r>
            <a:r>
              <a:rPr lang="en-US" altLang="zh-CN" sz="1300" kern="100" dirty="0">
                <a:solidFill>
                  <a:srgbClr val="000000"/>
                </a:solidFill>
                <a:effectLst/>
                <a:latin typeface="Times New Roman" panose="02020603050405020304" pitchFamily="18" charset="0"/>
                <a:ea typeface="宋体" panose="02010600030101010101" pitchFamily="2" charset="-122"/>
              </a:rPr>
              <a:t>=0</a:t>
            </a:r>
            <a:r>
              <a:rPr lang="zh-CN" altLang="zh-CN" sz="1300" kern="100" dirty="0">
                <a:solidFill>
                  <a:srgbClr val="000000"/>
                </a:solidFill>
                <a:effectLst/>
                <a:latin typeface="Times New Roman" panose="02020603050405020304" pitchFamily="18" charset="0"/>
                <a:ea typeface="宋体" panose="02010600030101010101" pitchFamily="2" charset="-122"/>
              </a:rPr>
              <a:t>：设置</a:t>
            </a:r>
            <a:r>
              <a:rPr lang="en-US" altLang="zh-CN" sz="1300" kern="100" dirty="0" err="1">
                <a:solidFill>
                  <a:srgbClr val="000000"/>
                </a:solidFill>
                <a:effectLst/>
                <a:latin typeface="Times New Roman" panose="02020603050405020304" pitchFamily="18" charset="0"/>
                <a:ea typeface="宋体" panose="02010600030101010101" pitchFamily="2" charset="-122"/>
              </a:rPr>
              <a:t>vsftpd</a:t>
            </a:r>
            <a:r>
              <a:rPr lang="zh-CN" altLang="zh-CN" sz="1300" kern="100" dirty="0">
                <a:solidFill>
                  <a:srgbClr val="000000"/>
                </a:solidFill>
                <a:effectLst/>
                <a:latin typeface="Times New Roman" panose="02020603050405020304" pitchFamily="18" charset="0"/>
                <a:ea typeface="宋体" panose="02010600030101010101" pitchFamily="2" charset="-122"/>
              </a:rPr>
              <a:t>允许的最大连接数，如果超出连接数，超出的将拒绝建立连接，默认为</a:t>
            </a:r>
            <a:r>
              <a:rPr lang="en-US" altLang="zh-CN" sz="1300" kern="100" dirty="0">
                <a:solidFill>
                  <a:srgbClr val="000000"/>
                </a:solidFill>
                <a:effectLst/>
                <a:latin typeface="Times New Roman" panose="02020603050405020304" pitchFamily="18" charset="0"/>
                <a:ea typeface="宋体" panose="02010600030101010101" pitchFamily="2" charset="-122"/>
              </a:rPr>
              <a:t>0</a:t>
            </a:r>
            <a:r>
              <a:rPr lang="zh-CN" altLang="zh-CN" sz="1300" kern="100" dirty="0">
                <a:solidFill>
                  <a:srgbClr val="000000"/>
                </a:solidFill>
                <a:effectLst/>
                <a:latin typeface="Times New Roman" panose="02020603050405020304" pitchFamily="18" charset="0"/>
                <a:ea typeface="宋体" panose="02010600030101010101" pitchFamily="2" charset="-122"/>
              </a:rPr>
              <a:t>，不受限制。该配置项只能在运行</a:t>
            </a:r>
            <a:r>
              <a:rPr lang="en-US" altLang="zh-CN" sz="1300" kern="100" dirty="0">
                <a:solidFill>
                  <a:srgbClr val="000000"/>
                </a:solidFill>
                <a:effectLst/>
                <a:latin typeface="Times New Roman" panose="02020603050405020304" pitchFamily="18" charset="0"/>
                <a:ea typeface="宋体" panose="02010600030101010101" pitchFamily="2" charset="-122"/>
              </a:rPr>
              <a:t>standalone</a:t>
            </a:r>
            <a:r>
              <a:rPr lang="zh-CN" altLang="zh-CN" sz="1300" kern="100" dirty="0">
                <a:solidFill>
                  <a:srgbClr val="000000"/>
                </a:solidFill>
                <a:effectLst/>
                <a:latin typeface="Times New Roman" panose="02020603050405020304" pitchFamily="18" charset="0"/>
                <a:ea typeface="宋体" panose="02010600030101010101" pitchFamily="2" charset="-122"/>
              </a:rPr>
              <a:t>模式时有效。</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4</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max_per_ip</a:t>
            </a:r>
            <a:r>
              <a:rPr lang="en-US" altLang="zh-CN" sz="1300" kern="100" dirty="0">
                <a:solidFill>
                  <a:srgbClr val="000000"/>
                </a:solidFill>
                <a:effectLst/>
                <a:latin typeface="Times New Roman" panose="02020603050405020304" pitchFamily="18" charset="0"/>
                <a:ea typeface="宋体" panose="02010600030101010101" pitchFamily="2" charset="-122"/>
              </a:rPr>
              <a:t>= 3</a:t>
            </a:r>
            <a:r>
              <a:rPr lang="zh-CN" altLang="zh-CN" sz="1300" kern="100" dirty="0">
                <a:solidFill>
                  <a:srgbClr val="000000"/>
                </a:solidFill>
                <a:effectLst/>
                <a:latin typeface="Times New Roman" panose="02020603050405020304" pitchFamily="18" charset="0"/>
                <a:ea typeface="宋体" panose="02010600030101010101" pitchFamily="2" charset="-122"/>
              </a:rPr>
              <a:t>：设置每个</a:t>
            </a:r>
            <a:r>
              <a:rPr lang="en-US" altLang="zh-CN" sz="1300" kern="100" dirty="0">
                <a:solidFill>
                  <a:srgbClr val="000000"/>
                </a:solidFill>
                <a:effectLst/>
                <a:latin typeface="Times New Roman" panose="02020603050405020304" pitchFamily="18" charset="0"/>
                <a:ea typeface="宋体" panose="02010600030101010101" pitchFamily="2" charset="-122"/>
              </a:rPr>
              <a:t>IP</a:t>
            </a:r>
            <a:r>
              <a:rPr lang="zh-CN" altLang="zh-CN" sz="1300" kern="100" dirty="0">
                <a:solidFill>
                  <a:srgbClr val="000000"/>
                </a:solidFill>
                <a:effectLst/>
                <a:latin typeface="Times New Roman" panose="02020603050405020304" pitchFamily="18" charset="0"/>
                <a:ea typeface="宋体" panose="02010600030101010101" pitchFamily="2" charset="-122"/>
              </a:rPr>
              <a:t>地址允许与</a:t>
            </a:r>
            <a:r>
              <a:rPr lang="en-US" altLang="zh-CN" sz="1300" kern="100" dirty="0">
                <a:solidFill>
                  <a:srgbClr val="000000"/>
                </a:solidFill>
                <a:effectLst/>
                <a:latin typeface="Times New Roman" panose="02020603050405020304" pitchFamily="18" charset="0"/>
                <a:ea typeface="宋体" panose="02010600030101010101" pitchFamily="2" charset="-122"/>
              </a:rPr>
              <a:t>FTP</a:t>
            </a:r>
            <a:r>
              <a:rPr lang="zh-CN" altLang="zh-CN" sz="1300" kern="100" dirty="0">
                <a:solidFill>
                  <a:srgbClr val="000000"/>
                </a:solidFill>
                <a:effectLst/>
                <a:latin typeface="Times New Roman" panose="02020603050405020304" pitchFamily="18" charset="0"/>
                <a:ea typeface="宋体" panose="02010600030101010101" pitchFamily="2" charset="-122"/>
              </a:rPr>
              <a:t>服务器同时建立的最大连接数目默认为</a:t>
            </a:r>
            <a:r>
              <a:rPr lang="en-US" altLang="zh-CN" sz="1300" kern="100" dirty="0">
                <a:solidFill>
                  <a:srgbClr val="000000"/>
                </a:solidFill>
                <a:effectLst/>
                <a:latin typeface="Times New Roman" panose="02020603050405020304" pitchFamily="18" charset="0"/>
                <a:ea typeface="宋体" panose="02010600030101010101" pitchFamily="2" charset="-122"/>
              </a:rPr>
              <a:t>0</a:t>
            </a:r>
            <a:r>
              <a:rPr lang="zh-CN" altLang="zh-CN" sz="1300" kern="100" dirty="0">
                <a:solidFill>
                  <a:srgbClr val="000000"/>
                </a:solidFill>
                <a:effectLst/>
                <a:latin typeface="Times New Roman" panose="02020603050405020304" pitchFamily="18" charset="0"/>
                <a:ea typeface="宋体" panose="02010600030101010101" pitchFamily="2" charset="-122"/>
              </a:rPr>
              <a:t>，不受限制。该配置项只能在运行</a:t>
            </a:r>
            <a:r>
              <a:rPr lang="en-US" altLang="zh-CN" sz="1300" kern="100" dirty="0">
                <a:solidFill>
                  <a:srgbClr val="000000"/>
                </a:solidFill>
                <a:effectLst/>
                <a:latin typeface="Times New Roman" panose="02020603050405020304" pitchFamily="18" charset="0"/>
                <a:ea typeface="宋体" panose="02010600030101010101" pitchFamily="2" charset="-122"/>
              </a:rPr>
              <a:t>standalone</a:t>
            </a:r>
            <a:r>
              <a:rPr lang="zh-CN" altLang="zh-CN" sz="1300" kern="100" dirty="0">
                <a:solidFill>
                  <a:srgbClr val="000000"/>
                </a:solidFill>
                <a:effectLst/>
                <a:latin typeface="Times New Roman" panose="02020603050405020304" pitchFamily="18" charset="0"/>
                <a:ea typeface="宋体" panose="02010600030101010101" pitchFamily="2" charset="-122"/>
              </a:rPr>
              <a:t>模式时有效。</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5</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listen_address</a:t>
            </a:r>
            <a:r>
              <a:rPr lang="en-US" altLang="zh-CN" sz="1300" kern="100" dirty="0">
                <a:solidFill>
                  <a:srgbClr val="000000"/>
                </a:solidFill>
                <a:effectLst/>
                <a:latin typeface="Times New Roman" panose="02020603050405020304" pitchFamily="18" charset="0"/>
                <a:ea typeface="宋体" panose="02010600030101010101" pitchFamily="2" charset="-122"/>
              </a:rPr>
              <a:t>=IP</a:t>
            </a:r>
            <a:r>
              <a:rPr lang="zh-CN" altLang="zh-CN" sz="1300" kern="100" dirty="0">
                <a:solidFill>
                  <a:srgbClr val="000000"/>
                </a:solidFill>
                <a:effectLst/>
                <a:latin typeface="Times New Roman" panose="02020603050405020304" pitchFamily="18" charset="0"/>
                <a:ea typeface="宋体" panose="02010600030101010101" pitchFamily="2" charset="-122"/>
              </a:rPr>
              <a:t>地址：绑定到某个</a:t>
            </a:r>
            <a:r>
              <a:rPr lang="en-US" altLang="zh-CN" sz="1300" kern="100" dirty="0">
                <a:solidFill>
                  <a:srgbClr val="000000"/>
                </a:solidFill>
                <a:effectLst/>
                <a:latin typeface="Times New Roman" panose="02020603050405020304" pitchFamily="18" charset="0"/>
                <a:ea typeface="宋体" panose="02010600030101010101" pitchFamily="2" charset="-122"/>
              </a:rPr>
              <a:t>IP</a:t>
            </a:r>
            <a:r>
              <a:rPr lang="zh-CN" altLang="zh-CN" sz="1300" kern="100" dirty="0">
                <a:solidFill>
                  <a:srgbClr val="000000"/>
                </a:solidFill>
                <a:effectLst/>
                <a:latin typeface="Times New Roman" panose="02020603050405020304" pitchFamily="18" charset="0"/>
                <a:ea typeface="宋体" panose="02010600030101010101" pitchFamily="2" charset="-122"/>
              </a:rPr>
              <a:t>地址</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zh-CN" altLang="zh-CN" sz="1300" kern="100" dirty="0">
                <a:solidFill>
                  <a:srgbClr val="000000"/>
                </a:solidFill>
                <a:effectLst/>
                <a:latin typeface="Times New Roman" panose="02020603050405020304" pitchFamily="18" charset="0"/>
                <a:ea typeface="宋体" panose="02010600030101010101" pitchFamily="2" charset="-122"/>
              </a:rPr>
              <a:t>其它</a:t>
            </a:r>
            <a:r>
              <a:rPr lang="en-US" altLang="zh-CN" sz="1300" kern="100" dirty="0">
                <a:solidFill>
                  <a:srgbClr val="000000"/>
                </a:solidFill>
                <a:effectLst/>
                <a:latin typeface="Times New Roman" panose="02020603050405020304" pitchFamily="18" charset="0"/>
                <a:ea typeface="宋体" panose="02010600030101010101" pitchFamily="2" charset="-122"/>
              </a:rPr>
              <a:t>IP</a:t>
            </a:r>
            <a:r>
              <a:rPr lang="zh-CN" altLang="zh-CN" sz="1300" kern="100" dirty="0">
                <a:solidFill>
                  <a:srgbClr val="000000"/>
                </a:solidFill>
                <a:effectLst/>
                <a:latin typeface="Times New Roman" panose="02020603050405020304" pitchFamily="18" charset="0"/>
                <a:ea typeface="宋体" panose="02010600030101010101" pitchFamily="2" charset="-122"/>
              </a:rPr>
              <a:t>地址不能访问。</a:t>
            </a:r>
            <a:endParaRPr lang="en-US" altLang="zh-CN" sz="1300" kern="1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6</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idle_session_timeout</a:t>
            </a:r>
            <a:r>
              <a:rPr lang="en-US" altLang="zh-CN" sz="1300" kern="100" dirty="0">
                <a:solidFill>
                  <a:srgbClr val="000000"/>
                </a:solidFill>
                <a:effectLst/>
                <a:latin typeface="Times New Roman" panose="02020603050405020304" pitchFamily="18" charset="0"/>
                <a:ea typeface="宋体" panose="02010600030101010101" pitchFamily="2" charset="-122"/>
              </a:rPr>
              <a:t>=600</a:t>
            </a:r>
            <a:r>
              <a:rPr lang="zh-CN" altLang="zh-CN" sz="1300" kern="100" dirty="0">
                <a:solidFill>
                  <a:srgbClr val="000000"/>
                </a:solidFill>
                <a:effectLst/>
                <a:latin typeface="Times New Roman" panose="02020603050405020304" pitchFamily="18" charset="0"/>
                <a:ea typeface="宋体" panose="02010600030101010101" pitchFamily="2" charset="-122"/>
              </a:rPr>
              <a:t>：设置多长时间不对</a:t>
            </a:r>
            <a:r>
              <a:rPr lang="en-US" altLang="zh-CN" sz="1300" kern="100" dirty="0">
                <a:solidFill>
                  <a:srgbClr val="000000"/>
                </a:solidFill>
                <a:effectLst/>
                <a:latin typeface="Times New Roman" panose="02020603050405020304" pitchFamily="18" charset="0"/>
                <a:ea typeface="宋体" panose="02010600030101010101" pitchFamily="2" charset="-122"/>
              </a:rPr>
              <a:t>FTP</a:t>
            </a:r>
            <a:r>
              <a:rPr lang="zh-CN" altLang="zh-CN" sz="1300" kern="100" dirty="0">
                <a:solidFill>
                  <a:srgbClr val="000000"/>
                </a:solidFill>
                <a:effectLst/>
                <a:latin typeface="Times New Roman" panose="02020603050405020304" pitchFamily="18" charset="0"/>
                <a:ea typeface="宋体" panose="02010600030101010101" pitchFamily="2" charset="-122"/>
              </a:rPr>
              <a:t>服务器进行任何操作，则断开该</a:t>
            </a:r>
            <a:r>
              <a:rPr lang="en-US" altLang="zh-CN" sz="1300" kern="100" dirty="0">
                <a:solidFill>
                  <a:srgbClr val="000000"/>
                </a:solidFill>
                <a:effectLst/>
                <a:latin typeface="Times New Roman" panose="02020603050405020304" pitchFamily="18" charset="0"/>
                <a:ea typeface="宋体" panose="02010600030101010101" pitchFamily="2" charset="-122"/>
              </a:rPr>
              <a:t>FTP</a:t>
            </a:r>
            <a:r>
              <a:rPr lang="zh-CN" altLang="zh-CN" sz="1300" kern="100" dirty="0">
                <a:solidFill>
                  <a:srgbClr val="000000"/>
                </a:solidFill>
                <a:effectLst/>
                <a:latin typeface="Times New Roman" panose="02020603050405020304" pitchFamily="18" charset="0"/>
                <a:ea typeface="宋体" panose="02010600030101010101" pitchFamily="2" charset="-122"/>
              </a:rPr>
              <a:t>连接，单位为秒，默认为</a:t>
            </a:r>
            <a:r>
              <a:rPr lang="en-US" altLang="zh-CN" sz="1300" kern="100" dirty="0">
                <a:solidFill>
                  <a:srgbClr val="000000"/>
                </a:solidFill>
                <a:effectLst/>
                <a:latin typeface="Times New Roman" panose="02020603050405020304" pitchFamily="18" charset="0"/>
                <a:ea typeface="宋体" panose="02010600030101010101" pitchFamily="2" charset="-122"/>
              </a:rPr>
              <a:t>600</a:t>
            </a:r>
            <a:r>
              <a:rPr lang="zh-CN" altLang="zh-CN" sz="1300" kern="100" dirty="0">
                <a:solidFill>
                  <a:srgbClr val="000000"/>
                </a:solidFill>
                <a:effectLst/>
                <a:latin typeface="Times New Roman" panose="02020603050405020304" pitchFamily="18" charset="0"/>
                <a:ea typeface="宋体" panose="02010600030101010101" pitchFamily="2" charset="-122"/>
              </a:rPr>
              <a:t>秒。</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7</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data_connection_timeout</a:t>
            </a:r>
            <a:r>
              <a:rPr lang="en-US" altLang="zh-CN" sz="1300" kern="100" dirty="0">
                <a:solidFill>
                  <a:srgbClr val="000000"/>
                </a:solidFill>
                <a:effectLst/>
                <a:latin typeface="Times New Roman" panose="02020603050405020304" pitchFamily="18" charset="0"/>
                <a:ea typeface="宋体" panose="02010600030101010101" pitchFamily="2" charset="-122"/>
              </a:rPr>
              <a:t>=120</a:t>
            </a:r>
            <a:r>
              <a:rPr lang="zh-CN" altLang="zh-CN" sz="1300" kern="100" dirty="0">
                <a:solidFill>
                  <a:srgbClr val="000000"/>
                </a:solidFill>
                <a:effectLst/>
                <a:latin typeface="Times New Roman" panose="02020603050405020304" pitchFamily="18" charset="0"/>
                <a:ea typeface="宋体" panose="02010600030101010101" pitchFamily="2" charset="-122"/>
              </a:rPr>
              <a:t>：设置建立</a:t>
            </a:r>
            <a:r>
              <a:rPr lang="en-US" altLang="zh-CN" sz="1300" kern="100" dirty="0">
                <a:solidFill>
                  <a:srgbClr val="000000"/>
                </a:solidFill>
                <a:effectLst/>
                <a:latin typeface="Times New Roman" panose="02020603050405020304" pitchFamily="18" charset="0"/>
                <a:ea typeface="宋体" panose="02010600030101010101" pitchFamily="2" charset="-122"/>
              </a:rPr>
              <a:t>FTP</a:t>
            </a:r>
            <a:r>
              <a:rPr lang="zh-CN" altLang="zh-CN" sz="1300" kern="100" dirty="0">
                <a:solidFill>
                  <a:srgbClr val="000000"/>
                </a:solidFill>
                <a:effectLst/>
                <a:latin typeface="Times New Roman" panose="02020603050405020304" pitchFamily="18" charset="0"/>
                <a:ea typeface="宋体" panose="02010600030101010101" pitchFamily="2" charset="-122"/>
              </a:rPr>
              <a:t>数据连接的超时时间，默认为</a:t>
            </a:r>
            <a:r>
              <a:rPr lang="en-US" altLang="zh-CN" sz="1300" kern="100" dirty="0">
                <a:solidFill>
                  <a:srgbClr val="000000"/>
                </a:solidFill>
                <a:effectLst/>
                <a:latin typeface="Times New Roman" panose="02020603050405020304" pitchFamily="18" charset="0"/>
                <a:ea typeface="宋体" panose="02010600030101010101" pitchFamily="2" charset="-122"/>
              </a:rPr>
              <a:t>300</a:t>
            </a:r>
            <a:r>
              <a:rPr lang="zh-CN" altLang="zh-CN" sz="1300" kern="100" dirty="0">
                <a:solidFill>
                  <a:srgbClr val="000000"/>
                </a:solidFill>
                <a:effectLst/>
                <a:latin typeface="Times New Roman" panose="02020603050405020304" pitchFamily="18" charset="0"/>
                <a:ea typeface="宋体" panose="02010600030101010101" pitchFamily="2" charset="-122"/>
              </a:rPr>
              <a:t>秒。</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8</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accept_timeout</a:t>
            </a:r>
            <a:r>
              <a:rPr lang="en-US" altLang="zh-CN" sz="1300" kern="100" dirty="0">
                <a:solidFill>
                  <a:srgbClr val="000000"/>
                </a:solidFill>
                <a:effectLst/>
                <a:latin typeface="Times New Roman" panose="02020603050405020304" pitchFamily="18" charset="0"/>
                <a:ea typeface="宋体" panose="02010600030101010101" pitchFamily="2" charset="-122"/>
              </a:rPr>
              <a:t>=60</a:t>
            </a:r>
            <a:r>
              <a:rPr lang="zh-CN" altLang="zh-CN" sz="1300" kern="100" dirty="0">
                <a:solidFill>
                  <a:srgbClr val="000000"/>
                </a:solidFill>
                <a:effectLst/>
                <a:latin typeface="Times New Roman" panose="02020603050405020304" pitchFamily="18" charset="0"/>
                <a:ea typeface="宋体" panose="02010600030101010101" pitchFamily="2" charset="-122"/>
              </a:rPr>
              <a:t>：设置建立被动模式（</a:t>
            </a:r>
            <a:r>
              <a:rPr lang="en-US" altLang="zh-CN" sz="1300" kern="100" dirty="0">
                <a:solidFill>
                  <a:srgbClr val="000000"/>
                </a:solidFill>
                <a:effectLst/>
                <a:latin typeface="Times New Roman" panose="02020603050405020304" pitchFamily="18" charset="0"/>
                <a:ea typeface="宋体" panose="02010600030101010101" pitchFamily="2" charset="-122"/>
              </a:rPr>
              <a:t>PASV</a:t>
            </a:r>
            <a:r>
              <a:rPr lang="zh-CN" altLang="zh-CN" sz="1300" kern="100" dirty="0">
                <a:solidFill>
                  <a:srgbClr val="000000"/>
                </a:solidFill>
                <a:effectLst/>
                <a:latin typeface="Times New Roman" panose="02020603050405020304" pitchFamily="18" charset="0"/>
                <a:ea typeface="宋体" panose="02010600030101010101" pitchFamily="2" charset="-122"/>
              </a:rPr>
              <a:t>）数据连接的超时时间，单位为秒，默认值为</a:t>
            </a:r>
            <a:r>
              <a:rPr lang="en-US" altLang="zh-CN" sz="1300" kern="100" dirty="0">
                <a:solidFill>
                  <a:srgbClr val="000000"/>
                </a:solidFill>
                <a:effectLst/>
                <a:latin typeface="Times New Roman" panose="02020603050405020304" pitchFamily="18" charset="0"/>
                <a:ea typeface="宋体" panose="02010600030101010101" pitchFamily="2" charset="-122"/>
              </a:rPr>
              <a:t>60</a:t>
            </a:r>
            <a:r>
              <a:rPr lang="zh-CN" altLang="zh-CN" sz="1300" kern="100" dirty="0">
                <a:solidFill>
                  <a:srgbClr val="000000"/>
                </a:solidFill>
                <a:effectLst/>
                <a:latin typeface="Times New Roman" panose="02020603050405020304" pitchFamily="18" charset="0"/>
                <a:ea typeface="宋体" panose="02010600030101010101" pitchFamily="2" charset="-122"/>
              </a:rPr>
              <a:t>秒。</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a:solidFill>
                  <a:srgbClr val="000000"/>
                </a:solidFill>
                <a:effectLst/>
                <a:latin typeface="Times New Roman" panose="02020603050405020304" pitchFamily="18" charset="0"/>
                <a:ea typeface="宋体" panose="02010600030101010101" pitchFamily="2" charset="-122"/>
              </a:rPr>
              <a:t>9</a:t>
            </a:r>
            <a:r>
              <a:rPr lang="zh-CN"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connect_timeout</a:t>
            </a:r>
            <a:r>
              <a:rPr lang="en-US" altLang="zh-CN" sz="1300" kern="100" dirty="0">
                <a:solidFill>
                  <a:srgbClr val="000000"/>
                </a:solidFill>
                <a:effectLst/>
                <a:latin typeface="Times New Roman" panose="02020603050405020304" pitchFamily="18" charset="0"/>
                <a:ea typeface="宋体" panose="02010600030101010101" pitchFamily="2" charset="-122"/>
              </a:rPr>
              <a:t>=60</a:t>
            </a:r>
            <a:r>
              <a:rPr lang="zh-CN" altLang="zh-CN" sz="1300" kern="100" dirty="0">
                <a:solidFill>
                  <a:srgbClr val="000000"/>
                </a:solidFill>
                <a:effectLst/>
                <a:latin typeface="Times New Roman" panose="02020603050405020304" pitchFamily="18" charset="0"/>
                <a:ea typeface="宋体" panose="02010600030101010101" pitchFamily="2" charset="-122"/>
              </a:rPr>
              <a:t>：主动模式（</a:t>
            </a:r>
            <a:r>
              <a:rPr lang="en-US" altLang="zh-CN" sz="1300" kern="100" dirty="0">
                <a:solidFill>
                  <a:srgbClr val="000000"/>
                </a:solidFill>
                <a:effectLst/>
                <a:latin typeface="Times New Roman" panose="02020603050405020304" pitchFamily="18" charset="0"/>
                <a:ea typeface="宋体" panose="02010600030101010101" pitchFamily="2" charset="-122"/>
              </a:rPr>
              <a:t>PORT</a:t>
            </a:r>
            <a:r>
              <a:rPr lang="zh-CN" altLang="zh-CN" sz="1300" kern="100" dirty="0">
                <a:solidFill>
                  <a:srgbClr val="000000"/>
                </a:solidFill>
                <a:effectLst/>
                <a:latin typeface="Times New Roman" panose="02020603050405020304" pitchFamily="18" charset="0"/>
                <a:ea typeface="宋体" panose="02010600030101010101" pitchFamily="2" charset="-122"/>
              </a:rPr>
              <a:t>）下建立数据连接的超时时间，单位为秒，默认值为</a:t>
            </a:r>
            <a:r>
              <a:rPr lang="en-US" altLang="zh-CN" sz="1300" kern="100" dirty="0">
                <a:solidFill>
                  <a:srgbClr val="000000"/>
                </a:solidFill>
                <a:effectLst/>
                <a:latin typeface="Times New Roman" panose="02020603050405020304" pitchFamily="18" charset="0"/>
                <a:ea typeface="宋体" panose="02010600030101010101" pitchFamily="2" charset="-122"/>
              </a:rPr>
              <a:t>60</a:t>
            </a:r>
            <a:r>
              <a:rPr lang="zh-CN" altLang="zh-CN" sz="1300" kern="100" dirty="0">
                <a:solidFill>
                  <a:srgbClr val="000000"/>
                </a:solidFill>
                <a:effectLst/>
                <a:latin typeface="Times New Roman" panose="02020603050405020304" pitchFamily="18" charset="0"/>
                <a:ea typeface="宋体" panose="02010600030101010101" pitchFamily="2" charset="-122"/>
              </a:rPr>
              <a:t>秒。</a:t>
            </a:r>
            <a:endParaRPr lang="zh-CN" altLang="zh-CN" sz="1300" kern="100" dirty="0">
              <a:effectLst/>
              <a:latin typeface="Times New Roman" panose="02020603050405020304" pitchFamily="18" charset="0"/>
              <a:ea typeface="宋体" panose="02010600030101010101" pitchFamily="2" charset="-122"/>
            </a:endParaRPr>
          </a:p>
          <a:p>
            <a:pPr indent="266700" algn="just"/>
            <a:endParaRPr lang="zh-CN" altLang="zh-CN" sz="1300" kern="100" dirty="0">
              <a:effectLst/>
              <a:latin typeface="Times New Roman" panose="02020603050405020304" pitchFamily="18" charset="0"/>
              <a:ea typeface="宋体" panose="02010600030101010101" pitchFamily="2" charset="-122"/>
            </a:endParaRPr>
          </a:p>
          <a:p>
            <a:endParaRPr lang="zh-CN" altLang="en-US" sz="1400" dirty="0"/>
          </a:p>
        </p:txBody>
      </p:sp>
    </p:spTree>
    <p:extLst>
      <p:ext uri="{BB962C8B-B14F-4D97-AF65-F5344CB8AC3E}">
        <p14:creationId xmlns:p14="http://schemas.microsoft.com/office/powerpoint/2010/main" val="58563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4104456"/>
          </a:xfrm>
        </p:spPr>
        <p:txBody>
          <a:bodyPr>
            <a:norm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工作方式及端口设置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listen_port</a:t>
            </a:r>
            <a:r>
              <a:rPr lang="en-US" altLang="zh-CN" sz="1400" kern="100" dirty="0">
                <a:solidFill>
                  <a:srgbClr val="000000"/>
                </a:solidFill>
                <a:effectLst/>
                <a:latin typeface="Times New Roman" panose="02020603050405020304" pitchFamily="18" charset="0"/>
                <a:ea typeface="宋体" panose="02010600030101010101" pitchFamily="2" charset="-122"/>
              </a:rPr>
              <a:t>=21</a:t>
            </a:r>
            <a:r>
              <a:rPr lang="zh-CN" altLang="zh-CN" sz="1400" kern="100" dirty="0">
                <a:solidFill>
                  <a:srgbClr val="000000"/>
                </a:solidFill>
                <a:effectLst/>
                <a:latin typeface="Times New Roman" panose="02020603050405020304" pitchFamily="18" charset="0"/>
                <a:ea typeface="宋体" panose="02010600030101010101" pitchFamily="2" charset="-122"/>
              </a:rPr>
              <a:t>：设置</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服务器建立连接所侦听的端口，默认值为</a:t>
            </a:r>
            <a:r>
              <a:rPr lang="en-US" altLang="zh-CN" sz="1400" kern="100" dirty="0">
                <a:solidFill>
                  <a:srgbClr val="000000"/>
                </a:solidFill>
                <a:effectLst/>
                <a:latin typeface="Times New Roman" panose="02020603050405020304" pitchFamily="18" charset="0"/>
                <a:ea typeface="宋体" panose="02010600030101010101" pitchFamily="2" charset="-122"/>
              </a:rPr>
              <a:t>21</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ftp_data_port</a:t>
            </a:r>
            <a:r>
              <a:rPr lang="en-US" altLang="zh-CN" sz="1400" kern="100" dirty="0">
                <a:solidFill>
                  <a:srgbClr val="000000"/>
                </a:solidFill>
                <a:effectLst/>
                <a:latin typeface="Times New Roman" panose="02020603050405020304" pitchFamily="18" charset="0"/>
                <a:ea typeface="宋体" panose="02010600030101010101" pitchFamily="2" charset="-122"/>
              </a:rPr>
              <a:t>=20</a:t>
            </a:r>
            <a:r>
              <a:rPr lang="zh-CN" altLang="zh-CN" sz="1400" kern="100" dirty="0">
                <a:solidFill>
                  <a:srgbClr val="000000"/>
                </a:solidFill>
                <a:effectLst/>
                <a:latin typeface="Times New Roman" panose="02020603050405020304" pitchFamily="18" charset="0"/>
                <a:ea typeface="宋体" panose="02010600030101010101" pitchFamily="2" charset="-122"/>
              </a:rPr>
              <a:t>：设置主动模式（</a:t>
            </a:r>
            <a:r>
              <a:rPr lang="en-US" altLang="zh-CN" sz="1400" kern="100" dirty="0">
                <a:solidFill>
                  <a:srgbClr val="000000"/>
                </a:solidFill>
                <a:effectLst/>
                <a:latin typeface="Times New Roman" panose="02020603050405020304" pitchFamily="18" charset="0"/>
                <a:ea typeface="宋体" panose="02010600030101010101" pitchFamily="2" charset="-122"/>
              </a:rPr>
              <a:t>PORT</a:t>
            </a:r>
            <a:r>
              <a:rPr lang="zh-CN" altLang="zh-CN" sz="1400" kern="100" dirty="0">
                <a:solidFill>
                  <a:srgbClr val="000000"/>
                </a:solidFill>
                <a:effectLst/>
                <a:latin typeface="Times New Roman" panose="02020603050405020304" pitchFamily="18" charset="0"/>
                <a:ea typeface="宋体" panose="02010600030101010101" pitchFamily="2" charset="-122"/>
              </a:rPr>
              <a:t>）下</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数据连接所使用的端口，默认值为</a:t>
            </a:r>
            <a:r>
              <a:rPr lang="en-US" altLang="zh-CN" sz="1400" kern="100" dirty="0">
                <a:solidFill>
                  <a:srgbClr val="000000"/>
                </a:solidFill>
                <a:effectLst/>
                <a:latin typeface="Times New Roman" panose="02020603050405020304" pitchFamily="18" charset="0"/>
                <a:ea typeface="宋体" panose="02010600030101010101" pitchFamily="2" charset="-122"/>
              </a:rPr>
              <a:t>20</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connect_from_port_20=YES</a:t>
            </a:r>
            <a:r>
              <a:rPr lang="zh-CN" altLang="zh-CN" sz="1400" kern="100" dirty="0">
                <a:solidFill>
                  <a:srgbClr val="000000"/>
                </a:solidFill>
                <a:effectLst/>
                <a:latin typeface="Times New Roman" panose="02020603050405020304" pitchFamily="18" charset="0"/>
                <a:ea typeface="宋体" panose="02010600030101010101" pitchFamily="2" charset="-122"/>
              </a:rPr>
              <a:t>：启用</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数据端口的数据连接。指定</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20</a:t>
            </a:r>
            <a:r>
              <a:rPr lang="zh-CN" altLang="zh-CN" sz="1400" kern="100" dirty="0">
                <a:solidFill>
                  <a:srgbClr val="000000"/>
                </a:solidFill>
                <a:effectLst/>
                <a:latin typeface="Times New Roman" panose="02020603050405020304" pitchFamily="18" charset="0"/>
                <a:ea typeface="宋体" panose="02010600030101010101" pitchFamily="2" charset="-122"/>
              </a:rPr>
              <a:t>端口进行数据传输，默认值为</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pasv_max_port</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：设置在被动模式（</a:t>
            </a:r>
            <a:r>
              <a:rPr lang="en-US" altLang="zh-CN" sz="1400" kern="100" dirty="0">
                <a:solidFill>
                  <a:srgbClr val="000000"/>
                </a:solidFill>
                <a:effectLst/>
                <a:latin typeface="Times New Roman" panose="02020603050405020304" pitchFamily="18" charset="0"/>
                <a:ea typeface="宋体" panose="02010600030101010101" pitchFamily="2" charset="-122"/>
              </a:rPr>
              <a:t>PASV</a:t>
            </a:r>
            <a:r>
              <a:rPr lang="zh-CN" altLang="zh-CN" sz="1400" kern="100" dirty="0">
                <a:solidFill>
                  <a:srgbClr val="000000"/>
                </a:solidFill>
                <a:effectLst/>
                <a:latin typeface="Times New Roman" panose="02020603050405020304" pitchFamily="18" charset="0"/>
                <a:ea typeface="宋体" panose="02010600030101010101" pitchFamily="2" charset="-122"/>
              </a:rPr>
              <a:t>）下，数据连接能够使用的端口范围的上界。默认值为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，表示任意端口。</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pasv_min_port</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设置在被动模式（</a:t>
            </a:r>
            <a:r>
              <a:rPr lang="en-US" altLang="zh-CN" sz="1400" kern="100" dirty="0">
                <a:solidFill>
                  <a:srgbClr val="000000"/>
                </a:solidFill>
                <a:effectLst/>
                <a:latin typeface="Times New Roman" panose="02020603050405020304" pitchFamily="18" charset="0"/>
                <a:ea typeface="宋体" panose="02010600030101010101" pitchFamily="2" charset="-122"/>
              </a:rPr>
              <a:t>PASV</a:t>
            </a:r>
            <a:r>
              <a:rPr lang="zh-CN" altLang="zh-CN" sz="1400" kern="100" dirty="0">
                <a:solidFill>
                  <a:srgbClr val="000000"/>
                </a:solidFill>
                <a:effectLst/>
                <a:latin typeface="Times New Roman" panose="02020603050405020304" pitchFamily="18" charset="0"/>
                <a:ea typeface="宋体" panose="02010600030101010101" pitchFamily="2" charset="-122"/>
              </a:rPr>
              <a:t>）下，数据连接能够使用的端口范围的下界。默认值为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a:t>
            </a:r>
            <a:r>
              <a:rPr lang="zh-CN" altLang="zh-CN" sz="1400" kern="100" dirty="0">
                <a:solidFill>
                  <a:srgbClr val="000000"/>
                </a:solidFill>
                <a:effectLst/>
                <a:latin typeface="Times New Roman" panose="02020603050405020304" pitchFamily="18" charset="0"/>
                <a:ea typeface="宋体" panose="02010600030101010101" pitchFamily="2" charset="-122"/>
              </a:rPr>
              <a:t>，表示任意端口。</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09502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447477" y="359916"/>
            <a:ext cx="7616793" cy="4104456"/>
          </a:xfrm>
        </p:spPr>
        <p:txBody>
          <a:bodyPr>
            <a:noAutofit/>
          </a:bodyPr>
          <a:lstStyle/>
          <a:p>
            <a:pPr algn="just" hangingPunct="0">
              <a:spcBef>
                <a:spcPts val="0"/>
              </a:spcBef>
            </a:pPr>
            <a:r>
              <a:rPr lang="en-US" altLang="zh-CN" sz="12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7</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．文件传输</a:t>
            </a:r>
          </a:p>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1</a:t>
            </a:r>
            <a:r>
              <a:rPr lang="zh-CN" altLang="zh-CN" sz="1400" b="1" kern="100" dirty="0">
                <a:solidFill>
                  <a:srgbClr val="0000FF"/>
                </a:solidFill>
                <a:effectLst/>
                <a:latin typeface="Times New Roman" panose="02020603050405020304" pitchFamily="18" charset="0"/>
                <a:ea typeface="宋体" panose="02010600030101010101" pitchFamily="2" charset="-122"/>
              </a:rPr>
              <a:t>）传输模式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ascii_upload_enable</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：启用上传的</a:t>
            </a:r>
            <a:r>
              <a:rPr lang="en-US" altLang="zh-CN" sz="1400" kern="100" dirty="0">
                <a:solidFill>
                  <a:srgbClr val="000000"/>
                </a:solidFill>
                <a:effectLst/>
                <a:latin typeface="Times New Roman" panose="02020603050405020304" pitchFamily="18" charset="0"/>
                <a:ea typeface="宋体" panose="02010600030101010101" pitchFamily="2" charset="-122"/>
              </a:rPr>
              <a:t>ASCII</a:t>
            </a:r>
            <a:r>
              <a:rPr lang="zh-CN" altLang="zh-CN" sz="1400" kern="100" dirty="0">
                <a:solidFill>
                  <a:srgbClr val="000000"/>
                </a:solidFill>
                <a:effectLst/>
                <a:latin typeface="Times New Roman" panose="02020603050405020304" pitchFamily="18" charset="0"/>
                <a:ea typeface="宋体" panose="02010600030101010101" pitchFamily="2" charset="-122"/>
              </a:rPr>
              <a:t>传输方式。设置是否启用</a:t>
            </a:r>
            <a:r>
              <a:rPr lang="en-US" altLang="zh-CN" sz="1400" kern="100" dirty="0">
                <a:solidFill>
                  <a:srgbClr val="000000"/>
                </a:solidFill>
                <a:effectLst/>
                <a:latin typeface="Times New Roman" panose="02020603050405020304" pitchFamily="18" charset="0"/>
                <a:ea typeface="宋体" panose="02010600030101010101" pitchFamily="2" charset="-122"/>
              </a:rPr>
              <a:t>ASCII </a:t>
            </a:r>
            <a:r>
              <a:rPr lang="zh-CN" altLang="zh-CN" sz="1400" kern="100" dirty="0">
                <a:solidFill>
                  <a:srgbClr val="000000"/>
                </a:solidFill>
                <a:effectLst/>
                <a:latin typeface="Times New Roman" panose="02020603050405020304" pitchFamily="18" charset="0"/>
                <a:ea typeface="宋体" panose="02010600030101010101" pitchFamily="2" charset="-122"/>
              </a:rPr>
              <a:t>模式上传数据。默认值为</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ascii_download_enable</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：启用下载的</a:t>
            </a:r>
            <a:r>
              <a:rPr lang="en-US" altLang="zh-CN" sz="1400" kern="100" dirty="0">
                <a:solidFill>
                  <a:srgbClr val="000000"/>
                </a:solidFill>
                <a:effectLst/>
                <a:latin typeface="Times New Roman" panose="02020603050405020304" pitchFamily="18" charset="0"/>
                <a:ea typeface="宋体" panose="02010600030101010101" pitchFamily="2" charset="-122"/>
              </a:rPr>
              <a:t>ASCII</a:t>
            </a:r>
            <a:r>
              <a:rPr lang="zh-CN" altLang="zh-CN" sz="1400" kern="100" dirty="0">
                <a:solidFill>
                  <a:srgbClr val="000000"/>
                </a:solidFill>
                <a:effectLst/>
                <a:latin typeface="Times New Roman" panose="02020603050405020304" pitchFamily="18" charset="0"/>
                <a:ea typeface="宋体" panose="02010600030101010101" pitchFamily="2" charset="-122"/>
              </a:rPr>
              <a:t>传输方式，设置是否启用</a:t>
            </a:r>
            <a:r>
              <a:rPr lang="en-US" altLang="zh-CN" sz="1400" kern="100" dirty="0">
                <a:solidFill>
                  <a:srgbClr val="000000"/>
                </a:solidFill>
                <a:effectLst/>
                <a:latin typeface="Times New Roman" panose="02020603050405020304" pitchFamily="18" charset="0"/>
                <a:ea typeface="宋体" panose="02010600030101010101" pitchFamily="2" charset="-122"/>
              </a:rPr>
              <a:t>ASCII </a:t>
            </a:r>
            <a:r>
              <a:rPr lang="zh-CN" altLang="zh-CN" sz="1400" kern="100" dirty="0">
                <a:solidFill>
                  <a:srgbClr val="000000"/>
                </a:solidFill>
                <a:effectLst/>
                <a:latin typeface="Times New Roman" panose="02020603050405020304" pitchFamily="18" charset="0"/>
                <a:ea typeface="宋体" panose="02010600030101010101" pitchFamily="2" charset="-122"/>
              </a:rPr>
              <a:t>模式下载数据。默认值为</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）上传文档的属性关系和权限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chown_uploads</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默认</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指定上传文件的默认的所有者和权限；</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chown_username</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xiang</a:t>
            </a:r>
            <a:r>
              <a:rPr lang="zh-CN" altLang="zh-CN" sz="1400" kern="100" dirty="0">
                <a:solidFill>
                  <a:srgbClr val="000000"/>
                </a:solidFill>
                <a:effectLst/>
                <a:latin typeface="Times New Roman" panose="02020603050405020304" pitchFamily="18" charset="0"/>
                <a:ea typeface="宋体" panose="02010600030101010101" pitchFamily="2" charset="-122"/>
              </a:rPr>
              <a:t>：指定匿名用户上传文件的所属者是</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xiang</a:t>
            </a:r>
            <a:r>
              <a:rPr lang="en-US"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chown_upload_mode</a:t>
            </a:r>
            <a:r>
              <a:rPr lang="en-US" altLang="zh-CN" sz="1400" kern="100" dirty="0">
                <a:solidFill>
                  <a:srgbClr val="000000"/>
                </a:solidFill>
                <a:effectLst/>
                <a:latin typeface="Times New Roman" panose="02020603050405020304" pitchFamily="18" charset="0"/>
                <a:ea typeface="宋体" panose="02010600030101010101" pitchFamily="2" charset="-122"/>
              </a:rPr>
              <a:t>=777</a:t>
            </a:r>
            <a:r>
              <a:rPr lang="zh-CN" altLang="zh-CN" sz="1400" kern="100" dirty="0">
                <a:solidFill>
                  <a:srgbClr val="000000"/>
                </a:solidFill>
                <a:effectLst/>
                <a:latin typeface="Times New Roman" panose="02020603050405020304" pitchFamily="18" charset="0"/>
                <a:ea typeface="宋体" panose="02010600030101010101" pitchFamily="2" charset="-122"/>
              </a:rPr>
              <a:t>：指定匿名用户上传文件的权限。默认设置为</a:t>
            </a:r>
            <a:r>
              <a:rPr lang="en-US" altLang="zh-CN" sz="1400" kern="100" dirty="0">
                <a:solidFill>
                  <a:srgbClr val="000000"/>
                </a:solidFill>
                <a:effectLst/>
                <a:latin typeface="Times New Roman" panose="02020603050405020304" pitchFamily="18" charset="0"/>
                <a:ea typeface="宋体" panose="02010600030101010101" pitchFamily="2" charset="-122"/>
              </a:rPr>
              <a:t>0666</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local_umask</a:t>
            </a:r>
            <a:r>
              <a:rPr lang="en-US" altLang="zh-CN" sz="1400" kern="100" dirty="0">
                <a:solidFill>
                  <a:srgbClr val="000000"/>
                </a:solidFill>
                <a:effectLst/>
                <a:latin typeface="Times New Roman" panose="02020603050405020304" pitchFamily="18" charset="0"/>
                <a:ea typeface="宋体" panose="02010600030101010101" pitchFamily="2" charset="-122"/>
              </a:rPr>
              <a:t>=022</a:t>
            </a:r>
            <a:r>
              <a:rPr lang="zh-CN" altLang="zh-CN" sz="1400" kern="100" dirty="0">
                <a:solidFill>
                  <a:srgbClr val="000000"/>
                </a:solidFill>
                <a:effectLst/>
                <a:latin typeface="Times New Roman" panose="02020603050405020304" pitchFamily="18" charset="0"/>
                <a:ea typeface="宋体" panose="02010600030101010101" pitchFamily="2" charset="-122"/>
              </a:rPr>
              <a:t>：设置本地用户新增文件的掩码，也可以说是</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上本地的文件权限，默认值为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022</a:t>
            </a:r>
            <a:r>
              <a:rPr lang="zh-CN" altLang="zh-CN" sz="1400" kern="100" dirty="0">
                <a:solidFill>
                  <a:srgbClr val="000000"/>
                </a:solidFill>
                <a:effectLst/>
                <a:latin typeface="Times New Roman" panose="02020603050405020304" pitchFamily="18" charset="0"/>
                <a:ea typeface="宋体" panose="02010600030101010101" pitchFamily="2" charset="-122"/>
              </a:rPr>
              <a:t>。所对应的文件权限是</a:t>
            </a:r>
            <a:r>
              <a:rPr lang="en-US" altLang="zh-CN" sz="1400" kern="100" dirty="0">
                <a:solidFill>
                  <a:srgbClr val="000000"/>
                </a:solidFill>
                <a:effectLst/>
                <a:latin typeface="Times New Roman" panose="02020603050405020304" pitchFamily="18" charset="0"/>
                <a:ea typeface="宋体" panose="02010600030101010101" pitchFamily="2" charset="-122"/>
              </a:rPr>
              <a:t>644.</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anon_umask</a:t>
            </a:r>
            <a:r>
              <a:rPr lang="en-US" altLang="zh-CN" sz="1400" kern="100" dirty="0">
                <a:solidFill>
                  <a:srgbClr val="000000"/>
                </a:solidFill>
                <a:effectLst/>
                <a:latin typeface="Times New Roman" panose="02020603050405020304" pitchFamily="18" charset="0"/>
                <a:ea typeface="宋体" panose="02010600030101010101" pitchFamily="2" charset="-122"/>
              </a:rPr>
              <a:t>=022</a:t>
            </a:r>
            <a:r>
              <a:rPr lang="zh-CN" altLang="zh-CN" sz="1400" kern="100" dirty="0">
                <a:solidFill>
                  <a:srgbClr val="000000"/>
                </a:solidFill>
                <a:effectLst/>
                <a:latin typeface="Times New Roman" panose="02020603050405020304" pitchFamily="18" charset="0"/>
                <a:ea typeface="宋体" panose="02010600030101010101" pitchFamily="2" charset="-122"/>
              </a:rPr>
              <a:t>：设置匿名用户新增文件的掩码，默认值为</a:t>
            </a:r>
            <a:r>
              <a:rPr lang="en-US" altLang="zh-CN" sz="1400" kern="100" dirty="0">
                <a:solidFill>
                  <a:srgbClr val="000000"/>
                </a:solidFill>
                <a:effectLst/>
                <a:latin typeface="Times New Roman" panose="02020603050405020304" pitchFamily="18" charset="0"/>
                <a:ea typeface="宋体" panose="02010600030101010101" pitchFamily="2" charset="-122"/>
              </a:rPr>
              <a:t>077</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71934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4104456"/>
          </a:xfrm>
        </p:spPr>
        <p:txBody>
          <a:bodyPr>
            <a:normAutofit/>
          </a:bodyPr>
          <a:lstStyle/>
          <a:p>
            <a:pPr indent="255270"/>
            <a:r>
              <a:rPr lang="en-US" altLang="zh-CN" sz="1400" b="1" kern="100" dirty="0">
                <a:solidFill>
                  <a:srgbClr val="0000FF"/>
                </a:solidFill>
                <a:effectLst/>
                <a:latin typeface="Times New Roman" panose="02020603050405020304" pitchFamily="18" charset="0"/>
                <a:ea typeface="宋体" panose="02010600030101010101" pitchFamily="2" charset="-122"/>
              </a:rPr>
              <a:t>3</a:t>
            </a:r>
            <a:r>
              <a:rPr lang="zh-CN"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宋体" panose="02010600030101010101" pitchFamily="2" charset="-122"/>
                <a:ea typeface="宋体" panose="02010600030101010101" pitchFamily="2" charset="-122"/>
              </a:rPr>
              <a:t>日志文件</a:t>
            </a:r>
            <a:r>
              <a:rPr lang="en-US" altLang="zh-CN" sz="1400" b="1" kern="100" dirty="0">
                <a:solidFill>
                  <a:srgbClr val="0000FF"/>
                </a:solidFill>
                <a:effectLst/>
                <a:latin typeface="Times New Roman" panose="02020603050405020304" pitchFamily="18" charset="0"/>
                <a:ea typeface="宋体" panose="02010600030101010101" pitchFamily="2" charset="-122"/>
              </a:rPr>
              <a:t> </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xferlog_enable</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：是否让系统自动维护上传和下载的日志文件，默认为</a:t>
            </a:r>
            <a:r>
              <a:rPr lang="en-US" altLang="zh-CN" sz="1400" kern="100" dirty="0">
                <a:solidFill>
                  <a:srgbClr val="000000"/>
                </a:solidFill>
                <a:effectLst/>
                <a:latin typeface="Times New Roman" panose="02020603050405020304" pitchFamily="18" charset="0"/>
                <a:ea typeface="宋体" panose="02010600030101010101" pitchFamily="2" charset="-122"/>
              </a:rPr>
              <a:t>/var/log/vsftpd.log</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xferlog_file</a:t>
            </a:r>
            <a:r>
              <a:rPr lang="en-US" altLang="zh-CN" sz="1400" kern="100" dirty="0">
                <a:solidFill>
                  <a:srgbClr val="000000"/>
                </a:solidFill>
                <a:effectLst/>
                <a:latin typeface="Times New Roman" panose="02020603050405020304" pitchFamily="18" charset="0"/>
                <a:ea typeface="宋体" panose="02010600030101010101" pitchFamily="2" charset="-122"/>
              </a:rPr>
              <a:t>=/var/log/vsftpd.log</a:t>
            </a:r>
            <a:r>
              <a:rPr lang="zh-CN" altLang="zh-CN" sz="1400" kern="100" dirty="0">
                <a:solidFill>
                  <a:srgbClr val="000000"/>
                </a:solidFill>
                <a:effectLst/>
                <a:latin typeface="Times New Roman" panose="02020603050405020304" pitchFamily="18" charset="0"/>
                <a:ea typeface="宋体" panose="02010600030101010101" pitchFamily="2" charset="-122"/>
              </a:rPr>
              <a:t>：设定系统维护记录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服务器上传和下载情况的日志文件，默认为</a:t>
            </a:r>
            <a:r>
              <a:rPr lang="en-US" altLang="zh-CN" sz="1400" kern="100" dirty="0">
                <a:solidFill>
                  <a:srgbClr val="000000"/>
                </a:solidFill>
                <a:effectLst/>
                <a:latin typeface="Times New Roman" panose="02020603050405020304" pitchFamily="18" charset="0"/>
                <a:ea typeface="宋体" panose="02010600030101010101" pitchFamily="2" charset="-122"/>
              </a:rPr>
              <a:t>/var/log/vsftpd.log</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xferlog_std_format</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：是否以标准</a:t>
            </a:r>
            <a:r>
              <a:rPr lang="en-US" altLang="zh-CN" sz="1400" kern="100" dirty="0" err="1">
                <a:solidFill>
                  <a:srgbClr val="000000"/>
                </a:solidFill>
                <a:effectLst/>
                <a:latin typeface="Times New Roman" panose="02020603050405020304" pitchFamily="18" charset="0"/>
                <a:ea typeface="宋体" panose="02010600030101010101" pitchFamily="2" charset="-122"/>
              </a:rPr>
              <a:t>xferlog</a:t>
            </a:r>
            <a:r>
              <a:rPr lang="zh-CN" altLang="zh-CN" sz="1400" kern="100" dirty="0">
                <a:solidFill>
                  <a:srgbClr val="000000"/>
                </a:solidFill>
                <a:effectLst/>
                <a:latin typeface="Times New Roman" panose="02020603050405020304" pitchFamily="18" charset="0"/>
                <a:ea typeface="宋体" panose="02010600030101010101" pitchFamily="2" charset="-122"/>
              </a:rPr>
              <a:t>的格式书写传输日志文件，默认为</a:t>
            </a:r>
            <a:r>
              <a:rPr lang="en-US" altLang="zh-CN" sz="1400" kern="100" dirty="0">
                <a:solidFill>
                  <a:srgbClr val="000000"/>
                </a:solidFill>
                <a:effectLst/>
                <a:latin typeface="Times New Roman" panose="02020603050405020304" pitchFamily="18" charset="0"/>
                <a:ea typeface="宋体" panose="02010600030101010101" pitchFamily="2" charset="-122"/>
              </a:rPr>
              <a:t>/var/log/</a:t>
            </a:r>
            <a:r>
              <a:rPr lang="en-US" altLang="zh-CN" sz="1400" kern="100" dirty="0" err="1">
                <a:solidFill>
                  <a:srgbClr val="000000"/>
                </a:solidFill>
                <a:effectLst/>
                <a:latin typeface="Times New Roman" panose="02020603050405020304" pitchFamily="18" charset="0"/>
                <a:ea typeface="宋体" panose="02010600030101010101" pitchFamily="2" charset="-122"/>
              </a:rPr>
              <a:t>xferlog</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8</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．其他 </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text_userdb_names</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：在执行</a:t>
            </a:r>
            <a:r>
              <a:rPr lang="en-US" altLang="zh-CN" sz="1400" kern="100" dirty="0">
                <a:solidFill>
                  <a:srgbClr val="000000"/>
                </a:solidFill>
                <a:effectLst/>
                <a:latin typeface="Times New Roman" panose="02020603050405020304" pitchFamily="18" charset="0"/>
                <a:ea typeface="宋体" panose="02010600030101010101" pitchFamily="2" charset="-122"/>
              </a:rPr>
              <a:t>ls</a:t>
            </a:r>
            <a:r>
              <a:rPr lang="zh-CN" altLang="zh-CN" sz="1400" kern="100" dirty="0">
                <a:solidFill>
                  <a:srgbClr val="000000"/>
                </a:solidFill>
                <a:effectLst/>
                <a:latin typeface="Times New Roman" panose="02020603050405020304" pitchFamily="18" charset="0"/>
                <a:ea typeface="宋体" panose="02010600030101010101" pitchFamily="2" charset="-122"/>
              </a:rPr>
              <a:t>命令时，是显示</a:t>
            </a:r>
            <a:r>
              <a:rPr lang="en-US" altLang="zh-CN" sz="1400" kern="100" dirty="0">
                <a:solidFill>
                  <a:srgbClr val="000000"/>
                </a:solidFill>
                <a:effectLst/>
                <a:latin typeface="Times New Roman" panose="02020603050405020304" pitchFamily="18" charset="0"/>
                <a:ea typeface="宋体" panose="02010600030101010101" pitchFamily="2" charset="-122"/>
              </a:rPr>
              <a:t>UID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GID</a:t>
            </a:r>
            <a:r>
              <a:rPr lang="zh-CN" altLang="zh-CN" sz="1400" kern="100" dirty="0">
                <a:solidFill>
                  <a:srgbClr val="000000"/>
                </a:solidFill>
                <a:effectLst/>
                <a:latin typeface="Times New Roman" panose="02020603050405020304" pitchFamily="18" charset="0"/>
                <a:ea typeface="宋体" panose="02010600030101010101" pitchFamily="2" charset="-122"/>
              </a:rPr>
              <a:t>还是显示出具体的用户名或组名称，默认为</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。若希望显示用户名和组名称，则设置为</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ls_recurse_enable</a:t>
            </a:r>
            <a:r>
              <a:rPr lang="en-US" altLang="zh-CN" sz="1400" kern="100" dirty="0">
                <a:solidFill>
                  <a:srgbClr val="000000"/>
                </a:solidFill>
                <a:effectLst/>
                <a:latin typeface="Times New Roman" panose="02020603050405020304" pitchFamily="18" charset="0"/>
                <a:ea typeface="宋体" panose="02010600030101010101" pitchFamily="2" charset="-122"/>
              </a:rPr>
              <a:t>=YES/NO</a:t>
            </a:r>
            <a:r>
              <a:rPr lang="zh-CN" altLang="zh-CN" sz="1400" kern="100" dirty="0">
                <a:solidFill>
                  <a:srgbClr val="000000"/>
                </a:solidFill>
                <a:effectLst/>
                <a:latin typeface="Times New Roman" panose="02020603050405020304" pitchFamily="18" charset="0"/>
                <a:ea typeface="宋体" panose="02010600030101010101" pitchFamily="2" charset="-122"/>
              </a:rPr>
              <a:t>：是否允许执行</a:t>
            </a:r>
            <a:r>
              <a:rPr lang="en-US" altLang="zh-CN" sz="1400" kern="100" dirty="0">
                <a:solidFill>
                  <a:srgbClr val="000000"/>
                </a:solidFill>
                <a:effectLst/>
                <a:latin typeface="Times New Roman" panose="02020603050405020304" pitchFamily="18" charset="0"/>
                <a:ea typeface="宋体" panose="02010600030101010101" pitchFamily="2" charset="-122"/>
              </a:rPr>
              <a:t>“ls –R”</a:t>
            </a:r>
            <a:r>
              <a:rPr lang="zh-CN" altLang="zh-CN" sz="1400" kern="100" dirty="0">
                <a:solidFill>
                  <a:srgbClr val="000000"/>
                </a:solidFill>
                <a:effectLst/>
                <a:latin typeface="Times New Roman" panose="02020603050405020304" pitchFamily="18" charset="0"/>
                <a:ea typeface="宋体" panose="02010600030101010101" pitchFamily="2" charset="-122"/>
              </a:rPr>
              <a:t>命令，默认值为</a:t>
            </a:r>
            <a:r>
              <a:rPr lang="en-US" altLang="zh-CN" sz="1400" kern="100" dirty="0">
                <a:solidFill>
                  <a:srgbClr val="000000"/>
                </a:solidFill>
                <a:effectLst/>
                <a:latin typeface="Times New Roman" panose="02020603050405020304" pitchFamily="18" charset="0"/>
                <a:ea typeface="宋体" panose="02010600030101010101" pitchFamily="2" charset="-122"/>
              </a:rPr>
              <a:t>NO</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374260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464496"/>
          </a:xfrm>
        </p:spPr>
        <p:txBody>
          <a:bodyPr>
            <a:normAutofit fontScale="70000" lnSpcReduction="20000"/>
          </a:bodyPr>
          <a:lstStyle/>
          <a:p>
            <a:r>
              <a:rPr lang="en-US"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一、安装</a:t>
            </a:r>
            <a:r>
              <a:rPr lang="en-US" altLang="zh-CN" sz="2200" b="1" kern="100" dirty="0" err="1">
                <a:effectLst/>
                <a:latin typeface="Times New Roman" panose="02020603050405020304" pitchFamily="18" charset="0"/>
                <a:ea typeface="宋体" panose="02010600030101010101" pitchFamily="2" charset="-122"/>
                <a:cs typeface="Times New Roman" panose="02020603050405020304" pitchFamily="18" charset="0"/>
              </a:rPr>
              <a:t>vsftpd</a:t>
            </a:r>
            <a:endPar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在</a:t>
            </a:r>
            <a:r>
              <a:rPr lang="en-US" altLang="zh-CN" sz="2200" kern="100" dirty="0">
                <a:solidFill>
                  <a:srgbClr val="000000"/>
                </a:solidFill>
                <a:effectLst/>
                <a:latin typeface="Times New Roman" panose="02020603050405020304" pitchFamily="18" charset="0"/>
                <a:ea typeface="宋体" panose="02010600030101010101" pitchFamily="2" charset="-122"/>
              </a:rPr>
              <a:t>UOS</a:t>
            </a:r>
            <a:r>
              <a:rPr lang="zh-CN" altLang="zh-CN" sz="2200" kern="100" dirty="0">
                <a:solidFill>
                  <a:srgbClr val="000000"/>
                </a:solidFill>
                <a:effectLst/>
                <a:latin typeface="Times New Roman" panose="02020603050405020304" pitchFamily="18" charset="0"/>
                <a:ea typeface="宋体" panose="02010600030101010101" pitchFamily="2" charset="-122"/>
              </a:rPr>
              <a:t>系统中安装</a:t>
            </a:r>
            <a:r>
              <a:rPr lang="en-US" altLang="zh-CN" sz="2200" kern="100" dirty="0" err="1">
                <a:solidFill>
                  <a:srgbClr val="000000"/>
                </a:solidFill>
                <a:effectLst/>
                <a:latin typeface="Times New Roman" panose="02020603050405020304" pitchFamily="18" charset="0"/>
                <a:ea typeface="宋体" panose="02010600030101010101" pitchFamily="2" charset="-122"/>
              </a:rPr>
              <a:t>vsftpd</a:t>
            </a:r>
            <a:r>
              <a:rPr lang="zh-CN" altLang="zh-CN" sz="2200" kern="100" dirty="0">
                <a:solidFill>
                  <a:srgbClr val="000000"/>
                </a:solidFill>
                <a:effectLst/>
                <a:latin typeface="Times New Roman" panose="02020603050405020304" pitchFamily="18" charset="0"/>
                <a:ea typeface="宋体" panose="02010600030101010101" pitchFamily="2" charset="-122"/>
              </a:rPr>
              <a:t>服务器，需要使用</a:t>
            </a:r>
            <a:r>
              <a:rPr lang="en-US" altLang="zh-CN" sz="2200" kern="100" dirty="0">
                <a:solidFill>
                  <a:srgbClr val="000000"/>
                </a:solidFill>
                <a:effectLst/>
                <a:latin typeface="Times New Roman" panose="02020603050405020304" pitchFamily="18" charset="0"/>
                <a:ea typeface="宋体" panose="02010600030101010101" pitchFamily="2" charset="-122"/>
              </a:rPr>
              <a:t>apt-get</a:t>
            </a:r>
            <a:r>
              <a:rPr lang="zh-CN" altLang="zh-CN" sz="2200" kern="100" dirty="0">
                <a:solidFill>
                  <a:srgbClr val="000000"/>
                </a:solidFill>
                <a:effectLst/>
                <a:latin typeface="Times New Roman" panose="02020603050405020304" pitchFamily="18" charset="0"/>
                <a:ea typeface="宋体" panose="02010600030101010101" pitchFamily="2" charset="-122"/>
              </a:rPr>
              <a:t>命令和软件包来安装，</a:t>
            </a:r>
            <a:r>
              <a:rPr lang="en-US" altLang="zh-CN" sz="2200" kern="100" dirty="0" err="1">
                <a:solidFill>
                  <a:srgbClr val="000000"/>
                </a:solidFill>
                <a:effectLst/>
                <a:latin typeface="Times New Roman" panose="02020603050405020304" pitchFamily="18" charset="0"/>
                <a:ea typeface="宋体" panose="02010600030101010101" pitchFamily="2" charset="-122"/>
              </a:rPr>
              <a:t>vsftpd</a:t>
            </a:r>
            <a:r>
              <a:rPr lang="zh-CN" altLang="zh-CN" sz="2200" kern="100" dirty="0">
                <a:solidFill>
                  <a:srgbClr val="000000"/>
                </a:solidFill>
                <a:effectLst/>
                <a:latin typeface="Times New Roman" panose="02020603050405020304" pitchFamily="18" charset="0"/>
                <a:ea typeface="宋体" panose="02010600030101010101" pitchFamily="2" charset="-122"/>
              </a:rPr>
              <a:t>的包名称为</a:t>
            </a:r>
            <a:r>
              <a:rPr lang="en-US" altLang="zh-CN" sz="2200" kern="100" dirty="0" err="1">
                <a:solidFill>
                  <a:srgbClr val="000000"/>
                </a:solidFill>
                <a:effectLst/>
                <a:latin typeface="Times New Roman" panose="02020603050405020304" pitchFamily="18" charset="0"/>
                <a:ea typeface="宋体" panose="02010600030101010101" pitchFamily="2" charset="-122"/>
              </a:rPr>
              <a:t>vsftp</a:t>
            </a:r>
            <a:r>
              <a:rPr lang="zh-CN" altLang="zh-CN" sz="2200" kern="100" dirty="0">
                <a:solidFill>
                  <a:srgbClr val="000000"/>
                </a:solidFill>
                <a:effectLst/>
                <a:latin typeface="Times New Roman" panose="02020603050405020304" pitchFamily="18" charset="0"/>
                <a:ea typeface="宋体" panose="02010600030101010101" pitchFamily="2" charset="-122"/>
              </a:rPr>
              <a:t>。在安装前，使用</a:t>
            </a:r>
            <a:r>
              <a:rPr lang="en-US" altLang="zh-CN" sz="2200" kern="100" dirty="0">
                <a:solidFill>
                  <a:srgbClr val="000000"/>
                </a:solidFill>
                <a:effectLst/>
                <a:latin typeface="Times New Roman" panose="02020603050405020304" pitchFamily="18" charset="0"/>
                <a:ea typeface="宋体" panose="02010600030101010101" pitchFamily="2" charset="-122"/>
              </a:rPr>
              <a:t>apt-get</a:t>
            </a:r>
            <a:r>
              <a:rPr lang="zh-CN" altLang="zh-CN" sz="2200" kern="100" dirty="0">
                <a:solidFill>
                  <a:srgbClr val="000000"/>
                </a:solidFill>
                <a:effectLst/>
                <a:latin typeface="Times New Roman" panose="02020603050405020304" pitchFamily="18" charset="0"/>
                <a:ea typeface="宋体" panose="02010600030101010101" pitchFamily="2" charset="-122"/>
              </a:rPr>
              <a:t>命令更新下软件源。</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#apt-get update					#</a:t>
            </a:r>
            <a:r>
              <a:rPr lang="zh-CN" altLang="zh-CN" sz="2200" kern="100" dirty="0">
                <a:solidFill>
                  <a:srgbClr val="000000"/>
                </a:solidFill>
                <a:effectLst/>
                <a:latin typeface="Times New Roman" panose="02020603050405020304" pitchFamily="18" charset="0"/>
                <a:ea typeface="宋体" panose="02010600030101010101" pitchFamily="2" charset="-122"/>
              </a:rPr>
              <a:t>更新下软件源</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#apt-get install </a:t>
            </a:r>
            <a:r>
              <a:rPr lang="en-US" altLang="zh-CN" sz="2200" kern="100" dirty="0" err="1">
                <a:solidFill>
                  <a:srgbClr val="000000"/>
                </a:solidFill>
                <a:effectLst/>
                <a:latin typeface="Times New Roman" panose="02020603050405020304" pitchFamily="18" charset="0"/>
                <a:ea typeface="宋体" panose="02010600030101010101" pitchFamily="2" charset="-122"/>
              </a:rPr>
              <a:t>vsftpd</a:t>
            </a:r>
            <a:r>
              <a:rPr lang="en-US" altLang="zh-CN" sz="2200" kern="100" dirty="0">
                <a:solidFill>
                  <a:srgbClr val="000000"/>
                </a:solidFill>
                <a:effectLst/>
                <a:latin typeface="Times New Roman" panose="02020603050405020304" pitchFamily="18" charset="0"/>
                <a:ea typeface="宋体" panose="02010600030101010101" pitchFamily="2" charset="-122"/>
              </a:rPr>
              <a:t>				#</a:t>
            </a:r>
            <a:r>
              <a:rPr lang="zh-CN" altLang="zh-CN" sz="2200" kern="100" dirty="0">
                <a:solidFill>
                  <a:srgbClr val="000000"/>
                </a:solidFill>
                <a:effectLst/>
                <a:latin typeface="Times New Roman" panose="02020603050405020304" pitchFamily="18" charset="0"/>
                <a:ea typeface="宋体" panose="02010600030101010101" pitchFamily="2" charset="-122"/>
              </a:rPr>
              <a:t>安装</a:t>
            </a:r>
            <a:r>
              <a:rPr lang="en-US" altLang="zh-CN" sz="2200" kern="100" dirty="0" err="1">
                <a:solidFill>
                  <a:srgbClr val="000000"/>
                </a:solidFill>
                <a:effectLst/>
                <a:latin typeface="Times New Roman" panose="02020603050405020304" pitchFamily="18" charset="0"/>
                <a:ea typeface="宋体" panose="02010600030101010101" pitchFamily="2" charset="-122"/>
              </a:rPr>
              <a:t>vsftpd</a:t>
            </a:r>
            <a:r>
              <a:rPr lang="zh-CN" altLang="zh-CN" sz="2200" kern="100" dirty="0">
                <a:solidFill>
                  <a:srgbClr val="000000"/>
                </a:solidFill>
                <a:effectLst/>
                <a:latin typeface="Times New Roman" panose="02020603050405020304" pitchFamily="18" charset="0"/>
                <a:ea typeface="宋体" panose="02010600030101010101" pitchFamily="2" charset="-122"/>
              </a:rPr>
              <a:t>服务器和客户端</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在安装完</a:t>
            </a:r>
            <a:r>
              <a:rPr lang="en-US" altLang="zh-CN" sz="2200" kern="100" dirty="0" err="1">
                <a:solidFill>
                  <a:srgbClr val="000000"/>
                </a:solidFill>
                <a:effectLst/>
                <a:latin typeface="Times New Roman" panose="02020603050405020304" pitchFamily="18" charset="0"/>
                <a:ea typeface="宋体" panose="02010600030101010101" pitchFamily="2" charset="-122"/>
              </a:rPr>
              <a:t>vsftpd</a:t>
            </a:r>
            <a:r>
              <a:rPr lang="zh-CN" altLang="zh-CN" sz="2200" kern="100" dirty="0">
                <a:solidFill>
                  <a:srgbClr val="000000"/>
                </a:solidFill>
                <a:effectLst/>
                <a:latin typeface="Times New Roman" panose="02020603050405020304" pitchFamily="18" charset="0"/>
                <a:ea typeface="宋体" panose="02010600030101010101" pitchFamily="2" charset="-122"/>
              </a:rPr>
              <a:t>服务器后，需要创建一个文件夹作为目录（目录名为</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）存放</a:t>
            </a:r>
            <a:r>
              <a:rPr lang="en-US" altLang="zh-CN" sz="2200" kern="100" dirty="0" err="1">
                <a:solidFill>
                  <a:srgbClr val="000000"/>
                </a:solidFill>
                <a:effectLst/>
                <a:latin typeface="Times New Roman" panose="02020603050405020304" pitchFamily="18" charset="0"/>
                <a:ea typeface="宋体" panose="02010600030101010101" pitchFamily="2" charset="-122"/>
              </a:rPr>
              <a:t>vsftp</a:t>
            </a:r>
            <a:r>
              <a:rPr lang="zh-CN" altLang="zh-CN" sz="2200" kern="100" dirty="0">
                <a:solidFill>
                  <a:srgbClr val="000000"/>
                </a:solidFill>
                <a:effectLst/>
                <a:latin typeface="Times New Roman" panose="02020603050405020304" pitchFamily="18" charset="0"/>
                <a:ea typeface="宋体" panose="02010600030101010101" pitchFamily="2" charset="-122"/>
              </a:rPr>
              <a:t>服务器中的文件。</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#mkdir /home/ftp							#</a:t>
            </a:r>
            <a:r>
              <a:rPr lang="zh-CN" altLang="zh-CN" sz="2200" kern="100" dirty="0">
                <a:solidFill>
                  <a:srgbClr val="000000"/>
                </a:solidFill>
                <a:effectLst/>
                <a:latin typeface="Times New Roman" panose="02020603050405020304" pitchFamily="18" charset="0"/>
                <a:ea typeface="宋体" panose="02010600030101010101" pitchFamily="2" charset="-122"/>
              </a:rPr>
              <a:t>在</a:t>
            </a:r>
            <a:r>
              <a:rPr lang="en-US" altLang="zh-CN" sz="2200" kern="100" dirty="0">
                <a:solidFill>
                  <a:srgbClr val="000000"/>
                </a:solidFill>
                <a:effectLst/>
                <a:latin typeface="Times New Roman" panose="02020603050405020304" pitchFamily="18" charset="0"/>
                <a:ea typeface="宋体" panose="02010600030101010101" pitchFamily="2" charset="-122"/>
              </a:rPr>
              <a:t>/home</a:t>
            </a:r>
            <a:r>
              <a:rPr lang="zh-CN" altLang="zh-CN" sz="2200" kern="100" dirty="0">
                <a:solidFill>
                  <a:srgbClr val="000000"/>
                </a:solidFill>
                <a:effectLst/>
                <a:latin typeface="Times New Roman" panose="02020603050405020304" pitchFamily="18" charset="0"/>
                <a:ea typeface="宋体" panose="02010600030101010101" pitchFamily="2" charset="-122"/>
              </a:rPr>
              <a:t>下创建名为</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的文件夹</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在创建完目录后，需要创建用户（用户名</a:t>
            </a:r>
            <a:r>
              <a:rPr lang="en-US" altLang="zh-CN" sz="2200" kern="100" dirty="0" err="1">
                <a:solidFill>
                  <a:srgbClr val="000000"/>
                </a:solidFill>
                <a:effectLst/>
                <a:latin typeface="Times New Roman" panose="02020603050405020304" pitchFamily="18" charset="0"/>
                <a:ea typeface="宋体" panose="02010600030101010101" pitchFamily="2" charset="-122"/>
              </a:rPr>
              <a:t>hxjftp</a:t>
            </a:r>
            <a:r>
              <a:rPr lang="zh-CN" altLang="zh-CN" sz="2200" kern="100" dirty="0">
                <a:solidFill>
                  <a:srgbClr val="000000"/>
                </a:solidFill>
                <a:effectLst/>
                <a:latin typeface="Times New Roman" panose="02020603050405020304" pitchFamily="18" charset="0"/>
                <a:ea typeface="宋体" panose="02010600030101010101" pitchFamily="2" charset="-122"/>
              </a:rPr>
              <a:t>、密码</a:t>
            </a:r>
            <a:r>
              <a:rPr lang="en-US" altLang="zh-CN" sz="2200" kern="100" dirty="0">
                <a:solidFill>
                  <a:srgbClr val="000000"/>
                </a:solidFill>
                <a:effectLst/>
                <a:latin typeface="Times New Roman" panose="02020603050405020304" pitchFamily="18" charset="0"/>
                <a:ea typeface="宋体" panose="02010600030101010101" pitchFamily="2" charset="-122"/>
              </a:rPr>
              <a:t>123456</a:t>
            </a:r>
            <a:r>
              <a:rPr lang="zh-CN" altLang="zh-CN" sz="2200" kern="100" dirty="0">
                <a:solidFill>
                  <a:srgbClr val="000000"/>
                </a:solidFill>
                <a:effectLst/>
                <a:latin typeface="Times New Roman" panose="02020603050405020304" pitchFamily="18" charset="0"/>
                <a:ea typeface="宋体" panose="02010600030101010101" pitchFamily="2" charset="-122"/>
              </a:rPr>
              <a:t>），通过它来访问</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服务器。</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#useradd -d /home/ftp -s /bin/bash </a:t>
            </a:r>
            <a:r>
              <a:rPr lang="en-US" altLang="zh-CN" sz="2200" kern="100" dirty="0" err="1">
                <a:solidFill>
                  <a:srgbClr val="000000"/>
                </a:solidFill>
                <a:effectLst/>
                <a:latin typeface="Times New Roman" panose="02020603050405020304" pitchFamily="18" charset="0"/>
                <a:ea typeface="宋体" panose="02010600030101010101" pitchFamily="2" charset="-122"/>
              </a:rPr>
              <a:t>hxjftp</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#passwd </a:t>
            </a:r>
            <a:r>
              <a:rPr lang="en-US" altLang="zh-CN" sz="2200" kern="100" dirty="0" err="1">
                <a:solidFill>
                  <a:srgbClr val="000000"/>
                </a:solidFill>
                <a:effectLst/>
                <a:latin typeface="Times New Roman" panose="02020603050405020304" pitchFamily="18" charset="0"/>
                <a:ea typeface="宋体" panose="02010600030101010101" pitchFamily="2" charset="-122"/>
              </a:rPr>
              <a:t>hxjftp</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a:t>
            </a:r>
            <a:r>
              <a:rPr lang="zh-CN" altLang="zh-CN" sz="2200" kern="100" dirty="0">
                <a:solidFill>
                  <a:srgbClr val="000000"/>
                </a:solidFill>
                <a:effectLst/>
                <a:latin typeface="Times New Roman" panose="02020603050405020304" pitchFamily="18" charset="0"/>
                <a:ea typeface="宋体" panose="02010600030101010101" pitchFamily="2" charset="-122"/>
              </a:rPr>
              <a:t>提示输入密码</a:t>
            </a:r>
            <a:endParaRPr lang="zh-CN" altLang="zh-CN" sz="2200" kern="100" dirty="0">
              <a:effectLst/>
              <a:latin typeface="Times New Roman" panose="02020603050405020304" pitchFamily="18" charset="0"/>
              <a:ea typeface="宋体" panose="02010600030101010101" pitchFamily="2" charset="-122"/>
            </a:endParaRPr>
          </a:p>
          <a:p>
            <a:pPr indent="255270"/>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58479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464496"/>
          </a:xfrm>
        </p:spPr>
        <p:txBody>
          <a:bodyPr>
            <a:noAutofit/>
          </a:bodyPr>
          <a:lstStyle/>
          <a:p>
            <a:pPr>
              <a:lnSpc>
                <a:spcPct val="150000"/>
              </a:lnSpc>
              <a:spcBef>
                <a:spcPts val="0"/>
              </a:spcBef>
            </a:pPr>
            <a:r>
              <a:rPr lang="zh-CN" altLang="zh-CN" sz="1400" b="1" u="sng" kern="100" dirty="0">
                <a:solidFill>
                  <a:srgbClr val="0563C1"/>
                </a:solidFill>
                <a:effectLst/>
                <a:latin typeface="Times New Roman" panose="02020603050405020304" pitchFamily="18" charset="0"/>
                <a:ea typeface="宋体" panose="02010600030101010101" pitchFamily="2" charset="-122"/>
                <a:cs typeface="Times New Roman" panose="02020603050405020304" pitchFamily="18" charset="0"/>
              </a:rPr>
              <a:t>二、访问</a:t>
            </a:r>
            <a:r>
              <a:rPr lang="en-US" altLang="zh-CN" sz="1400" b="1" u="sng" kern="100" dirty="0">
                <a:solidFill>
                  <a:srgbClr val="0563C1"/>
                </a:solidFill>
                <a:effectLst/>
                <a:latin typeface="Times New Roman" panose="02020603050405020304" pitchFamily="18" charset="0"/>
                <a:ea typeface="宋体" panose="02010600030101010101" pitchFamily="2" charset="-122"/>
                <a:cs typeface="Times New Roman" panose="02020603050405020304" pitchFamily="18" charset="0"/>
              </a:rPr>
              <a:t>FTP</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服务器</a:t>
            </a:r>
          </a:p>
          <a:p>
            <a:pPr algn="just" hangingPunct="0">
              <a:lnSpc>
                <a:spcPct val="150000"/>
              </a:lnSpc>
              <a:spcBef>
                <a:spcPts val="0"/>
              </a:spcBef>
            </a:pPr>
            <a:r>
              <a:rPr lang="en-US" altLang="zh-CN" sz="1400" b="1" u="sng"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使用浏览器访问</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a:t>
            </a:r>
          </a:p>
          <a:p>
            <a:pPr indent="255270">
              <a:lnSpc>
                <a:spcPct val="150000"/>
              </a:lnSpc>
              <a:spcBef>
                <a:spcPts val="0"/>
              </a:spcBef>
            </a:pPr>
            <a:r>
              <a:rPr lang="en-US" altLang="zh-CN" sz="1400" b="1" u="sng" kern="100" dirty="0">
                <a:solidFill>
                  <a:srgbClr val="0000FF"/>
                </a:solidFill>
                <a:effectLst/>
                <a:latin typeface="Times New Roman" panose="02020603050405020304" pitchFamily="18" charset="0"/>
                <a:ea typeface="宋体" panose="02010600030101010101" pitchFamily="2" charset="-122"/>
              </a:rPr>
              <a:t>1</a:t>
            </a:r>
            <a:r>
              <a:rPr lang="zh-CN" altLang="zh-CN" sz="1400" b="1" kern="100" dirty="0">
                <a:solidFill>
                  <a:srgbClr val="0000FF"/>
                </a:solidFill>
                <a:effectLst/>
                <a:latin typeface="Times New Roman" panose="02020603050405020304" pitchFamily="18" charset="0"/>
                <a:ea typeface="宋体" panose="02010600030101010101" pitchFamily="2" charset="-122"/>
              </a:rPr>
              <a:t>）匿名登陆方式</a:t>
            </a:r>
          </a:p>
          <a:p>
            <a:pPr indent="266700" algn="just">
              <a:lnSpc>
                <a:spcPct val="15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打开浏览器，在浏览器的地址栏里输入</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服务器的</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地址或主机名。</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u="none" strike="noStrike" kern="100" dirty="0">
                <a:solidFill>
                  <a:srgbClr val="000000"/>
                </a:solidFill>
                <a:effectLst/>
                <a:latin typeface="Times New Roman" panose="02020603050405020304" pitchFamily="18" charset="0"/>
                <a:ea typeface="宋体" panose="02010600030101010101" pitchFamily="2" charset="-122"/>
              </a:rPr>
              <a:t>ftp://192.168.31.170</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根据自己的主机输入服务器的</a:t>
            </a:r>
            <a:r>
              <a:rPr lang="en-US" altLang="zh-CN" sz="1100" kern="100" dirty="0">
                <a:solidFill>
                  <a:srgbClr val="000000"/>
                </a:solidFill>
                <a:effectLst/>
                <a:latin typeface="Times New Roman" panose="02020603050405020304" pitchFamily="18" charset="0"/>
                <a:ea typeface="宋体" panose="02010600030101010101" pitchFamily="2" charset="-122"/>
              </a:rPr>
              <a:t>IP</a:t>
            </a:r>
            <a:r>
              <a:rPr lang="zh-CN" altLang="zh-CN" sz="1100" kern="100" dirty="0">
                <a:solidFill>
                  <a:srgbClr val="000000"/>
                </a:solidFill>
                <a:effectLst/>
                <a:latin typeface="Times New Roman" panose="02020603050405020304" pitchFamily="18" charset="0"/>
                <a:ea typeface="宋体" panose="02010600030101010101" pitchFamily="2" charset="-122"/>
              </a:rPr>
              <a:t>地址</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ftp://hxj 					#</a:t>
            </a:r>
            <a:r>
              <a:rPr lang="zh-CN" altLang="zh-CN" sz="1100" kern="100" dirty="0">
                <a:solidFill>
                  <a:srgbClr val="000000"/>
                </a:solidFill>
                <a:effectLst/>
                <a:latin typeface="Times New Roman" panose="02020603050405020304" pitchFamily="18" charset="0"/>
                <a:ea typeface="宋体" panose="02010600030101010101" pitchFamily="2" charset="-122"/>
              </a:rPr>
              <a:t>根据自己的主机输入服务器的主机名</a:t>
            </a:r>
            <a:endParaRPr lang="zh-CN" altLang="zh-CN" sz="1100" kern="100" dirty="0">
              <a:effectLst/>
              <a:latin typeface="Times New Roman" panose="02020603050405020304" pitchFamily="18" charset="0"/>
              <a:ea typeface="宋体" panose="02010600030101010101" pitchFamily="2" charset="-122"/>
            </a:endParaRPr>
          </a:p>
          <a:p>
            <a:pPr indent="255270">
              <a:lnSpc>
                <a:spcPct val="150000"/>
              </a:lnSpc>
              <a:spcBef>
                <a:spcPts val="0"/>
              </a:spcBef>
            </a:pPr>
            <a:r>
              <a:rPr lang="en-US" altLang="zh-CN" sz="1400" b="1" u="sng"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）用户登录方式</a:t>
            </a:r>
          </a:p>
          <a:p>
            <a:pPr indent="266700" algn="just">
              <a:lnSpc>
                <a:spcPct val="15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打开浏览器，在浏览器的地址栏里输入</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服务器的</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地址或者是服务器的主机名。并且在</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地址或主机名前面输入用户名。</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u="none" strike="noStrike" kern="100" dirty="0">
                <a:solidFill>
                  <a:srgbClr val="000000"/>
                </a:solidFill>
                <a:effectLst/>
                <a:latin typeface="Times New Roman" panose="02020603050405020304" pitchFamily="18" charset="0"/>
                <a:ea typeface="宋体" panose="02010600030101010101" pitchFamily="2" charset="-122"/>
              </a:rPr>
              <a:t>ftp://root@192.168.31.170</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以</a:t>
            </a:r>
            <a:r>
              <a:rPr lang="en-US" altLang="zh-CN" sz="1100" kern="100" dirty="0">
                <a:solidFill>
                  <a:srgbClr val="000000"/>
                </a:solidFill>
                <a:effectLst/>
                <a:latin typeface="Times New Roman" panose="02020603050405020304" pitchFamily="18" charset="0"/>
                <a:ea typeface="宋体" panose="02010600030101010101" pitchFamily="2" charset="-122"/>
              </a:rPr>
              <a:t>root</a:t>
            </a:r>
            <a:r>
              <a:rPr lang="zh-CN" altLang="zh-CN" sz="1100" kern="100" dirty="0">
                <a:solidFill>
                  <a:srgbClr val="000000"/>
                </a:solidFill>
                <a:effectLst/>
                <a:latin typeface="Times New Roman" panose="02020603050405020304" pitchFamily="18" charset="0"/>
                <a:ea typeface="宋体" panose="02010600030101010101" pitchFamily="2" charset="-122"/>
              </a:rPr>
              <a:t>用户为例</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u="none" strike="noStrike" kern="100" dirty="0">
                <a:solidFill>
                  <a:srgbClr val="000000"/>
                </a:solidFill>
                <a:effectLst/>
                <a:latin typeface="Times New Roman" panose="02020603050405020304" pitchFamily="18" charset="0"/>
                <a:ea typeface="宋体" panose="02010600030101010101" pitchFamily="2" charset="-122"/>
              </a:rPr>
              <a:t>ftp://root@hxj</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u="none" strike="noStrike" kern="100" dirty="0">
                <a:solidFill>
                  <a:srgbClr val="000000"/>
                </a:solidFill>
                <a:effectLst/>
                <a:latin typeface="Times New Roman" panose="02020603050405020304" pitchFamily="18" charset="0"/>
                <a:ea typeface="宋体" panose="02010600030101010101" pitchFamily="2" charset="-122"/>
              </a:rPr>
              <a:t>ftp://test@hxj</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以</a:t>
            </a:r>
            <a:r>
              <a:rPr lang="en-US" altLang="zh-CN" sz="1100" kern="100" dirty="0">
                <a:solidFill>
                  <a:srgbClr val="000000"/>
                </a:solidFill>
                <a:effectLst/>
                <a:latin typeface="Times New Roman" panose="02020603050405020304" pitchFamily="18" charset="0"/>
                <a:ea typeface="宋体" panose="02010600030101010101" pitchFamily="2" charset="-122"/>
              </a:rPr>
              <a:t>test</a:t>
            </a:r>
            <a:r>
              <a:rPr lang="zh-CN" altLang="zh-CN" sz="1100" kern="100" dirty="0">
                <a:solidFill>
                  <a:srgbClr val="000000"/>
                </a:solidFill>
                <a:effectLst/>
                <a:latin typeface="Times New Roman" panose="02020603050405020304" pitchFamily="18" charset="0"/>
                <a:ea typeface="宋体" panose="02010600030101010101" pitchFamily="2" charset="-122"/>
              </a:rPr>
              <a:t>用户为例</a:t>
            </a:r>
            <a:endParaRPr lang="zh-CN" altLang="zh-CN" sz="1100" kern="100" dirty="0">
              <a:effectLst/>
              <a:latin typeface="Times New Roman" panose="02020603050405020304" pitchFamily="18" charset="0"/>
              <a:ea typeface="宋体" panose="02010600030101010101" pitchFamily="2" charset="-122"/>
            </a:endParaRPr>
          </a:p>
          <a:p>
            <a:pPr indent="266700" algn="l">
              <a:lnSpc>
                <a:spcPct val="15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在输入完后</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会提示用户输入密码</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由于使用的浏览器不同的关系</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可能会提示用户再次输入用户名</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输入完成后</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就能成功登录。在受到</a:t>
            </a:r>
            <a:r>
              <a:rPr lang="en-US" altLang="zh-CN" sz="1400" kern="100" dirty="0" err="1">
                <a:solidFill>
                  <a:srgbClr val="000000"/>
                </a:solidFill>
                <a:effectLst/>
                <a:latin typeface="Times New Roman" panose="02020603050405020304" pitchFamily="18" charset="0"/>
                <a:ea typeface="宋体" panose="02010600030101010101" pitchFamily="2" charset="-122"/>
              </a:rPr>
              <a:t>ftpuser</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user_list</a:t>
            </a:r>
            <a:r>
              <a:rPr lang="zh-CN" altLang="zh-CN" sz="1400" kern="100" dirty="0">
                <a:solidFill>
                  <a:srgbClr val="000000"/>
                </a:solidFill>
                <a:effectLst/>
                <a:latin typeface="Times New Roman" panose="02020603050405020304" pitchFamily="18" charset="0"/>
                <a:ea typeface="宋体" panose="02010600030101010101" pitchFamily="2" charset="-122"/>
              </a:rPr>
              <a:t>、防火墙等原因</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可能会出现登录不成功或成功登录后无法进行正常工作的情况。</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08277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464496"/>
          </a:xfrm>
        </p:spPr>
        <p:txBody>
          <a:bodyPr>
            <a:normAutofit fontScale="55000" lnSpcReduction="20000"/>
          </a:bodyPr>
          <a:lstStyle/>
          <a:p>
            <a:pPr algn="just" hangingPunct="0">
              <a:spcBef>
                <a:spcPts val="780"/>
              </a:spcBef>
              <a:spcAft>
                <a:spcPts val="780"/>
              </a:spcAft>
            </a:pPr>
            <a:r>
              <a:rPr lang="en-US"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使用客户端命令访问</a:t>
            </a:r>
            <a:r>
              <a:rPr lang="en-US"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a:t>
            </a:r>
          </a:p>
          <a:p>
            <a:pPr indent="255270"/>
            <a:r>
              <a:rPr lang="en-US" altLang="zh-CN" sz="2500" b="1" kern="100" dirty="0">
                <a:solidFill>
                  <a:srgbClr val="0000FF"/>
                </a:solidFill>
                <a:effectLst/>
                <a:latin typeface="Times New Roman" panose="02020603050405020304" pitchFamily="18" charset="0"/>
                <a:ea typeface="宋体" panose="02010600030101010101" pitchFamily="2" charset="-122"/>
              </a:rPr>
              <a:t>1</a:t>
            </a:r>
            <a:r>
              <a:rPr lang="zh-CN" altLang="zh-CN" sz="2500" b="1" kern="100" dirty="0">
                <a:solidFill>
                  <a:srgbClr val="0000FF"/>
                </a:solidFill>
                <a:effectLst/>
                <a:latin typeface="Times New Roman" panose="02020603050405020304" pitchFamily="18" charset="0"/>
                <a:ea typeface="宋体" panose="02010600030101010101" pitchFamily="2" charset="-122"/>
              </a:rPr>
              <a:t>）交互式</a:t>
            </a:r>
          </a:p>
          <a:p>
            <a:pPr indent="266700" algn="just"/>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1</a:t>
            </a:r>
            <a:r>
              <a:rPr lang="zh-CN" altLang="zh-CN" sz="2500" kern="100" dirty="0">
                <a:solidFill>
                  <a:srgbClr val="000000"/>
                </a:solidFill>
                <a:effectLst/>
                <a:latin typeface="Times New Roman" panose="02020603050405020304" pitchFamily="18" charset="0"/>
                <a:ea typeface="宋体" panose="02010600030101010101" pitchFamily="2" charset="-122"/>
              </a:rPr>
              <a:t>）使用</a:t>
            </a:r>
            <a:r>
              <a:rPr lang="en-US" altLang="zh-CN" sz="2500" kern="100" dirty="0">
                <a:solidFill>
                  <a:srgbClr val="000000"/>
                </a:solidFill>
                <a:effectLst/>
                <a:latin typeface="Times New Roman" panose="02020603050405020304" pitchFamily="18" charset="0"/>
                <a:ea typeface="宋体" panose="02010600030101010101" pitchFamily="2" charset="-122"/>
              </a:rPr>
              <a:t>apt</a:t>
            </a:r>
            <a:r>
              <a:rPr lang="zh-CN" altLang="zh-CN" sz="2500" kern="100" dirty="0">
                <a:solidFill>
                  <a:srgbClr val="000000"/>
                </a:solidFill>
                <a:effectLst/>
                <a:latin typeface="Times New Roman" panose="02020603050405020304" pitchFamily="18" charset="0"/>
                <a:ea typeface="宋体" panose="02010600030101010101" pitchFamily="2" charset="-122"/>
              </a:rPr>
              <a:t>命令来安装</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客户端，命令如下：</a:t>
            </a:r>
            <a:endParaRPr lang="zh-CN" altLang="zh-CN" sz="2500" kern="100" dirty="0">
              <a:effectLst/>
              <a:latin typeface="Times New Roman" panose="02020603050405020304" pitchFamily="18" charset="0"/>
              <a:ea typeface="宋体" panose="02010600030101010101" pitchFamily="2" charset="-122"/>
            </a:endParaRPr>
          </a:p>
          <a:p>
            <a:pPr lvl="1" indent="266700" algn="just"/>
            <a:r>
              <a:rPr lang="en-US" altLang="zh-CN" sz="1855" kern="100" dirty="0">
                <a:solidFill>
                  <a:srgbClr val="000000"/>
                </a:solidFill>
                <a:effectLst/>
                <a:latin typeface="Times New Roman" panose="02020603050405020304" pitchFamily="18" charset="0"/>
                <a:ea typeface="宋体" panose="02010600030101010101" pitchFamily="2" charset="-122"/>
              </a:rPr>
              <a:t>#apt-get install ftp</a:t>
            </a:r>
            <a:endParaRPr lang="zh-CN" altLang="zh-CN" sz="1855" kern="100" dirty="0">
              <a:effectLst/>
              <a:latin typeface="Times New Roman" panose="02020603050405020304" pitchFamily="18" charset="0"/>
              <a:ea typeface="宋体" panose="02010600030101010101" pitchFamily="2" charset="-122"/>
            </a:endParaRPr>
          </a:p>
          <a:p>
            <a:pPr indent="266700" algn="just"/>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2</a:t>
            </a:r>
            <a:r>
              <a:rPr lang="zh-CN" altLang="zh-CN" sz="2500" kern="100" dirty="0">
                <a:solidFill>
                  <a:srgbClr val="000000"/>
                </a:solidFill>
                <a:effectLst/>
                <a:latin typeface="Times New Roman" panose="02020603050405020304" pitchFamily="18" charset="0"/>
                <a:ea typeface="宋体" panose="02010600030101010101" pitchFamily="2" charset="-122"/>
              </a:rPr>
              <a:t>）使用</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命令访问</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服务器，命令如下：</a:t>
            </a:r>
            <a:endParaRPr lang="zh-CN" altLang="zh-CN" sz="25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#ftp 192.168.31.170</a:t>
            </a:r>
            <a:endParaRPr lang="zh-CN" altLang="zh-CN" sz="18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2500" kern="100" dirty="0">
                <a:solidFill>
                  <a:srgbClr val="000000"/>
                </a:solidFill>
                <a:latin typeface="Times New Roman" panose="02020603050405020304" pitchFamily="18" charset="0"/>
                <a:ea typeface="宋体" panose="02010600030101010101" pitchFamily="2" charset="-122"/>
              </a:rPr>
              <a:t>	</a:t>
            </a:r>
            <a:r>
              <a:rPr lang="en-US" altLang="zh-CN" sz="1800" kern="100" dirty="0">
                <a:solidFill>
                  <a:srgbClr val="000000"/>
                </a:solidFill>
                <a:latin typeface="Times New Roman" panose="02020603050405020304" pitchFamily="18" charset="0"/>
                <a:ea typeface="宋体" panose="02010600030101010101" pitchFamily="2" charset="-122"/>
              </a:rPr>
              <a:t>Name(192.168. 31.170:root):</a:t>
            </a:r>
            <a:r>
              <a:rPr lang="en-US" altLang="zh-CN" sz="1800" kern="100" dirty="0" err="1">
                <a:solidFill>
                  <a:srgbClr val="000000"/>
                </a:solidFill>
                <a:latin typeface="Times New Roman" panose="02020603050405020304" pitchFamily="18" charset="0"/>
                <a:ea typeface="宋体" panose="02010600030101010101" pitchFamily="2" charset="-122"/>
              </a:rPr>
              <a:t>hxjftp</a:t>
            </a:r>
            <a:r>
              <a:rPr lang="en-US" altLang="zh-CN" sz="1800" kern="100" dirty="0">
                <a:solidFill>
                  <a:srgbClr val="000000"/>
                </a:solidFill>
                <a:latin typeface="Times New Roman" panose="02020603050405020304" pitchFamily="18" charset="0"/>
                <a:ea typeface="宋体" panose="02010600030101010101" pitchFamily="2" charset="-122"/>
              </a:rPr>
              <a:t>      #</a:t>
            </a:r>
            <a:r>
              <a:rPr lang="zh-CN" altLang="zh-CN" sz="1800" kern="100" dirty="0">
                <a:solidFill>
                  <a:srgbClr val="000000"/>
                </a:solidFill>
                <a:latin typeface="Times New Roman" panose="02020603050405020304" pitchFamily="18" charset="0"/>
                <a:ea typeface="宋体" panose="02010600030101010101" pitchFamily="2" charset="-122"/>
              </a:rPr>
              <a:t>用户名为</a:t>
            </a:r>
            <a:r>
              <a:rPr lang="en-US" altLang="zh-CN" sz="1800" kern="100" dirty="0" err="1">
                <a:solidFill>
                  <a:srgbClr val="000000"/>
                </a:solidFill>
                <a:latin typeface="Times New Roman" panose="02020603050405020304" pitchFamily="18" charset="0"/>
                <a:ea typeface="宋体" panose="02010600030101010101" pitchFamily="2" charset="-122"/>
              </a:rPr>
              <a:t>hxjftp</a:t>
            </a:r>
            <a:r>
              <a:rPr lang="zh-CN" altLang="zh-CN" sz="1800" kern="100" dirty="0">
                <a:solidFill>
                  <a:srgbClr val="000000"/>
                </a:solidFill>
                <a:latin typeface="Times New Roman" panose="02020603050405020304" pitchFamily="18" charset="0"/>
                <a:ea typeface="宋体" panose="02010600030101010101" pitchFamily="2" charset="-122"/>
              </a:rPr>
              <a:t>，</a:t>
            </a:r>
            <a:r>
              <a:rPr lang="en-US" altLang="zh-CN" sz="1800" kern="100" dirty="0">
                <a:solidFill>
                  <a:srgbClr val="000000"/>
                </a:solidFill>
                <a:latin typeface="Times New Roman" panose="02020603050405020304" pitchFamily="18" charset="0"/>
                <a:ea typeface="宋体" panose="02010600030101010101" pitchFamily="2" charset="-122"/>
              </a:rPr>
              <a:t>IP</a:t>
            </a:r>
            <a:r>
              <a:rPr lang="zh-CN" altLang="zh-CN" sz="1800" kern="100" dirty="0">
                <a:solidFill>
                  <a:srgbClr val="000000"/>
                </a:solidFill>
                <a:latin typeface="Times New Roman" panose="02020603050405020304" pitchFamily="18" charset="0"/>
                <a:ea typeface="宋体" panose="02010600030101010101" pitchFamily="2" charset="-122"/>
              </a:rPr>
              <a:t>地址是</a:t>
            </a:r>
            <a:r>
              <a:rPr lang="en-US" altLang="zh-CN" sz="1800" kern="100" dirty="0">
                <a:solidFill>
                  <a:srgbClr val="000000"/>
                </a:solidFill>
                <a:latin typeface="Times New Roman" panose="02020603050405020304" pitchFamily="18" charset="0"/>
                <a:ea typeface="宋体" panose="02010600030101010101" pitchFamily="2" charset="-122"/>
              </a:rPr>
              <a:t>192.168.31.170</a:t>
            </a:r>
            <a:endParaRPr lang="zh-CN" altLang="zh-CN" sz="18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	Password:123456                    #</a:t>
            </a:r>
            <a:r>
              <a:rPr lang="zh-CN" altLang="zh-CN" sz="1800" kern="100" dirty="0">
                <a:solidFill>
                  <a:srgbClr val="000000"/>
                </a:solidFill>
                <a:latin typeface="Times New Roman" panose="02020603050405020304" pitchFamily="18" charset="0"/>
                <a:ea typeface="宋体" panose="02010600030101010101" pitchFamily="2" charset="-122"/>
              </a:rPr>
              <a:t>密码为</a:t>
            </a:r>
            <a:r>
              <a:rPr lang="en-US" altLang="zh-CN" sz="1800" kern="100" dirty="0">
                <a:solidFill>
                  <a:srgbClr val="000000"/>
                </a:solidFill>
                <a:latin typeface="Times New Roman" panose="02020603050405020304" pitchFamily="18" charset="0"/>
                <a:ea typeface="宋体" panose="02010600030101010101" pitchFamily="2" charset="-122"/>
              </a:rPr>
              <a:t>123456</a:t>
            </a:r>
            <a:endParaRPr lang="zh-CN" altLang="zh-CN" sz="18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ftp&gt;ls                                  #</a:t>
            </a:r>
            <a:r>
              <a:rPr lang="zh-CN" altLang="zh-CN" sz="1800" kern="100" dirty="0">
                <a:solidFill>
                  <a:srgbClr val="000000"/>
                </a:solidFill>
                <a:latin typeface="Times New Roman" panose="02020603050405020304" pitchFamily="18" charset="0"/>
                <a:ea typeface="宋体" panose="02010600030101010101" pitchFamily="2" charset="-122"/>
              </a:rPr>
              <a:t>列出目录</a:t>
            </a: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ftp&gt;put fileA.txt                         #</a:t>
            </a:r>
            <a:r>
              <a:rPr lang="zh-CN" altLang="zh-CN" sz="1800" kern="100" dirty="0">
                <a:solidFill>
                  <a:srgbClr val="000000"/>
                </a:solidFill>
                <a:latin typeface="Times New Roman" panose="02020603050405020304" pitchFamily="18" charset="0"/>
                <a:ea typeface="宋体" panose="02010600030101010101" pitchFamily="2" charset="-122"/>
              </a:rPr>
              <a:t>上传文件</a:t>
            </a: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ftp&gt;get fileB.txt                          #</a:t>
            </a:r>
            <a:r>
              <a:rPr lang="zh-CN" altLang="zh-CN" sz="1800" kern="100" dirty="0">
                <a:solidFill>
                  <a:srgbClr val="000000"/>
                </a:solidFill>
                <a:latin typeface="Times New Roman" panose="02020603050405020304" pitchFamily="18" charset="0"/>
                <a:ea typeface="宋体" panose="02010600030101010101" pitchFamily="2" charset="-122"/>
              </a:rPr>
              <a:t>下载文件</a:t>
            </a: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ftp&gt;by                                  #</a:t>
            </a:r>
            <a:r>
              <a:rPr lang="zh-CN" altLang="zh-CN" sz="1800" kern="100" dirty="0">
                <a:solidFill>
                  <a:srgbClr val="000000"/>
                </a:solidFill>
                <a:latin typeface="Times New Roman" panose="02020603050405020304" pitchFamily="18" charset="0"/>
                <a:ea typeface="宋体" panose="02010600030101010101" pitchFamily="2" charset="-122"/>
              </a:rPr>
              <a:t>退出</a:t>
            </a:r>
            <a:r>
              <a:rPr lang="en-US" altLang="zh-CN" sz="1800" kern="100" dirty="0">
                <a:solidFill>
                  <a:srgbClr val="000000"/>
                </a:solidFill>
                <a:latin typeface="Times New Roman" panose="02020603050405020304" pitchFamily="18" charset="0"/>
                <a:ea typeface="宋体" panose="02010600030101010101" pitchFamily="2" charset="-122"/>
              </a:rPr>
              <a:t>FTP</a:t>
            </a:r>
            <a:r>
              <a:rPr lang="zh-CN" altLang="zh-CN" sz="1800" kern="100" dirty="0">
                <a:solidFill>
                  <a:srgbClr val="000000"/>
                </a:solidFill>
                <a:latin typeface="Times New Roman" panose="02020603050405020304" pitchFamily="18" charset="0"/>
                <a:ea typeface="宋体" panose="02010600030101010101" pitchFamily="2" charset="-122"/>
              </a:rPr>
              <a:t>客户端</a:t>
            </a:r>
          </a:p>
          <a:p>
            <a:pPr indent="266700" algn="just">
              <a:lnSpc>
                <a:spcPct val="170000"/>
              </a:lnSpc>
            </a:pPr>
            <a:r>
              <a:rPr lang="zh-CN" altLang="zh-CN" sz="2500" kern="100" dirty="0">
                <a:solidFill>
                  <a:srgbClr val="000000"/>
                </a:solidFill>
                <a:effectLst/>
                <a:latin typeface="Times New Roman" panose="02020603050405020304" pitchFamily="18" charset="0"/>
                <a:ea typeface="宋体" panose="02010600030101010101" pitchFamily="2" charset="-122"/>
              </a:rPr>
              <a:t>使用</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命令访问</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服务器有两种方式：用户登录和匿名登录。在使用匿名用户登录</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服务器时，会使用</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或</a:t>
            </a:r>
            <a:r>
              <a:rPr lang="en-US" altLang="zh-CN" sz="2500" kern="100" dirty="0">
                <a:solidFill>
                  <a:srgbClr val="000000"/>
                </a:solidFill>
                <a:effectLst/>
                <a:latin typeface="Times New Roman" panose="02020603050405020304" pitchFamily="18" charset="0"/>
                <a:ea typeface="宋体" panose="02010600030101010101" pitchFamily="2" charset="-122"/>
              </a:rPr>
              <a:t>anonymous</a:t>
            </a:r>
            <a:r>
              <a:rPr lang="zh-CN" altLang="zh-CN" sz="2500" kern="100" dirty="0">
                <a:solidFill>
                  <a:srgbClr val="000000"/>
                </a:solidFill>
                <a:effectLst/>
                <a:latin typeface="Times New Roman" panose="02020603050405020304" pitchFamily="18" charset="0"/>
                <a:ea typeface="宋体" panose="02010600030101010101" pitchFamily="2" charset="-122"/>
              </a:rPr>
              <a:t>作为登录</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的用户名，密码为</a:t>
            </a:r>
            <a:r>
              <a:rPr lang="en-US" altLang="zh-CN" sz="2500" kern="100" dirty="0">
                <a:solidFill>
                  <a:srgbClr val="000000"/>
                </a:solidFill>
                <a:effectLst/>
                <a:latin typeface="Times New Roman" panose="02020603050405020304" pitchFamily="18" charset="0"/>
                <a:ea typeface="宋体" panose="02010600030101010101" pitchFamily="2" charset="-122"/>
              </a:rPr>
              <a:t>ftp</a:t>
            </a:r>
            <a:r>
              <a:rPr lang="zh-CN" altLang="zh-CN" sz="2500" kern="100" dirty="0">
                <a:solidFill>
                  <a:srgbClr val="000000"/>
                </a:solidFill>
                <a:effectLst/>
                <a:latin typeface="Times New Roman" panose="02020603050405020304" pitchFamily="18" charset="0"/>
                <a:ea typeface="宋体" panose="02010600030101010101" pitchFamily="2" charset="-122"/>
              </a:rPr>
              <a:t>。在使用本地用户</a:t>
            </a:r>
            <a:r>
              <a:rPr lang="en-US" altLang="zh-CN" sz="2500" kern="100" dirty="0">
                <a:solidFill>
                  <a:srgbClr val="000000"/>
                </a:solidFill>
                <a:effectLst/>
                <a:latin typeface="Times New Roman" panose="02020603050405020304" pitchFamily="18" charset="0"/>
                <a:ea typeface="宋体" panose="02010600030101010101" pitchFamily="2" charset="-122"/>
              </a:rPr>
              <a:t>test</a:t>
            </a:r>
            <a:r>
              <a:rPr lang="zh-CN" altLang="zh-CN" sz="2500" kern="100" dirty="0">
                <a:solidFill>
                  <a:srgbClr val="000000"/>
                </a:solidFill>
                <a:effectLst/>
                <a:latin typeface="Times New Roman" panose="02020603050405020304" pitchFamily="18" charset="0"/>
                <a:ea typeface="宋体" panose="02010600030101010101" pitchFamily="2" charset="-122"/>
              </a:rPr>
              <a:t>登录服务器时，将上述交互过程中的用户名和密码分别改成</a:t>
            </a:r>
            <a:r>
              <a:rPr lang="en-US" altLang="zh-CN" sz="2500" kern="100" dirty="0">
                <a:solidFill>
                  <a:srgbClr val="000000"/>
                </a:solidFill>
                <a:effectLst/>
                <a:latin typeface="Times New Roman" panose="02020603050405020304" pitchFamily="18" charset="0"/>
                <a:ea typeface="宋体" panose="02010600030101010101" pitchFamily="2" charset="-122"/>
              </a:rPr>
              <a:t>test</a:t>
            </a:r>
            <a:r>
              <a:rPr lang="zh-CN" altLang="zh-CN" sz="2500" kern="100" dirty="0">
                <a:solidFill>
                  <a:srgbClr val="000000"/>
                </a:solidFill>
                <a:effectLst/>
                <a:latin typeface="Times New Roman" panose="02020603050405020304" pitchFamily="18" charset="0"/>
                <a:ea typeface="宋体" panose="02010600030101010101" pitchFamily="2" charset="-122"/>
              </a:rPr>
              <a:t>和</a:t>
            </a:r>
            <a:r>
              <a:rPr lang="en-US" altLang="zh-CN" sz="2500" kern="100" dirty="0">
                <a:solidFill>
                  <a:srgbClr val="000000"/>
                </a:solidFill>
                <a:effectLst/>
                <a:latin typeface="Times New Roman" panose="02020603050405020304" pitchFamily="18" charset="0"/>
                <a:ea typeface="宋体" panose="02010600030101010101" pitchFamily="2" charset="-122"/>
              </a:rPr>
              <a:t>123456</a:t>
            </a:r>
            <a:r>
              <a:rPr lang="zh-CN" altLang="zh-CN" sz="2500" kern="100" dirty="0">
                <a:solidFill>
                  <a:srgbClr val="000000"/>
                </a:solidFill>
                <a:effectLst/>
                <a:latin typeface="Times New Roman" panose="02020603050405020304" pitchFamily="18" charset="0"/>
                <a:ea typeface="宋体" panose="02010600030101010101" pitchFamily="2" charset="-122"/>
              </a:rPr>
              <a:t>即可。</a:t>
            </a:r>
            <a:endParaRPr lang="zh-CN" altLang="zh-CN" sz="2500" kern="100" dirty="0">
              <a:effectLst/>
              <a:latin typeface="Times New Roman" panose="02020603050405020304" pitchFamily="18" charset="0"/>
              <a:ea typeface="宋体" panose="02010600030101010101" pitchFamily="2" charset="-122"/>
            </a:endParaRPr>
          </a:p>
          <a:p>
            <a:pPr indent="255270">
              <a:lnSpc>
                <a:spcPct val="170000"/>
              </a:lnSpc>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924931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项目背景</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小明在一家企业里担任网络管理员，需要搭建相应的网络服务器满足公司日常的网络服务需求。其中，</a:t>
            </a:r>
            <a:r>
              <a:rPr lang="en-US" altLang="zh-CN" sz="1800" kern="100" dirty="0">
                <a:solidFill>
                  <a:srgbClr val="000000"/>
                </a:solidFill>
                <a:effectLst/>
                <a:latin typeface="Times New Roman" panose="02020603050405020304" pitchFamily="18" charset="0"/>
                <a:ea typeface="宋体" panose="02010600030101010101" pitchFamily="2" charset="-122"/>
              </a:rPr>
              <a:t>DHCP</a:t>
            </a:r>
            <a:r>
              <a:rPr lang="zh-CN" altLang="zh-CN" sz="1800" kern="100" dirty="0">
                <a:solidFill>
                  <a:srgbClr val="000000"/>
                </a:solidFill>
                <a:effectLst/>
                <a:latin typeface="Times New Roman" panose="02020603050405020304" pitchFamily="18" charset="0"/>
                <a:ea typeface="宋体" panose="02010600030101010101" pitchFamily="2" charset="-122"/>
              </a:rPr>
              <a:t>服务器用来对企业内部网络进行</a:t>
            </a:r>
            <a:r>
              <a:rPr lang="en-US" altLang="zh-CN" sz="1800" kern="100" dirty="0" err="1">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分配，</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zh-CN" altLang="zh-CN" sz="1800" kern="100" dirty="0">
                <a:solidFill>
                  <a:srgbClr val="000000"/>
                </a:solidFill>
                <a:effectLst/>
                <a:latin typeface="Times New Roman" panose="02020603050405020304" pitchFamily="18" charset="0"/>
                <a:ea typeface="宋体" panose="02010600030101010101" pitchFamily="2" charset="-122"/>
              </a:rPr>
              <a:t>服务器方便工作上的文件共享，</a:t>
            </a:r>
            <a:r>
              <a:rPr lang="en-US" altLang="zh-CN" sz="1800" kern="100" dirty="0">
                <a:solidFill>
                  <a:srgbClr val="000000"/>
                </a:solidFill>
                <a:effectLst/>
                <a:latin typeface="Times New Roman" panose="02020603050405020304" pitchFamily="18" charset="0"/>
                <a:ea typeface="宋体" panose="02010600030101010101" pitchFamily="2" charset="-122"/>
              </a:rPr>
              <a:t>Samba</a:t>
            </a:r>
            <a:r>
              <a:rPr lang="zh-CN" altLang="zh-CN" sz="1800" kern="100" dirty="0">
                <a:solidFill>
                  <a:srgbClr val="000000"/>
                </a:solidFill>
                <a:effectLst/>
                <a:latin typeface="Times New Roman" panose="02020603050405020304" pitchFamily="18" charset="0"/>
                <a:ea typeface="宋体" panose="02010600030101010101" pitchFamily="2" charset="-122"/>
              </a:rPr>
              <a:t>和</a:t>
            </a:r>
            <a:r>
              <a:rPr lang="en-US" altLang="zh-CN" sz="1800" kern="100" dirty="0">
                <a:solidFill>
                  <a:srgbClr val="000000"/>
                </a:solidFill>
                <a:effectLst/>
                <a:latin typeface="Times New Roman" panose="02020603050405020304" pitchFamily="18" charset="0"/>
                <a:ea typeface="宋体" panose="02010600030101010101" pitchFamily="2" charset="-122"/>
              </a:rPr>
              <a:t>NFS</a:t>
            </a:r>
            <a:r>
              <a:rPr lang="zh-CN" altLang="zh-CN" sz="1800" kern="100" dirty="0">
                <a:solidFill>
                  <a:srgbClr val="000000"/>
                </a:solidFill>
                <a:effectLst/>
                <a:latin typeface="Times New Roman" panose="02020603050405020304" pitchFamily="18" charset="0"/>
                <a:ea typeface="宋体" panose="02010600030101010101" pitchFamily="2" charset="-122"/>
              </a:rPr>
              <a:t>服务器满足大家的网络资源共享需求。</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464496"/>
          </a:xfrm>
        </p:spPr>
        <p:txBody>
          <a:bodyPr>
            <a:normAutofit lnSpcReduction="10000"/>
          </a:bodyPr>
          <a:lstStyle/>
          <a:p>
            <a:pPr indent="255270"/>
            <a:r>
              <a:rPr lang="en-US" altLang="zh-CN" sz="1500" b="1" u="sng" kern="100" dirty="0">
                <a:solidFill>
                  <a:srgbClr val="0000FF"/>
                </a:solidFill>
                <a:effectLst/>
                <a:latin typeface="Times New Roman" panose="02020603050405020304" pitchFamily="18" charset="0"/>
                <a:ea typeface="宋体" panose="02010600030101010101" pitchFamily="2" charset="-122"/>
              </a:rPr>
              <a:t>2</a:t>
            </a:r>
            <a:r>
              <a:rPr lang="zh-CN" altLang="zh-CN" sz="1500" b="1" kern="100" dirty="0">
                <a:solidFill>
                  <a:srgbClr val="0000FF"/>
                </a:solidFill>
                <a:effectLst/>
                <a:latin typeface="Times New Roman" panose="02020603050405020304" pitchFamily="18" charset="0"/>
                <a:ea typeface="宋体" panose="02010600030101010101" pitchFamily="2" charset="-122"/>
              </a:rPr>
              <a:t>）脚本方式</a:t>
            </a: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为了提高</a:t>
            </a:r>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服务器的效率，可以将交互过程中使用的命令放入一个</a:t>
            </a:r>
            <a:r>
              <a:rPr lang="en-US" altLang="zh-CN" sz="1500" kern="100" dirty="0">
                <a:solidFill>
                  <a:srgbClr val="2E74B5"/>
                </a:solidFill>
                <a:effectLst/>
                <a:latin typeface="Times New Roman" panose="02020603050405020304" pitchFamily="18" charset="0"/>
                <a:ea typeface="宋体" panose="02010600030101010101" pitchFamily="2" charset="-122"/>
              </a:rPr>
              <a:t>shell</a:t>
            </a:r>
            <a:r>
              <a:rPr lang="zh-CN" altLang="zh-CN" sz="1500" kern="100" dirty="0">
                <a:solidFill>
                  <a:srgbClr val="000000"/>
                </a:solidFill>
                <a:effectLst/>
                <a:latin typeface="Times New Roman" panose="02020603050405020304" pitchFamily="18" charset="0"/>
                <a:ea typeface="宋体" panose="02010600030101010101" pitchFamily="2" charset="-122"/>
              </a:rPr>
              <a:t>脚本文件里：</a:t>
            </a:r>
            <a:endParaRPr lang="zh-CN" altLang="zh-CN" sz="1500"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effectLst/>
                <a:latin typeface="Times New Roman" panose="02020603050405020304" pitchFamily="18" charset="0"/>
                <a:ea typeface="宋体" panose="02010600030101010101" pitchFamily="2" charset="-122"/>
              </a:rPr>
              <a:t>user test 123456</a:t>
            </a:r>
            <a:endParaRPr lang="zh-CN" altLang="zh-CN" sz="1255"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effectLst/>
                <a:latin typeface="Times New Roman" panose="02020603050405020304" pitchFamily="18" charset="0"/>
                <a:ea typeface="宋体" panose="02010600030101010101" pitchFamily="2" charset="-122"/>
              </a:rPr>
              <a:t>ls</a:t>
            </a:r>
            <a:endParaRPr lang="zh-CN" altLang="zh-CN" sz="1255"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effectLst/>
                <a:latin typeface="Times New Roman" panose="02020603050405020304" pitchFamily="18" charset="0"/>
                <a:ea typeface="宋体" panose="02010600030101010101" pitchFamily="2" charset="-122"/>
              </a:rPr>
              <a:t>put fileA.txt</a:t>
            </a:r>
            <a:endParaRPr lang="zh-CN" altLang="zh-CN" sz="1255"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effectLst/>
                <a:latin typeface="Times New Roman" panose="02020603050405020304" pitchFamily="18" charset="0"/>
                <a:ea typeface="宋体" panose="02010600030101010101" pitchFamily="2" charset="-122"/>
              </a:rPr>
              <a:t>get fileB.txt</a:t>
            </a:r>
            <a:endParaRPr lang="zh-CN" altLang="zh-CN" sz="1255"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effectLst/>
                <a:latin typeface="Times New Roman" panose="02020603050405020304" pitchFamily="18" charset="0"/>
                <a:ea typeface="宋体" panose="02010600030101010101" pitchFamily="2" charset="-122"/>
              </a:rPr>
              <a:t>by</a:t>
            </a:r>
            <a:endParaRPr lang="zh-CN" altLang="zh-CN" sz="1255" kern="100" dirty="0">
              <a:effectLst/>
              <a:latin typeface="Times New Roman" panose="02020603050405020304" pitchFamily="18" charset="0"/>
              <a:ea typeface="宋体" panose="02010600030101010101" pitchFamily="2" charset="-122"/>
            </a:endParaRPr>
          </a:p>
          <a:p>
            <a:pPr indent="-285750" algn="just"/>
            <a:r>
              <a:rPr lang="zh-CN" altLang="zh-CN" sz="1500" kern="100" dirty="0">
                <a:solidFill>
                  <a:srgbClr val="000000"/>
                </a:solidFill>
                <a:latin typeface="Times New Roman" panose="02020603050405020304" pitchFamily="18" charset="0"/>
                <a:ea typeface="宋体" panose="02010600030101010101" pitchFamily="2" charset="-122"/>
              </a:rPr>
              <a:t>将命令保存到</a:t>
            </a:r>
            <a:r>
              <a:rPr lang="en-US" altLang="zh-CN" sz="1500" kern="100" dirty="0" err="1">
                <a:solidFill>
                  <a:srgbClr val="000000"/>
                </a:solidFill>
                <a:latin typeface="Times New Roman" panose="02020603050405020304" pitchFamily="18" charset="0"/>
                <a:ea typeface="宋体" panose="02010600030101010101" pitchFamily="2" charset="-122"/>
                <a:hlinkClick r:id="rId2">
                  <a:extLst>
                    <a:ext uri="{A12FA001-AC4F-418D-AE19-62706E023703}">
                      <ahyp:hlinkClr xmlns:ahyp="http://schemas.microsoft.com/office/drawing/2018/hyperlinkcolor" val="tx"/>
                    </a:ext>
                  </a:extLst>
                </a:hlinkClick>
              </a:rPr>
              <a:t>ftp.script</a:t>
            </a:r>
            <a:r>
              <a:rPr lang="zh-CN" altLang="zh-CN" sz="1500" kern="100" dirty="0">
                <a:solidFill>
                  <a:srgbClr val="000000"/>
                </a:solidFill>
                <a:latin typeface="Times New Roman" panose="02020603050405020304" pitchFamily="18" charset="0"/>
                <a:ea typeface="宋体" panose="02010600030101010101" pitchFamily="2" charset="-122"/>
              </a:rPr>
              <a:t>文件中，命令如下：</a:t>
            </a:r>
          </a:p>
          <a:p>
            <a:pPr lvl="1" indent="266700" algn="just"/>
            <a:r>
              <a:rPr lang="en-US" altLang="zh-CN" sz="1300" kern="100" dirty="0">
                <a:solidFill>
                  <a:srgbClr val="000000"/>
                </a:solidFill>
                <a:latin typeface="Times New Roman" panose="02020603050405020304" pitchFamily="18" charset="0"/>
                <a:ea typeface="宋体" panose="02010600030101010101" pitchFamily="2" charset="-122"/>
              </a:rPr>
              <a:t>#ftp -n 192.168.31.170 &lt; </a:t>
            </a:r>
            <a:r>
              <a:rPr lang="en-US" altLang="zh-CN" sz="1300" kern="100" dirty="0" err="1">
                <a:solidFill>
                  <a:srgbClr val="000000"/>
                </a:solidFill>
                <a:latin typeface="Times New Roman" panose="02020603050405020304" pitchFamily="18" charset="0"/>
                <a:ea typeface="宋体" panose="02010600030101010101" pitchFamily="2" charset="-122"/>
                <a:hlinkClick r:id="rId2">
                  <a:extLst>
                    <a:ext uri="{A12FA001-AC4F-418D-AE19-62706E023703}">
                      <ahyp:hlinkClr xmlns:ahyp="http://schemas.microsoft.com/office/drawing/2018/hyperlinkcolor" val="tx"/>
                    </a:ext>
                  </a:extLst>
                </a:hlinkClick>
              </a:rPr>
              <a:t>ftp.script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300" kern="100" dirty="0">
                <a:solidFill>
                  <a:srgbClr val="000000"/>
                </a:solidFill>
                <a:latin typeface="Times New Roman" panose="02020603050405020304" pitchFamily="18" charset="0"/>
                <a:ea typeface="宋体" panose="02010600030101010101" pitchFamily="2" charset="-122"/>
              </a:rPr>
              <a:t>#ftp -n </a:t>
            </a:r>
            <a:r>
              <a:rPr lang="en-US" altLang="zh-CN" sz="1300" kern="100" dirty="0" err="1">
                <a:solidFill>
                  <a:srgbClr val="000000"/>
                </a:solidFill>
                <a:latin typeface="Times New Roman" panose="02020603050405020304" pitchFamily="18" charset="0"/>
                <a:ea typeface="宋体" panose="02010600030101010101" pitchFamily="2" charset="-122"/>
              </a:rPr>
              <a:t>hxj</a:t>
            </a:r>
            <a:r>
              <a:rPr lang="en-US" altLang="zh-CN" sz="1300" kern="100" dirty="0">
                <a:solidFill>
                  <a:srgbClr val="000000"/>
                </a:solidFill>
                <a:latin typeface="Times New Roman" panose="02020603050405020304" pitchFamily="18" charset="0"/>
                <a:ea typeface="宋体" panose="02010600030101010101" pitchFamily="2" charset="-122"/>
              </a:rPr>
              <a:t> &lt; </a:t>
            </a:r>
            <a:r>
              <a:rPr lang="en-US" altLang="zh-CN" sz="1300" kern="100" dirty="0" err="1">
                <a:solidFill>
                  <a:srgbClr val="000000"/>
                </a:solidFill>
                <a:latin typeface="Times New Roman" panose="02020603050405020304" pitchFamily="18" charset="0"/>
                <a:ea typeface="宋体" panose="02010600030101010101" pitchFamily="2" charset="-122"/>
              </a:rPr>
              <a:t>ftp.script</a:t>
            </a:r>
            <a:endParaRPr lang="zh-CN" altLang="zh-CN" sz="1300" kern="100" dirty="0">
              <a:solidFill>
                <a:srgbClr val="000000"/>
              </a:solidFill>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latin typeface="Times New Roman" panose="02020603050405020304" pitchFamily="18" charset="0"/>
                <a:ea typeface="宋体" panose="02010600030101010101" pitchFamily="2" charset="-122"/>
              </a:rPr>
              <a:t>使用管道命令如下：</a:t>
            </a:r>
          </a:p>
          <a:p>
            <a:pPr lvl="1" indent="266700" algn="just"/>
            <a:r>
              <a:rPr lang="en-US" altLang="zh-CN" sz="1300" kern="100" dirty="0">
                <a:solidFill>
                  <a:srgbClr val="000000"/>
                </a:solidFill>
                <a:latin typeface="Times New Roman" panose="02020603050405020304" pitchFamily="18" charset="0"/>
                <a:ea typeface="宋体" panose="02010600030101010101" pitchFamily="2" charset="-122"/>
              </a:rPr>
              <a:t>#cat </a:t>
            </a:r>
            <a:r>
              <a:rPr lang="en-US" altLang="zh-CN" sz="1300" kern="100" dirty="0" err="1">
                <a:solidFill>
                  <a:srgbClr val="000000"/>
                </a:solidFill>
                <a:latin typeface="Times New Roman" panose="02020603050405020304" pitchFamily="18" charset="0"/>
                <a:ea typeface="宋体" panose="02010600030101010101" pitchFamily="2" charset="-122"/>
                <a:hlinkClick r:id="rId2">
                  <a:extLst>
                    <a:ext uri="{A12FA001-AC4F-418D-AE19-62706E023703}">
                      <ahyp:hlinkClr xmlns:ahyp="http://schemas.microsoft.com/office/drawing/2018/hyperlinkcolor" val="tx"/>
                    </a:ext>
                  </a:extLst>
                </a:hlinkClick>
              </a:rPr>
              <a:t>ftp.script</a:t>
            </a:r>
            <a:r>
              <a:rPr lang="en-US" altLang="zh-CN" sz="1300" kern="100" dirty="0">
                <a:solidFill>
                  <a:srgbClr val="000000"/>
                </a:solidFill>
                <a:latin typeface="Times New Roman" panose="02020603050405020304" pitchFamily="18" charset="0"/>
                <a:ea typeface="宋体" panose="02010600030101010101" pitchFamily="2" charset="-122"/>
              </a:rPr>
              <a:t> | ftp -n </a:t>
            </a:r>
            <a:r>
              <a:rPr lang="en-US" altLang="zh-CN" sz="1300" kern="100" dirty="0" err="1">
                <a:solidFill>
                  <a:srgbClr val="000000"/>
                </a:solidFill>
                <a:latin typeface="Times New Roman" panose="02020603050405020304" pitchFamily="18" charset="0"/>
                <a:ea typeface="宋体" panose="02010600030101010101" pitchFamily="2" charset="-122"/>
              </a:rPr>
              <a:t>hxj</a:t>
            </a:r>
            <a:endParaRPr lang="zh-CN" altLang="zh-CN" sz="1300" kern="100" dirty="0">
              <a:solidFill>
                <a:srgbClr val="000000"/>
              </a:solidFill>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latin typeface="Times New Roman" panose="02020603050405020304" pitchFamily="18" charset="0"/>
                <a:ea typeface="宋体" panose="02010600030101010101" pitchFamily="2" charset="-122"/>
              </a:rPr>
              <a:t>将上面的</a:t>
            </a:r>
            <a:r>
              <a:rPr lang="en-US" altLang="zh-CN" sz="1500" kern="100" dirty="0">
                <a:solidFill>
                  <a:srgbClr val="000000"/>
                </a:solidFill>
                <a:latin typeface="Times New Roman" panose="02020603050405020304" pitchFamily="18" charset="0"/>
                <a:ea typeface="宋体" panose="02010600030101010101" pitchFamily="2" charset="-122"/>
              </a:rPr>
              <a:t>ftp</a:t>
            </a:r>
            <a:r>
              <a:rPr lang="zh-CN" altLang="zh-CN" sz="1500" kern="100" dirty="0">
                <a:solidFill>
                  <a:srgbClr val="000000"/>
                </a:solidFill>
                <a:latin typeface="Times New Roman" panose="02020603050405020304" pitchFamily="18" charset="0"/>
                <a:ea typeface="宋体" panose="02010600030101010101" pitchFamily="2" charset="-122"/>
              </a:rPr>
              <a:t>命令行主机或</a:t>
            </a:r>
            <a:r>
              <a:rPr lang="en-US" altLang="zh-CN" sz="1500" kern="100" dirty="0">
                <a:solidFill>
                  <a:srgbClr val="000000"/>
                </a:solidFill>
                <a:latin typeface="Times New Roman" panose="02020603050405020304" pitchFamily="18" charset="0"/>
                <a:ea typeface="宋体" panose="02010600030101010101" pitchFamily="2" charset="-122"/>
              </a:rPr>
              <a:t>IP</a:t>
            </a:r>
            <a:r>
              <a:rPr lang="zh-CN" altLang="zh-CN" sz="1500" kern="100" dirty="0">
                <a:solidFill>
                  <a:srgbClr val="000000"/>
                </a:solidFill>
                <a:latin typeface="Times New Roman" panose="02020603050405020304" pitchFamily="18" charset="0"/>
                <a:ea typeface="宋体" panose="02010600030101010101" pitchFamily="2" charset="-122"/>
              </a:rPr>
              <a:t>地址的信息添加到</a:t>
            </a:r>
            <a:r>
              <a:rPr lang="en-US" altLang="zh-CN" sz="1500" kern="100" dirty="0">
                <a:solidFill>
                  <a:srgbClr val="000000"/>
                </a:solidFill>
                <a:latin typeface="Times New Roman" panose="02020603050405020304" pitchFamily="18" charset="0"/>
                <a:ea typeface="宋体" panose="02010600030101010101" pitchFamily="2" charset="-122"/>
              </a:rPr>
              <a:t>FTP</a:t>
            </a:r>
            <a:r>
              <a:rPr lang="zh-CN" altLang="zh-CN" sz="1500" kern="100" dirty="0">
                <a:solidFill>
                  <a:srgbClr val="000000"/>
                </a:solidFill>
                <a:latin typeface="Times New Roman" panose="02020603050405020304" pitchFamily="18" charset="0"/>
                <a:ea typeface="宋体" panose="02010600030101010101" pitchFamily="2" charset="-122"/>
              </a:rPr>
              <a:t>服务器的脚本文件中，这时，可以在脚本文件的第一行输入打开通信链路的命令：</a:t>
            </a:r>
          </a:p>
          <a:p>
            <a:pPr lvl="1" indent="266700" algn="just">
              <a:lnSpc>
                <a:spcPct val="110000"/>
              </a:lnSpc>
            </a:pPr>
            <a:r>
              <a:rPr lang="en-US" altLang="zh-CN" sz="1300" kern="100" dirty="0">
                <a:solidFill>
                  <a:srgbClr val="000000"/>
                </a:solidFill>
                <a:latin typeface="Times New Roman" panose="02020603050405020304" pitchFamily="18" charset="0"/>
                <a:ea typeface="宋体" panose="02010600030101010101" pitchFamily="2" charset="-122"/>
              </a:rPr>
              <a:t>open </a:t>
            </a:r>
            <a:r>
              <a:rPr lang="en-US" altLang="zh-CN" sz="1300" kern="100" dirty="0" err="1">
                <a:solidFill>
                  <a:srgbClr val="000000"/>
                </a:solidFill>
                <a:latin typeface="Times New Roman" panose="02020603050405020304" pitchFamily="18" charset="0"/>
                <a:ea typeface="宋体" panose="02010600030101010101" pitchFamily="2" charset="-122"/>
              </a:rPr>
              <a:t>hxj</a:t>
            </a:r>
            <a:endParaRPr lang="zh-CN" altLang="zh-CN" sz="13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96507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248472"/>
          </a:xfrm>
        </p:spPr>
        <p:txBody>
          <a:bodyPr>
            <a:normAutofit/>
          </a:bodyPr>
          <a:lstStyle/>
          <a:p>
            <a:pPr indent="255270"/>
            <a:r>
              <a:rPr lang="en-US" altLang="zh-CN" sz="1400" b="1" u="sng" kern="100" dirty="0">
                <a:solidFill>
                  <a:srgbClr val="0000FF"/>
                </a:solidFill>
                <a:effectLst/>
                <a:latin typeface="Times New Roman" panose="02020603050405020304" pitchFamily="18" charset="0"/>
                <a:ea typeface="宋体" panose="02010600030101010101" pitchFamily="2" charset="-122"/>
              </a:rPr>
              <a:t>3</a:t>
            </a:r>
            <a:r>
              <a:rPr lang="zh-CN" altLang="zh-CN" sz="1400" b="1" kern="100" dirty="0">
                <a:solidFill>
                  <a:srgbClr val="0000FF"/>
                </a:solidFill>
                <a:effectLst/>
                <a:latin typeface="Times New Roman" panose="02020603050405020304" pitchFamily="18" charset="0"/>
                <a:ea typeface="宋体" panose="02010600030101010101" pitchFamily="2" charset="-122"/>
              </a:rPr>
              <a:t>）使用即时文档</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将</a:t>
            </a:r>
            <a:r>
              <a:rPr lang="en-US" altLang="zh-CN" sz="1400" u="none" strike="noStrike" kern="100" dirty="0">
                <a:solidFill>
                  <a:srgbClr val="000000"/>
                </a:solidFill>
                <a:effectLst/>
                <a:latin typeface="Times New Roman" panose="02020603050405020304" pitchFamily="18" charset="0"/>
                <a:ea typeface="宋体" panose="02010600030101010101" pitchFamily="2" charset="-122"/>
                <a:hlinkClick r:id="rId2"/>
              </a:rPr>
              <a:t>ftp.script1</a:t>
            </a:r>
            <a:r>
              <a:rPr lang="zh-CN" altLang="zh-CN" sz="1400" kern="100" dirty="0">
                <a:solidFill>
                  <a:srgbClr val="000000"/>
                </a:solidFill>
                <a:effectLst/>
                <a:latin typeface="Times New Roman" panose="02020603050405020304" pitchFamily="18" charset="0"/>
                <a:ea typeface="宋体" panose="02010600030101010101" pitchFamily="2" charset="-122"/>
              </a:rPr>
              <a:t>的内容作为即时文档，执行</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客户端的脚本命令。使用用户</a:t>
            </a:r>
            <a:r>
              <a:rPr lang="en-US" altLang="zh-CN" sz="1400" kern="100" dirty="0">
                <a:solidFill>
                  <a:srgbClr val="000000"/>
                </a:solidFill>
                <a:effectLst/>
                <a:latin typeface="Times New Roman" panose="02020603050405020304" pitchFamily="18" charset="0"/>
                <a:ea typeface="宋体" panose="02010600030101010101" pitchFamily="2" charset="-122"/>
              </a:rPr>
              <a:t>test</a:t>
            </a:r>
            <a:r>
              <a:rPr lang="zh-CN" altLang="zh-CN" sz="1400" kern="100" dirty="0">
                <a:solidFill>
                  <a:srgbClr val="000000"/>
                </a:solidFill>
                <a:effectLst/>
                <a:latin typeface="Times New Roman" panose="02020603050405020304" pitchFamily="18" charset="0"/>
                <a:ea typeface="宋体" panose="02010600030101010101" pitchFamily="2" charset="-122"/>
              </a:rPr>
              <a:t>登录</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服务器，从</a:t>
            </a:r>
            <a:r>
              <a:rPr lang="en-US" altLang="zh-CN" sz="1400" kern="100" dirty="0" err="1">
                <a:solidFill>
                  <a:srgbClr val="000000"/>
                </a:solidFill>
                <a:effectLst/>
                <a:latin typeface="Times New Roman" panose="02020603050405020304" pitchFamily="18" charset="0"/>
                <a:ea typeface="宋体" panose="02010600030101010101" pitchFamily="2" charset="-122"/>
              </a:rPr>
              <a:t>hxj</a:t>
            </a:r>
            <a:r>
              <a:rPr lang="zh-CN" altLang="zh-CN" sz="1400" kern="100" dirty="0">
                <a:solidFill>
                  <a:srgbClr val="000000"/>
                </a:solidFill>
                <a:effectLst/>
                <a:latin typeface="Times New Roman" panose="02020603050405020304" pitchFamily="18" charset="0"/>
                <a:ea typeface="宋体" panose="02010600030101010101" pitchFamily="2" charset="-122"/>
              </a:rPr>
              <a:t>上下载所有的</a:t>
            </a:r>
            <a:r>
              <a:rPr lang="en-US" altLang="zh-CN" sz="1400" kern="100" dirty="0">
                <a:solidFill>
                  <a:srgbClr val="000000"/>
                </a:solidFill>
                <a:effectLst/>
                <a:latin typeface="Times New Roman" panose="02020603050405020304" pitchFamily="18" charset="0"/>
                <a:ea typeface="宋体" panose="02010600030101010101" pitchFamily="2" charset="-122"/>
              </a:rPr>
              <a:t>*.txt</a:t>
            </a:r>
            <a:r>
              <a:rPr lang="zh-CN" altLang="zh-CN" sz="1400" kern="100" dirty="0">
                <a:solidFill>
                  <a:srgbClr val="000000"/>
                </a:solidFill>
                <a:effectLst/>
                <a:latin typeface="Times New Roman" panose="02020603050405020304" pitchFamily="18" charset="0"/>
                <a:ea typeface="宋体" panose="02010600030101010101" pitchFamily="2" charset="-122"/>
              </a:rPr>
              <a:t>文件，命令如下：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u="sng" kern="100" dirty="0">
                <a:solidFill>
                  <a:srgbClr val="000000"/>
                </a:solidFill>
                <a:effectLst/>
                <a:latin typeface="Times New Roman" panose="02020603050405020304" pitchFamily="18" charset="0"/>
                <a:ea typeface="宋体" panose="02010600030101010101" pitchFamily="2" charset="-122"/>
              </a:rPr>
              <a:t>#ftp -n -</a:t>
            </a:r>
            <a:r>
              <a:rPr lang="en-US" altLang="zh-CN" sz="1100" u="sng" kern="100" dirty="0" err="1">
                <a:solidFill>
                  <a:srgbClr val="000000"/>
                </a:solidFill>
                <a:effectLst/>
                <a:latin typeface="Times New Roman" panose="02020603050405020304" pitchFamily="18" charset="0"/>
                <a:ea typeface="宋体" panose="02010600030101010101" pitchFamily="2" charset="-122"/>
              </a:rPr>
              <a:t>i</a:t>
            </a:r>
            <a:r>
              <a:rPr lang="en-US" altLang="zh-CN" sz="1100" u="sng" kern="100" dirty="0">
                <a:solidFill>
                  <a:srgbClr val="000000"/>
                </a:solidFill>
                <a:effectLst/>
                <a:latin typeface="Times New Roman" panose="02020603050405020304" pitchFamily="18" charset="0"/>
                <a:ea typeface="宋体" panose="02010600030101010101" pitchFamily="2" charset="-122"/>
              </a:rPr>
              <a:t> &lt;&lt; !</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open </a:t>
            </a:r>
            <a:r>
              <a:rPr lang="en-US" altLang="zh-CN" sz="1100" kern="100" dirty="0" err="1">
                <a:solidFill>
                  <a:srgbClr val="000000"/>
                </a:solidFill>
                <a:effectLst/>
                <a:latin typeface="Times New Roman" panose="02020603050405020304" pitchFamily="18" charset="0"/>
                <a:ea typeface="宋体" panose="02010600030101010101" pitchFamily="2" charset="-122"/>
              </a:rPr>
              <a:t>hxj</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user test 123456</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effectLst/>
                <a:latin typeface="Times New Roman" panose="02020603050405020304" pitchFamily="18" charset="0"/>
                <a:ea typeface="宋体" panose="02010600030101010101" pitchFamily="2" charset="-122"/>
              </a:rPr>
              <a:t> </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mget</a:t>
            </a:r>
            <a:r>
              <a:rPr lang="en-US" altLang="zh-CN" sz="1100" kern="100" dirty="0">
                <a:solidFill>
                  <a:srgbClr val="000000"/>
                </a:solidFill>
                <a:effectLst/>
                <a:latin typeface="Times New Roman" panose="02020603050405020304" pitchFamily="18" charset="0"/>
                <a:ea typeface="宋体" panose="02010600030101010101" pitchFamily="2" charset="-122"/>
              </a:rPr>
              <a:t> *.txt</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zh-CN" altLang="zh-CN" sz="1100" kern="100" dirty="0">
                <a:solidFill>
                  <a:srgbClr val="000000"/>
                </a:solidFill>
                <a:effectLst/>
                <a:latin typeface="Times New Roman" panose="02020603050405020304" pitchFamily="18" charset="0"/>
                <a:ea typeface="宋体" panose="02010600030101010101" pitchFamily="2" charset="-122"/>
              </a:rPr>
              <a:t>或</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#ftp -n &lt;&lt; !</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open </a:t>
            </a:r>
            <a:r>
              <a:rPr lang="en-US" altLang="zh-CN" sz="1100" kern="100" dirty="0" err="1">
                <a:solidFill>
                  <a:srgbClr val="000000"/>
                </a:solidFill>
                <a:effectLst/>
                <a:latin typeface="Times New Roman" panose="02020603050405020304" pitchFamily="18" charset="0"/>
                <a:ea typeface="宋体" panose="02010600030101010101" pitchFamily="2" charset="-122"/>
              </a:rPr>
              <a:t>hxj</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user test 123456</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prompt</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mget</a:t>
            </a:r>
            <a:r>
              <a:rPr lang="en-US" altLang="zh-CN" sz="1100" kern="100" dirty="0">
                <a:solidFill>
                  <a:srgbClr val="000000"/>
                </a:solidFill>
                <a:effectLst/>
                <a:latin typeface="Times New Roman" panose="02020603050405020304" pitchFamily="18" charset="0"/>
                <a:ea typeface="宋体" panose="02010600030101010101" pitchFamily="2" charset="-122"/>
              </a:rPr>
              <a:t> *.txt</a:t>
            </a:r>
            <a:endParaRPr lang="zh-CN" altLang="zh-CN" sz="11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无论是使用即使文档还是脚本文件，在使用</a:t>
            </a:r>
            <a:r>
              <a:rPr lang="en-US" altLang="zh-CN" sz="1400" kern="100" dirty="0">
                <a:solidFill>
                  <a:srgbClr val="000000"/>
                </a:solidFill>
                <a:effectLst/>
                <a:latin typeface="Times New Roman" panose="02020603050405020304" pitchFamily="18" charset="0"/>
                <a:ea typeface="宋体" panose="02010600030101010101" pitchFamily="2" charset="-122"/>
              </a:rPr>
              <a:t>user</a:t>
            </a:r>
            <a:r>
              <a:rPr lang="zh-CN" altLang="zh-CN" sz="1400" kern="100" dirty="0">
                <a:solidFill>
                  <a:srgbClr val="000000"/>
                </a:solidFill>
                <a:effectLst/>
                <a:latin typeface="Times New Roman" panose="02020603050405020304" pitchFamily="18" charset="0"/>
                <a:ea typeface="宋体" panose="02010600030101010101" pitchFamily="2" charset="-122"/>
              </a:rPr>
              <a:t>命令时，在文本里输入用户名和密码，这是非常不安全，所以尽可能避免使用脚本或即时文档来输入。</a:t>
            </a:r>
            <a:endParaRPr lang="zh-CN" altLang="zh-CN" sz="1400" kern="100" dirty="0">
              <a:effectLst/>
              <a:latin typeface="Times New Roman" panose="02020603050405020304" pitchFamily="18" charset="0"/>
              <a:ea typeface="宋体" panose="02010600030101010101" pitchFamily="2" charset="-122"/>
            </a:endParaRPr>
          </a:p>
          <a:p>
            <a:pPr indent="255270"/>
            <a:endParaRPr lang="zh-CN" altLang="zh-CN" sz="13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265902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591493" y="215900"/>
            <a:ext cx="7616793" cy="4248472"/>
          </a:xfrm>
        </p:spPr>
        <p:txBody>
          <a:bodyPr>
            <a:norm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三、修改</a:t>
            </a:r>
            <a:r>
              <a:rPr lang="en-US" altLang="zh-CN" sz="1400" b="1" kern="100" dirty="0" err="1">
                <a:effectLst/>
                <a:latin typeface="Times New Roman" panose="02020603050405020304" pitchFamily="18" charset="0"/>
                <a:ea typeface="宋体" panose="02010600030101010101" pitchFamily="2" charset="-122"/>
                <a:cs typeface="Times New Roman" panose="02020603050405020304" pitchFamily="18" charset="0"/>
              </a:rPr>
              <a:t>vsftpd</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配置文件</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）打开</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400" kern="100" dirty="0">
                <a:solidFill>
                  <a:srgbClr val="000000"/>
                </a:solidFill>
                <a:effectLst/>
                <a:latin typeface="Times New Roman" panose="02020603050405020304" pitchFamily="18" charset="0"/>
                <a:ea typeface="宋体" panose="02010600030101010101" pitchFamily="2" charset="-122"/>
              </a:rPr>
              <a:t>配置文件，添加以下配置项：</a:t>
            </a:r>
            <a:endParaRPr lang="zh-CN" altLang="zh-CN" sz="14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#vim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vsftpd.conf</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打开</a:t>
            </a:r>
            <a:r>
              <a:rPr lang="en-US" altLang="zh-CN" sz="11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1100" kern="100" dirty="0">
                <a:solidFill>
                  <a:srgbClr val="000000"/>
                </a:solidFill>
                <a:effectLst/>
                <a:latin typeface="Times New Roman" panose="02020603050405020304" pitchFamily="18" charset="0"/>
                <a:ea typeface="宋体" panose="02010600030101010101" pitchFamily="2" charset="-122"/>
              </a:rPr>
              <a:t>配置文件</a:t>
            </a:r>
            <a:endParaRPr lang="zh-CN" altLang="zh-CN" sz="11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write_enable</a:t>
            </a:r>
            <a:r>
              <a:rPr lang="en-US" altLang="zh-CN" sz="1100" kern="100" dirty="0">
                <a:solidFill>
                  <a:srgbClr val="000000"/>
                </a:solidFill>
                <a:effectLst/>
                <a:latin typeface="Times New Roman" panose="02020603050405020304" pitchFamily="18" charset="0"/>
                <a:ea typeface="宋体" panose="02010600030101010101" pitchFamily="2" charset="-122"/>
              </a:rPr>
              <a:t>=YES</a:t>
            </a:r>
            <a:r>
              <a:rPr lang="en-US" altLang="zh-CN" sz="1100" kern="100" dirty="0">
                <a:solidFill>
                  <a:srgbClr val="000000"/>
                </a:solidFill>
                <a:latin typeface="Times New Roman" panose="02020603050405020304" pitchFamily="18" charset="0"/>
                <a:ea typeface="宋体" panose="02010600030101010101" pitchFamily="2" charset="-122"/>
              </a:rPr>
              <a:t>            </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开启写权限</a:t>
            </a:r>
            <a:endParaRPr lang="zh-CN" altLang="zh-CN" sz="11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userlist_file</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vsftpd.user_name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设置用户列表文件</a:t>
            </a:r>
            <a:endParaRPr lang="zh-CN" altLang="zh-CN" sz="11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userlist_enable</a:t>
            </a:r>
            <a:r>
              <a:rPr lang="en-US" altLang="zh-CN" sz="1100" kern="100" dirty="0">
                <a:solidFill>
                  <a:srgbClr val="000000"/>
                </a:solidFill>
                <a:effectLst/>
                <a:latin typeface="Times New Roman" panose="02020603050405020304" pitchFamily="18" charset="0"/>
                <a:ea typeface="宋体" panose="02010600030101010101" pitchFamily="2" charset="-122"/>
              </a:rPr>
              <a:t>=YES		        #</a:t>
            </a:r>
            <a:r>
              <a:rPr lang="zh-CN" altLang="zh-CN" sz="1100" kern="100" dirty="0">
                <a:solidFill>
                  <a:srgbClr val="000000"/>
                </a:solidFill>
                <a:effectLst/>
                <a:latin typeface="Times New Roman" panose="02020603050405020304" pitchFamily="18" charset="0"/>
                <a:ea typeface="宋体" panose="02010600030101010101" pitchFamily="2" charset="-122"/>
              </a:rPr>
              <a:t>允许用户列表文件的用户登录</a:t>
            </a:r>
            <a:r>
              <a:rPr lang="en-US" altLang="zh-CN" sz="1100" kern="100" dirty="0">
                <a:solidFill>
                  <a:srgbClr val="000000"/>
                </a:solidFill>
                <a:effectLst/>
                <a:latin typeface="Times New Roman" panose="02020603050405020304" pitchFamily="18" charset="0"/>
                <a:ea typeface="宋体" panose="02010600030101010101" pitchFamily="2" charset="-122"/>
              </a:rPr>
              <a:t>FTP</a:t>
            </a:r>
            <a:endParaRPr lang="zh-CN" altLang="zh-CN" sz="11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userlist_deny</a:t>
            </a:r>
            <a:r>
              <a:rPr lang="en-US" altLang="zh-CN" sz="1100" kern="100" dirty="0">
                <a:solidFill>
                  <a:srgbClr val="000000"/>
                </a:solidFill>
                <a:effectLst/>
                <a:latin typeface="Times New Roman" panose="02020603050405020304" pitchFamily="18" charset="0"/>
                <a:ea typeface="宋体" panose="02010600030101010101" pitchFamily="2" charset="-122"/>
              </a:rPr>
              <a:t>=NO	 #</a:t>
            </a:r>
            <a:r>
              <a:rPr lang="zh-CN" altLang="zh-CN" sz="1100" kern="100" dirty="0">
                <a:solidFill>
                  <a:srgbClr val="000000"/>
                </a:solidFill>
                <a:effectLst/>
                <a:latin typeface="Times New Roman" panose="02020603050405020304" pitchFamily="18" charset="0"/>
                <a:ea typeface="宋体" panose="02010600030101010101" pitchFamily="2" charset="-122"/>
              </a:rPr>
              <a:t>作用同上，为</a:t>
            </a:r>
            <a:r>
              <a:rPr lang="en-US" altLang="zh-CN" sz="1100" kern="100" dirty="0">
                <a:solidFill>
                  <a:srgbClr val="000000"/>
                </a:solidFill>
                <a:effectLst/>
                <a:latin typeface="Times New Roman" panose="02020603050405020304" pitchFamily="18" charset="0"/>
                <a:ea typeface="宋体" panose="02010600030101010101" pitchFamily="2" charset="-122"/>
              </a:rPr>
              <a:t>NO</a:t>
            </a:r>
            <a:r>
              <a:rPr lang="zh-CN" altLang="zh-CN" sz="1100" kern="100" dirty="0">
                <a:solidFill>
                  <a:srgbClr val="000000"/>
                </a:solidFill>
                <a:effectLst/>
                <a:latin typeface="Times New Roman" panose="02020603050405020304" pitchFamily="18" charset="0"/>
                <a:ea typeface="宋体" panose="02010600030101010101" pitchFamily="2" charset="-122"/>
              </a:rPr>
              <a:t>时允许用户列表文件的用户登录</a:t>
            </a:r>
            <a:r>
              <a:rPr lang="en-US" altLang="zh-CN" sz="1100" kern="100" dirty="0">
                <a:solidFill>
                  <a:srgbClr val="000000"/>
                </a:solidFill>
                <a:effectLst/>
                <a:latin typeface="Times New Roman" panose="02020603050405020304" pitchFamily="18" charset="0"/>
                <a:ea typeface="宋体" panose="02010600030101010101" pitchFamily="2" charset="-122"/>
              </a:rPr>
              <a:t>FTP</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）创建用来存放用户信息存放的用户列表文件，输入已经创建的用户名</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hxjftp</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lvl="1" indent="266700" algn="just"/>
            <a:r>
              <a:rPr lang="en-US" altLang="zh-CN" sz="1100" kern="100" dirty="0">
                <a:solidFill>
                  <a:srgbClr val="000000"/>
                </a:solidFill>
                <a:latin typeface="Times New Roman" panose="02020603050405020304" pitchFamily="18" charset="0"/>
                <a:ea typeface="宋体" panose="02010600030101010101" pitchFamily="2" charset="-122"/>
              </a:rPr>
              <a:t>#vim /</a:t>
            </a:r>
            <a:r>
              <a:rPr lang="en-US" altLang="zh-CN" sz="1100" kern="100" dirty="0" err="1">
                <a:solidFill>
                  <a:srgbClr val="000000"/>
                </a:solidFill>
                <a:latin typeface="Times New Roman" panose="02020603050405020304" pitchFamily="18" charset="0"/>
                <a:ea typeface="宋体" panose="02010600030101010101" pitchFamily="2" charset="-122"/>
              </a:rPr>
              <a:t>etc</a:t>
            </a:r>
            <a:r>
              <a:rPr lang="en-US" altLang="zh-CN" sz="1100" kern="100" dirty="0">
                <a:solidFill>
                  <a:srgbClr val="000000"/>
                </a:solidFill>
                <a:latin typeface="Times New Roman" panose="02020603050405020304" pitchFamily="18" charset="0"/>
                <a:ea typeface="宋体" panose="02010600030101010101" pitchFamily="2" charset="-122"/>
              </a:rPr>
              <a:t>/</a:t>
            </a:r>
            <a:r>
              <a:rPr lang="en-US" altLang="zh-CN" sz="1100" kern="100" dirty="0" err="1">
                <a:solidFill>
                  <a:srgbClr val="000000"/>
                </a:solidFill>
                <a:latin typeface="Times New Roman" panose="02020603050405020304" pitchFamily="18" charset="0"/>
                <a:ea typeface="宋体" panose="02010600030101010101" pitchFamily="2" charset="-122"/>
              </a:rPr>
              <a:t>vsftpd.user_name</a:t>
            </a:r>
            <a:r>
              <a:rPr lang="en-US" altLang="zh-CN" sz="1100" kern="100" dirty="0">
                <a:solidFill>
                  <a:srgbClr val="000000"/>
                </a:solidFill>
                <a:latin typeface="Times New Roman" panose="02020603050405020304" pitchFamily="18" charset="0"/>
                <a:ea typeface="宋体" panose="02010600030101010101" pitchFamily="2" charset="-122"/>
              </a:rPr>
              <a:t>	 #</a:t>
            </a:r>
            <a:r>
              <a:rPr lang="zh-CN" altLang="zh-CN" sz="1100" kern="100" dirty="0">
                <a:solidFill>
                  <a:srgbClr val="000000"/>
                </a:solidFill>
                <a:latin typeface="Times New Roman" panose="02020603050405020304" pitchFamily="18" charset="0"/>
                <a:ea typeface="宋体" panose="02010600030101010101" pitchFamily="2" charset="-122"/>
              </a:rPr>
              <a:t>新建</a:t>
            </a:r>
            <a:r>
              <a:rPr lang="en-US" altLang="zh-CN" sz="1100" kern="100" dirty="0" err="1">
                <a:solidFill>
                  <a:srgbClr val="000000"/>
                </a:solidFill>
                <a:latin typeface="Times New Roman" panose="02020603050405020304" pitchFamily="18" charset="0"/>
                <a:ea typeface="宋体" panose="02010600030101010101" pitchFamily="2" charset="-122"/>
              </a:rPr>
              <a:t>vsftpd.user_name</a:t>
            </a:r>
            <a:r>
              <a:rPr lang="zh-CN" altLang="zh-CN" sz="1100" kern="100" dirty="0">
                <a:solidFill>
                  <a:srgbClr val="000000"/>
                </a:solidFill>
                <a:latin typeface="Times New Roman" panose="02020603050405020304" pitchFamily="18" charset="0"/>
                <a:ea typeface="宋体" panose="02010600030101010101" pitchFamily="2" charset="-122"/>
              </a:rPr>
              <a:t>配置文件</a:t>
            </a:r>
            <a:r>
              <a:rPr lang="en-US" altLang="zh-CN" sz="1100" kern="100" dirty="0" err="1">
                <a:solidFill>
                  <a:srgbClr val="000000"/>
                </a:solidFill>
                <a:latin typeface="Times New Roman" panose="02020603050405020304" pitchFamily="18" charset="0"/>
                <a:ea typeface="宋体" panose="02010600030101010101" pitchFamily="2" charset="-122"/>
              </a:rPr>
              <a:t>hxjftp</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）重启</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服务器。</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#service </a:t>
            </a:r>
            <a:r>
              <a:rPr lang="en-US" altLang="zh-CN" sz="1100" kern="100" dirty="0" err="1">
                <a:solidFill>
                  <a:srgbClr val="000000"/>
                </a:solidFill>
                <a:effectLst/>
                <a:latin typeface="Times New Roman" panose="02020603050405020304" pitchFamily="18" charset="0"/>
                <a:ea typeface="宋体" panose="02010600030101010101" pitchFamily="2" charset="-122"/>
              </a:rPr>
              <a:t>vsftpd</a:t>
            </a:r>
            <a:r>
              <a:rPr lang="en-US" altLang="zh-CN" sz="1100" kern="100" dirty="0">
                <a:solidFill>
                  <a:srgbClr val="000000"/>
                </a:solidFill>
                <a:effectLst/>
                <a:latin typeface="Times New Roman" panose="02020603050405020304" pitchFamily="18" charset="0"/>
                <a:ea typeface="宋体" panose="02010600030101010101" pitchFamily="2" charset="-122"/>
              </a:rPr>
              <a:t> restart		#</a:t>
            </a:r>
            <a:r>
              <a:rPr lang="zh-CN" altLang="zh-CN" sz="1100" kern="100" dirty="0">
                <a:solidFill>
                  <a:srgbClr val="000000"/>
                </a:solidFill>
                <a:effectLst/>
                <a:latin typeface="Times New Roman" panose="02020603050405020304" pitchFamily="18" charset="0"/>
                <a:ea typeface="宋体" panose="02010600030101010101" pitchFamily="2" charset="-122"/>
              </a:rPr>
              <a:t>重新启动</a:t>
            </a:r>
            <a:r>
              <a:rPr lang="en-US" altLang="zh-CN" sz="1100" kern="100" dirty="0" err="1">
                <a:solidFill>
                  <a:srgbClr val="000000"/>
                </a:solidFill>
                <a:effectLst/>
                <a:latin typeface="Times New Roman" panose="02020603050405020304" pitchFamily="18" charset="0"/>
                <a:ea typeface="宋体" panose="02010600030101010101" pitchFamily="2" charset="-122"/>
              </a:rPr>
              <a:t>vsftpd</a:t>
            </a:r>
            <a:r>
              <a:rPr lang="zh-CN" altLang="zh-CN" sz="1100" kern="100" dirty="0">
                <a:solidFill>
                  <a:srgbClr val="000000"/>
                </a:solidFill>
                <a:effectLst/>
                <a:latin typeface="Times New Roman" panose="02020603050405020304" pitchFamily="18" charset="0"/>
                <a:ea typeface="宋体" panose="02010600030101010101" pitchFamily="2" charset="-122"/>
              </a:rPr>
              <a:t>服务器</a:t>
            </a:r>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5726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F16C90E-BEF9-3825-B3A7-27C324D59206}"/>
              </a:ext>
            </a:extLst>
          </p:cNvPr>
          <p:cNvSpPr>
            <a:spLocks noGrp="1"/>
          </p:cNvSpPr>
          <p:nvPr>
            <p:ph idx="1"/>
          </p:nvPr>
        </p:nvSpPr>
        <p:spPr>
          <a:xfrm>
            <a:off x="671529" y="431924"/>
            <a:ext cx="7616793" cy="3824340"/>
          </a:xfrm>
        </p:spPr>
        <p:txBody>
          <a:bodyPr>
            <a:normAutofit lnSpcReduction="10000"/>
          </a:bodyPr>
          <a:lstStyle/>
          <a:p>
            <a:r>
              <a:rPr lang="zh-CN" altLang="zh-CN" sz="1500" b="1" kern="100" dirty="0">
                <a:effectLst/>
                <a:latin typeface="Times New Roman" panose="02020603050405020304" pitchFamily="18" charset="0"/>
                <a:ea typeface="宋体" panose="02010600030101010101" pitchFamily="2" charset="-122"/>
                <a:cs typeface="Times New Roman" panose="02020603050405020304" pitchFamily="18" charset="0"/>
              </a:rPr>
              <a:t>四、</a:t>
            </a:r>
            <a:r>
              <a:rPr lang="en-US" altLang="zh-CN" sz="1500" b="1" kern="100" dirty="0" err="1">
                <a:effectLst/>
                <a:latin typeface="Times New Roman" panose="02020603050405020304" pitchFamily="18" charset="0"/>
                <a:ea typeface="宋体" panose="02010600030101010101" pitchFamily="2" charset="-122"/>
                <a:cs typeface="Times New Roman" panose="02020603050405020304" pitchFamily="18" charset="0"/>
              </a:rPr>
              <a:t>vsftpd</a:t>
            </a:r>
            <a:r>
              <a:rPr lang="zh-CN" altLang="zh-CN" sz="1500" b="1" kern="100" dirty="0">
                <a:effectLst/>
                <a:latin typeface="Times New Roman" panose="02020603050405020304" pitchFamily="18" charset="0"/>
                <a:ea typeface="宋体" panose="02010600030101010101" pitchFamily="2" charset="-122"/>
                <a:cs typeface="Times New Roman" panose="02020603050405020304" pitchFamily="18" charset="0"/>
              </a:rPr>
              <a:t>服务器配置</a:t>
            </a: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在完成</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服务器的安装和配置后，启动</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服务才能让服务器开始工作。</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在统信下，配置文件中允许登录用户开启写权限的配置项被注释掉，因此本地用户只允许下载而不允许上传文件，配置过</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服务器后，本地用户才能进行上传和下载。</a:t>
            </a:r>
            <a:endParaRPr lang="zh-CN" altLang="zh-CN" sz="15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．允许匿名用户传输文件</a:t>
            </a:r>
          </a:p>
          <a:p>
            <a:pPr indent="255270"/>
            <a:r>
              <a:rPr lang="en-US" altLang="zh-CN" sz="1500" b="1" kern="100" dirty="0">
                <a:solidFill>
                  <a:srgbClr val="0000FF"/>
                </a:solidFill>
                <a:effectLst/>
                <a:latin typeface="Times New Roman" panose="02020603050405020304" pitchFamily="18" charset="0"/>
                <a:ea typeface="宋体" panose="02010600030101010101" pitchFamily="2" charset="-122"/>
              </a:rPr>
              <a:t>1</a:t>
            </a:r>
            <a:r>
              <a:rPr lang="zh-CN" altLang="zh-CN" sz="1500" b="1" kern="100" dirty="0">
                <a:solidFill>
                  <a:srgbClr val="0000FF"/>
                </a:solidFill>
                <a:effectLst/>
                <a:latin typeface="Times New Roman" panose="02020603050405020304" pitchFamily="18" charset="0"/>
                <a:ea typeface="宋体" panose="02010600030101010101" pitchFamily="2" charset="-122"/>
              </a:rPr>
              <a:t>）下载</a:t>
            </a: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1</a:t>
            </a:r>
            <a:r>
              <a:rPr lang="zh-CN" altLang="zh-CN" sz="1500" kern="100" dirty="0">
                <a:solidFill>
                  <a:srgbClr val="000000"/>
                </a:solidFill>
                <a:effectLst/>
                <a:latin typeface="Times New Roman" panose="02020603050405020304" pitchFamily="18" charset="0"/>
                <a:ea typeface="宋体" panose="02010600030101010101" pitchFamily="2" charset="-122"/>
              </a:rPr>
              <a:t>）修改配置文件里的配置项，开启匿名下载服务：</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en-US" altLang="zh-CN" sz="1200" kern="100" dirty="0" err="1">
                <a:solidFill>
                  <a:srgbClr val="000000"/>
                </a:solidFill>
                <a:effectLst/>
                <a:latin typeface="Times New Roman" panose="02020603050405020304" pitchFamily="18" charset="0"/>
                <a:ea typeface="宋体" panose="02010600030101010101" pitchFamily="2" charset="-122"/>
              </a:rPr>
              <a:t>anonymous_enable</a:t>
            </a:r>
            <a:r>
              <a:rPr lang="en-US" altLang="zh-CN" sz="1200" kern="100" dirty="0">
                <a:solidFill>
                  <a:srgbClr val="000000"/>
                </a:solidFill>
                <a:effectLst/>
                <a:latin typeface="Times New Roman" panose="02020603050405020304" pitchFamily="18" charset="0"/>
                <a:ea typeface="宋体" panose="02010600030101010101" pitchFamily="2" charset="-122"/>
              </a:rPr>
              <a:t>=YES</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2</a:t>
            </a:r>
            <a:r>
              <a:rPr lang="zh-CN" altLang="zh-CN" sz="1500" kern="100" dirty="0">
                <a:solidFill>
                  <a:srgbClr val="000000"/>
                </a:solidFill>
                <a:effectLst/>
                <a:latin typeface="Times New Roman" panose="02020603050405020304" pitchFamily="18" charset="0"/>
                <a:ea typeface="宋体" panose="02010600030101010101" pitchFamily="2" charset="-122"/>
              </a:rPr>
              <a:t>）在终端输入以下命令：</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en-US" altLang="zh-CN" sz="1500" kern="100" dirty="0">
                <a:solidFill>
                  <a:srgbClr val="000000"/>
                </a:solidFill>
                <a:effectLst/>
                <a:latin typeface="Times New Roman" panose="02020603050405020304" pitchFamily="18" charset="0"/>
                <a:ea typeface="宋体" panose="02010600030101010101" pitchFamily="2" charset="-122"/>
              </a:rPr>
              <a:t>#systemetl restart </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3</a:t>
            </a:r>
            <a:r>
              <a:rPr lang="zh-CN" altLang="zh-CN" sz="1500" kern="100" dirty="0">
                <a:solidFill>
                  <a:srgbClr val="000000"/>
                </a:solidFill>
                <a:effectLst/>
                <a:latin typeface="Times New Roman" panose="02020603050405020304" pitchFamily="18" charset="0"/>
                <a:ea typeface="宋体" panose="02010600030101010101" pitchFamily="2" charset="-122"/>
              </a:rPr>
              <a:t>）重启服务器。目前大部分的的</a:t>
            </a:r>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服务器，对匿名用户只允许下载。</a:t>
            </a:r>
            <a:endParaRPr lang="zh-CN" altLang="zh-CN" sz="15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136469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91493" y="287908"/>
            <a:ext cx="7616793" cy="4176464"/>
          </a:xfrm>
        </p:spPr>
        <p:txBody>
          <a:bodyPr>
            <a:normAutofit fontScale="70000" lnSpcReduction="20000"/>
          </a:bodyPr>
          <a:lstStyle/>
          <a:p>
            <a:pPr indent="255270"/>
            <a:r>
              <a:rPr lang="en-US" altLang="zh-CN" sz="2200" b="1" kern="100" dirty="0">
                <a:solidFill>
                  <a:srgbClr val="0000FF"/>
                </a:solidFill>
                <a:effectLst/>
                <a:latin typeface="Times New Roman" panose="02020603050405020304" pitchFamily="18" charset="0"/>
                <a:ea typeface="宋体" panose="02010600030101010101" pitchFamily="2" charset="-122"/>
              </a:rPr>
              <a:t>2</a:t>
            </a:r>
            <a:r>
              <a:rPr lang="zh-CN" altLang="zh-CN" sz="2200" b="1" kern="100" dirty="0">
                <a:solidFill>
                  <a:srgbClr val="0000FF"/>
                </a:solidFill>
                <a:effectLst/>
                <a:latin typeface="Times New Roman" panose="02020603050405020304" pitchFamily="18" charset="0"/>
                <a:ea typeface="宋体" panose="02010600030101010101" pitchFamily="2" charset="-122"/>
              </a:rPr>
              <a:t>）上传</a:t>
            </a: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a:t>
            </a:r>
            <a:r>
              <a:rPr lang="en-US" altLang="zh-CN" sz="2200" kern="100" dirty="0">
                <a:solidFill>
                  <a:srgbClr val="000000"/>
                </a:solidFill>
                <a:effectLst/>
                <a:latin typeface="Times New Roman" panose="02020603050405020304" pitchFamily="18" charset="0"/>
                <a:ea typeface="宋体" panose="02010600030101010101" pitchFamily="2" charset="-122"/>
              </a:rPr>
              <a:t>1</a:t>
            </a:r>
            <a:r>
              <a:rPr lang="zh-CN" altLang="zh-CN" sz="2200" kern="100" dirty="0">
                <a:solidFill>
                  <a:srgbClr val="000000"/>
                </a:solidFill>
                <a:effectLst/>
                <a:latin typeface="Times New Roman" panose="02020603050405020304" pitchFamily="18" charset="0"/>
                <a:ea typeface="宋体" panose="02010600030101010101" pitchFamily="2" charset="-122"/>
              </a:rPr>
              <a:t>）在一般情况下。匿名用户只有下载权限而没有上传权限，匿名用户上传需要在</a:t>
            </a:r>
            <a:r>
              <a:rPr lang="en-US" altLang="zh-CN" sz="22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2200" kern="100" dirty="0">
                <a:solidFill>
                  <a:srgbClr val="000000"/>
                </a:solidFill>
                <a:effectLst/>
                <a:latin typeface="Times New Roman" panose="02020603050405020304" pitchFamily="18" charset="0"/>
                <a:ea typeface="宋体" panose="02010600030101010101" pitchFamily="2" charset="-122"/>
              </a:rPr>
              <a:t>配置文件中增加或修改下列配置项：</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write_enable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允许登录用户开启写权限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anon_upload_enable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允许匿名用户开启上传权限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anon_mkdir_write_enable</a:t>
            </a:r>
            <a:r>
              <a:rPr lang="en-US" altLang="zh-CN" sz="1800" kern="100" dirty="0">
                <a:solidFill>
                  <a:srgbClr val="000000"/>
                </a:solidFill>
                <a:effectLst/>
                <a:latin typeface="Times New Roman" panose="02020603050405020304" pitchFamily="18" charset="0"/>
                <a:ea typeface="宋体" panose="02010600030101010101" pitchFamily="2" charset="-122"/>
              </a:rPr>
              <a:t>= YES			#</a:t>
            </a:r>
            <a:r>
              <a:rPr lang="zh-CN" altLang="zh-CN" sz="1800" kern="100" dirty="0">
                <a:solidFill>
                  <a:srgbClr val="000000"/>
                </a:solidFill>
                <a:effectLst/>
                <a:latin typeface="Times New Roman" panose="02020603050405020304" pitchFamily="18" charset="0"/>
                <a:ea typeface="宋体" panose="02010600030101010101" pitchFamily="2" charset="-122"/>
              </a:rPr>
              <a:t>允许匿名用户开启写和创建目录的权限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a:t>
            </a:r>
            <a:r>
              <a:rPr lang="en-US" altLang="zh-CN" sz="2200" kern="100" dirty="0">
                <a:solidFill>
                  <a:srgbClr val="000000"/>
                </a:solidFill>
                <a:effectLst/>
                <a:latin typeface="Times New Roman" panose="02020603050405020304" pitchFamily="18" charset="0"/>
                <a:ea typeface="宋体" panose="02010600030101010101" pitchFamily="2" charset="-122"/>
              </a:rPr>
              <a:t>2</a:t>
            </a:r>
            <a:r>
              <a:rPr lang="zh-CN" altLang="zh-CN" sz="2200" kern="100" dirty="0">
                <a:solidFill>
                  <a:srgbClr val="000000"/>
                </a:solidFill>
                <a:effectLst/>
                <a:latin typeface="Times New Roman" panose="02020603050405020304" pitchFamily="18" charset="0"/>
                <a:ea typeface="宋体" panose="02010600030101010101" pitchFamily="2" charset="-122"/>
              </a:rPr>
              <a:t>）创建允许匿名用户上传文件的目录，并设置文件夹的权限，允许用户拥有写权限，在终端中输入下列命令：</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#cd /</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			     #</a:t>
            </a:r>
            <a:r>
              <a:rPr lang="zh-CN" altLang="zh-CN" sz="1800" kern="100" dirty="0">
                <a:solidFill>
                  <a:srgbClr val="000000"/>
                </a:solidFill>
                <a:effectLst/>
                <a:latin typeface="Times New Roman" panose="02020603050405020304" pitchFamily="18" charset="0"/>
                <a:ea typeface="宋体" panose="02010600030101010101" pitchFamily="2" charset="-122"/>
              </a:rPr>
              <a:t>进入到匿名用户的根目录，默认路径为</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#mkdir public			    #</a:t>
            </a:r>
            <a:r>
              <a:rPr lang="zh-CN" altLang="zh-CN" sz="1800" kern="100" dirty="0">
                <a:solidFill>
                  <a:srgbClr val="000000"/>
                </a:solidFill>
                <a:effectLst/>
                <a:latin typeface="Times New Roman" panose="02020603050405020304" pitchFamily="18" charset="0"/>
                <a:ea typeface="宋体" panose="02010600030101010101" pitchFamily="2" charset="-122"/>
              </a:rPr>
              <a:t>创建匿名用户上传文件的目录</a:t>
            </a:r>
            <a:r>
              <a:rPr lang="en-US" altLang="zh-CN" sz="1800" kern="100" dirty="0">
                <a:solidFill>
                  <a:srgbClr val="000000"/>
                </a:solidFill>
                <a:effectLst/>
                <a:latin typeface="Times New Roman" panose="02020603050405020304" pitchFamily="18" charset="0"/>
                <a:ea typeface="宋体" panose="02010600030101010101" pitchFamily="2" charset="-122"/>
              </a:rPr>
              <a:t>public</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#chown -R ftp:ftp public		    #</a:t>
            </a:r>
            <a:r>
              <a:rPr lang="zh-CN" altLang="zh-CN" sz="1800" kern="100" dirty="0">
                <a:solidFill>
                  <a:srgbClr val="000000"/>
                </a:solidFill>
                <a:effectLst/>
                <a:latin typeface="Times New Roman" panose="02020603050405020304" pitchFamily="18" charset="0"/>
                <a:ea typeface="宋体" panose="02010600030101010101" pitchFamily="2" charset="-122"/>
              </a:rPr>
              <a:t>修改主和组</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#chmod -R </a:t>
            </a:r>
            <a:r>
              <a:rPr lang="en-US" altLang="zh-CN" sz="1800" kern="100" dirty="0" err="1">
                <a:solidFill>
                  <a:srgbClr val="000000"/>
                </a:solidFill>
                <a:effectLst/>
                <a:latin typeface="Times New Roman" panose="02020603050405020304" pitchFamily="18" charset="0"/>
                <a:ea typeface="宋体" panose="02010600030101010101" pitchFamily="2" charset="-122"/>
              </a:rPr>
              <a:t>g+w</a:t>
            </a:r>
            <a:r>
              <a:rPr lang="en-US" altLang="zh-CN" sz="1800" kern="100" dirty="0">
                <a:solidFill>
                  <a:srgbClr val="000000"/>
                </a:solidFill>
                <a:effectLst/>
                <a:latin typeface="Times New Roman" panose="02020603050405020304" pitchFamily="18" charset="0"/>
                <a:ea typeface="宋体" panose="02010600030101010101" pitchFamily="2" charset="-122"/>
              </a:rPr>
              <a:t> public		    #</a:t>
            </a:r>
            <a:r>
              <a:rPr lang="zh-CN" altLang="zh-CN" sz="1800" kern="100" dirty="0">
                <a:solidFill>
                  <a:srgbClr val="000000"/>
                </a:solidFill>
                <a:effectLst/>
                <a:latin typeface="Times New Roman" panose="02020603050405020304" pitchFamily="18" charset="0"/>
                <a:ea typeface="宋体" panose="02010600030101010101" pitchFamily="2" charset="-122"/>
              </a:rPr>
              <a:t>给同组人添加写权限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匿名用户默认的用户身份是</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，因此需要对上传用的目录添加写权限，最好将匿名用户要上传的目录的主和</a:t>
            </a:r>
            <a:r>
              <a:rPr lang="zh-CN" altLang="zh-CN" sz="2200" kern="100" dirty="0">
                <a:solidFill>
                  <a:srgbClr val="2E74B5"/>
                </a:solidFill>
                <a:effectLst/>
                <a:latin typeface="Times New Roman" panose="02020603050405020304" pitchFamily="18" charset="0"/>
                <a:ea typeface="宋体" panose="02010600030101010101" pitchFamily="2" charset="-122"/>
              </a:rPr>
              <a:t>组</a:t>
            </a:r>
            <a:r>
              <a:rPr lang="zh-CN" altLang="zh-CN" sz="2200" kern="100" dirty="0">
                <a:solidFill>
                  <a:srgbClr val="000000"/>
                </a:solidFill>
                <a:effectLst/>
                <a:latin typeface="Times New Roman" panose="02020603050405020304" pitchFamily="18" charset="0"/>
                <a:ea typeface="宋体" panose="02010600030101010101" pitchFamily="2" charset="-122"/>
              </a:rPr>
              <a:t>改成</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，并且同</a:t>
            </a:r>
            <a:r>
              <a:rPr lang="zh-CN" altLang="zh-CN" sz="2200" kern="100" dirty="0">
                <a:solidFill>
                  <a:srgbClr val="2E74B5"/>
                </a:solidFill>
                <a:effectLst/>
                <a:latin typeface="Times New Roman" panose="02020603050405020304" pitchFamily="18" charset="0"/>
                <a:ea typeface="宋体" panose="02010600030101010101" pitchFamily="2" charset="-122"/>
              </a:rPr>
              <a:t>用户</a:t>
            </a:r>
            <a:r>
              <a:rPr lang="zh-CN" altLang="zh-CN" sz="2200" kern="100" dirty="0">
                <a:solidFill>
                  <a:srgbClr val="000000"/>
                </a:solidFill>
                <a:effectLst/>
                <a:latin typeface="Times New Roman" panose="02020603050405020304" pitchFamily="18" charset="0"/>
                <a:ea typeface="宋体" panose="02010600030101010101" pitchFamily="2" charset="-122"/>
              </a:rPr>
              <a:t>组人都要有写权限。</a:t>
            </a:r>
            <a:endParaRPr lang="zh-CN" altLang="zh-CN" sz="2200" kern="100" dirty="0">
              <a:effectLst/>
              <a:latin typeface="Times New Roman" panose="02020603050405020304" pitchFamily="18" charset="0"/>
              <a:ea typeface="宋体" panose="02010600030101010101" pitchFamily="2" charset="-122"/>
            </a:endParaRPr>
          </a:p>
          <a:p>
            <a:endParaRPr lang="zh-CN" altLang="en-US" sz="1800" dirty="0"/>
          </a:p>
          <a:p>
            <a:endParaRPr lang="zh-CN" altLang="en-US" dirty="0"/>
          </a:p>
        </p:txBody>
      </p:sp>
    </p:spTree>
    <p:extLst>
      <p:ext uri="{BB962C8B-B14F-4D97-AF65-F5344CB8AC3E}">
        <p14:creationId xmlns:p14="http://schemas.microsoft.com/office/powerpoint/2010/main" val="2611691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3816424"/>
          </a:xfrm>
        </p:spPr>
        <p:txBody>
          <a:bodyPr>
            <a:normAutofit fontScale="92500" lnSpcReduction="10000"/>
          </a:bodyPr>
          <a:lstStyle/>
          <a:p>
            <a:pPr algn="just" hangingPunct="0">
              <a:spcBef>
                <a:spcPts val="780"/>
              </a:spcBef>
              <a:spcAft>
                <a:spcPts val="780"/>
              </a:spcAft>
            </a:pPr>
            <a:r>
              <a:rPr lang="en-US"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．支持虚拟用户</a:t>
            </a: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为了提高</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本地用户在</a:t>
            </a:r>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服务器上传文件的安全性，需要使用</a:t>
            </a:r>
            <a:r>
              <a:rPr lang="en-US" altLang="zh-CN" sz="1500" kern="100" dirty="0" err="1">
                <a:solidFill>
                  <a:srgbClr val="000000"/>
                </a:solidFill>
                <a:effectLst/>
                <a:latin typeface="Times New Roman" panose="02020603050405020304" pitchFamily="18" charset="0"/>
                <a:ea typeface="宋体" panose="02010600030101010101" pitchFamily="2" charset="-122"/>
              </a:rPr>
              <a:t>vsftpd</a:t>
            </a:r>
            <a:r>
              <a:rPr lang="zh-CN" altLang="zh-CN" sz="1500" kern="100" dirty="0">
                <a:solidFill>
                  <a:srgbClr val="000000"/>
                </a:solidFill>
                <a:effectLst/>
                <a:latin typeface="Times New Roman" panose="02020603050405020304" pitchFamily="18" charset="0"/>
                <a:ea typeface="宋体" panose="02010600030101010101" pitchFamily="2" charset="-122"/>
              </a:rPr>
              <a:t>虚拟用户方式上传文件。虚拟用户通过映射到一个真实系统用户并设置相应的权限来访问</a:t>
            </a:r>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服务器，它不能登录系统，从而提高系统的安全性。</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en-US" altLang="zh-CN" sz="1500" kern="100" dirty="0">
                <a:solidFill>
                  <a:srgbClr val="000000"/>
                </a:solidFill>
                <a:effectLst/>
                <a:latin typeface="Times New Roman" panose="02020603050405020304" pitchFamily="18" charset="0"/>
                <a:ea typeface="宋体" panose="02010600030101010101" pitchFamily="2" charset="-122"/>
              </a:rPr>
              <a:t>ftp</a:t>
            </a:r>
            <a:r>
              <a:rPr lang="zh-CN" altLang="zh-CN" sz="1500" kern="100" dirty="0">
                <a:solidFill>
                  <a:srgbClr val="000000"/>
                </a:solidFill>
                <a:effectLst/>
                <a:latin typeface="Times New Roman" panose="02020603050405020304" pitchFamily="18" charset="0"/>
                <a:ea typeface="宋体" panose="02010600030101010101" pitchFamily="2" charset="-122"/>
              </a:rPr>
              <a:t>虚拟用户的配置过程如下。</a:t>
            </a:r>
            <a:endParaRPr lang="zh-CN" altLang="zh-CN" sz="1500" kern="100" dirty="0">
              <a:effectLst/>
              <a:latin typeface="Times New Roman" panose="02020603050405020304" pitchFamily="18" charset="0"/>
              <a:ea typeface="宋体" panose="02010600030101010101" pitchFamily="2" charset="-122"/>
            </a:endParaRPr>
          </a:p>
          <a:p>
            <a:pPr indent="255270"/>
            <a:r>
              <a:rPr lang="en-US" altLang="zh-CN" sz="1500" b="1" kern="100" dirty="0">
                <a:solidFill>
                  <a:srgbClr val="0000FF"/>
                </a:solidFill>
                <a:effectLst/>
                <a:latin typeface="Times New Roman" panose="02020603050405020304" pitchFamily="18" charset="0"/>
                <a:ea typeface="宋体" panose="02010600030101010101" pitchFamily="2" charset="-122"/>
              </a:rPr>
              <a:t>1</a:t>
            </a:r>
            <a:r>
              <a:rPr lang="zh-CN" altLang="zh-CN" sz="1500" b="1" kern="100" dirty="0">
                <a:solidFill>
                  <a:srgbClr val="0000FF"/>
                </a:solidFill>
                <a:effectLst/>
                <a:latin typeface="Times New Roman" panose="02020603050405020304" pitchFamily="18" charset="0"/>
                <a:ea typeface="宋体" panose="02010600030101010101" pitchFamily="2" charset="-122"/>
              </a:rPr>
              <a:t>）建立虚拟用户和密码库文本文件</a:t>
            </a:r>
          </a:p>
          <a:p>
            <a:pPr indent="266700" algn="just"/>
            <a:r>
              <a:rPr lang="en-US" altLang="zh-CN" sz="1300" kern="100" dirty="0">
                <a:solidFill>
                  <a:srgbClr val="000000"/>
                </a:solidFill>
                <a:effectLst/>
                <a:latin typeface="Times New Roman" panose="02020603050405020304" pitchFamily="18" charset="0"/>
                <a:ea typeface="宋体" panose="02010600030101010101" pitchFamily="2" charset="-122"/>
              </a:rPr>
              <a:t>#cd /</a:t>
            </a:r>
            <a:r>
              <a:rPr lang="en-US" altLang="zh-CN" sz="1300" kern="100" dirty="0" err="1">
                <a:solidFill>
                  <a:srgbClr val="000000"/>
                </a:solidFill>
                <a:effectLst/>
                <a:latin typeface="Times New Roman" panose="02020603050405020304" pitchFamily="18" charset="0"/>
                <a:ea typeface="宋体" panose="02010600030101010101" pitchFamily="2" charset="-122"/>
              </a:rPr>
              <a:t>etc</a:t>
            </a:r>
            <a:r>
              <a:rPr lang="en-US" altLang="zh-CN" sz="1300" kern="100" dirty="0">
                <a:solidFill>
                  <a:srgbClr val="000000"/>
                </a:solidFill>
                <a:effectLst/>
                <a:latin typeface="Times New Roman" panose="02020603050405020304" pitchFamily="18" charset="0"/>
                <a:ea typeface="宋体" panose="02010600030101010101" pitchFamily="2" charset="-122"/>
              </a:rPr>
              <a:t>/				#</a:t>
            </a:r>
            <a:r>
              <a:rPr lang="zh-CN" altLang="zh-CN" sz="1300" kern="100" dirty="0">
                <a:solidFill>
                  <a:srgbClr val="000000"/>
                </a:solidFill>
                <a:effectLst/>
                <a:latin typeface="Times New Roman" panose="02020603050405020304" pitchFamily="18" charset="0"/>
                <a:ea typeface="宋体" panose="02010600030101010101" pitchFamily="2" charset="-122"/>
              </a:rPr>
              <a:t>进入到配置目录，默认为</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etc</a:t>
            </a:r>
            <a:r>
              <a:rPr lang="en-US" altLang="zh-CN" sz="1300" kern="100" dirty="0">
                <a:solidFill>
                  <a:srgbClr val="000000"/>
                </a:solidFill>
                <a:effectLst/>
                <a:latin typeface="Times New Roman" panose="02020603050405020304" pitchFamily="18" charset="0"/>
                <a:ea typeface="宋体" panose="02010600030101010101" pitchFamily="2" charset="-122"/>
              </a:rPr>
              <a:t>/</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en-US" altLang="zh-CN" sz="1300" kern="100" dirty="0">
                <a:solidFill>
                  <a:srgbClr val="000000"/>
                </a:solidFill>
                <a:effectLst/>
                <a:latin typeface="Times New Roman" panose="02020603050405020304" pitchFamily="18" charset="0"/>
                <a:ea typeface="宋体" panose="02010600030101010101" pitchFamily="2" charset="-122"/>
              </a:rPr>
              <a:t>#vim virtual.txt		#</a:t>
            </a:r>
            <a:r>
              <a:rPr lang="zh-CN" altLang="zh-CN" sz="1300" kern="100" dirty="0">
                <a:solidFill>
                  <a:srgbClr val="000000"/>
                </a:solidFill>
                <a:effectLst/>
                <a:latin typeface="Times New Roman" panose="02020603050405020304" pitchFamily="18" charset="0"/>
                <a:ea typeface="宋体" panose="02010600030101010101" pitchFamily="2" charset="-122"/>
              </a:rPr>
              <a:t>编辑一个文本文件，用来存放虚拟用户的信息（用户名和密码）</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zh-CN" altLang="zh-CN" sz="1500" kern="100" dirty="0">
                <a:solidFill>
                  <a:srgbClr val="000000"/>
                </a:solidFill>
                <a:effectLst/>
                <a:latin typeface="Times New Roman" panose="02020603050405020304" pitchFamily="18" charset="0"/>
                <a:ea typeface="宋体" panose="02010600030101010101" pitchFamily="2" charset="-122"/>
              </a:rPr>
              <a:t>密码库文本文件的奇数行是存放虚拟用户的用户名，偶数行是存放虚拟用户的密码，每个虚拟用户占</a:t>
            </a:r>
            <a:r>
              <a:rPr lang="en-US" altLang="zh-CN" sz="1500" kern="100" dirty="0">
                <a:solidFill>
                  <a:srgbClr val="000000"/>
                </a:solidFill>
                <a:effectLst/>
                <a:latin typeface="Times New Roman" panose="02020603050405020304" pitchFamily="18" charset="0"/>
                <a:ea typeface="宋体" panose="02010600030101010101" pitchFamily="2" charset="-122"/>
              </a:rPr>
              <a:t>2</a:t>
            </a:r>
            <a:r>
              <a:rPr lang="zh-CN" altLang="zh-CN" sz="1500" kern="100" dirty="0">
                <a:solidFill>
                  <a:srgbClr val="000000"/>
                </a:solidFill>
                <a:effectLst/>
                <a:latin typeface="Times New Roman" panose="02020603050405020304" pitchFamily="18" charset="0"/>
                <a:ea typeface="宋体" panose="02010600030101010101" pitchFamily="2" charset="-122"/>
              </a:rPr>
              <a:t>行，可以存放多个用户信息。用户信息的输入：虚拟用户名为</a:t>
            </a:r>
            <a:r>
              <a:rPr lang="en-US" altLang="zh-CN" sz="1500" kern="100" dirty="0" err="1">
                <a:solidFill>
                  <a:srgbClr val="000000"/>
                </a:solidFill>
                <a:effectLst/>
                <a:latin typeface="Times New Roman" panose="02020603050405020304" pitchFamily="18" charset="0"/>
                <a:ea typeface="宋体" panose="02010600030101010101" pitchFamily="2" charset="-122"/>
              </a:rPr>
              <a:t>virftp</a:t>
            </a:r>
            <a:r>
              <a:rPr lang="zh-CN" altLang="zh-CN" sz="1500" kern="100" dirty="0">
                <a:solidFill>
                  <a:srgbClr val="000000"/>
                </a:solidFill>
                <a:effectLst/>
                <a:latin typeface="Times New Roman" panose="02020603050405020304" pitchFamily="18" charset="0"/>
                <a:ea typeface="宋体" panose="02010600030101010101" pitchFamily="2" charset="-122"/>
              </a:rPr>
              <a:t>、密码为</a:t>
            </a:r>
            <a:r>
              <a:rPr lang="en-US" altLang="zh-CN" sz="1500" kern="100" dirty="0">
                <a:solidFill>
                  <a:srgbClr val="000000"/>
                </a:solidFill>
                <a:effectLst/>
                <a:latin typeface="Times New Roman" panose="02020603050405020304" pitchFamily="18" charset="0"/>
                <a:ea typeface="宋体" panose="02010600030101010101" pitchFamily="2" charset="-122"/>
              </a:rPr>
              <a:t>virtual</a:t>
            </a:r>
            <a:r>
              <a:rPr lang="zh-CN" altLang="zh-CN" sz="1500" kern="100" dirty="0">
                <a:solidFill>
                  <a:srgbClr val="000000"/>
                </a:solidFill>
                <a:effectLst/>
                <a:latin typeface="Times New Roman" panose="02020603050405020304" pitchFamily="18" charset="0"/>
                <a:ea typeface="宋体" panose="02010600030101010101" pitchFamily="2" charset="-122"/>
              </a:rPr>
              <a:t>，文本输入内容如下：</a:t>
            </a:r>
            <a:endParaRPr lang="zh-CN" altLang="zh-CN" sz="1500" kern="100" dirty="0">
              <a:effectLst/>
              <a:latin typeface="Times New Roman" panose="02020603050405020304" pitchFamily="18" charset="0"/>
              <a:ea typeface="宋体" panose="02010600030101010101" pitchFamily="2" charset="-122"/>
            </a:endParaRPr>
          </a:p>
          <a:p>
            <a:pPr indent="266700" algn="just"/>
            <a:r>
              <a:rPr lang="en-US" altLang="zh-CN" sz="1200" kern="100" dirty="0" err="1">
                <a:solidFill>
                  <a:srgbClr val="000000"/>
                </a:solidFill>
                <a:effectLst/>
                <a:latin typeface="Times New Roman" panose="02020603050405020304" pitchFamily="18" charset="0"/>
                <a:ea typeface="宋体" panose="02010600030101010101" pitchFamily="2" charset="-122"/>
              </a:rPr>
              <a:t>virftp</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virtual</a:t>
            </a:r>
            <a:endParaRPr lang="zh-CN" altLang="zh-CN" sz="12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261807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3888432"/>
          </a:xfrm>
        </p:spPr>
        <p:txBody>
          <a:bodyPr>
            <a:normAutofit fontScale="85000" lnSpcReduction="20000"/>
          </a:bodyPr>
          <a:lstStyle/>
          <a:p>
            <a:pPr indent="255270"/>
            <a:r>
              <a:rPr lang="en-US" altLang="zh-CN" sz="1600" b="1" kern="100" dirty="0">
                <a:solidFill>
                  <a:srgbClr val="0000FF"/>
                </a:solidFill>
                <a:effectLst/>
                <a:latin typeface="Times New Roman" panose="02020603050405020304" pitchFamily="18" charset="0"/>
                <a:ea typeface="宋体" panose="02010600030101010101" pitchFamily="2" charset="-122"/>
              </a:rPr>
              <a:t>2)</a:t>
            </a:r>
            <a:r>
              <a:rPr lang="en-US" altLang="zh-CN" sz="1600" b="1" kern="100" dirty="0" err="1">
                <a:solidFill>
                  <a:srgbClr val="0000FF"/>
                </a:solidFill>
                <a:effectLst/>
                <a:latin typeface="宋体" panose="02010600030101010101" pitchFamily="2" charset="-122"/>
                <a:ea typeface="宋体" panose="02010600030101010101" pitchFamily="2" charset="-122"/>
              </a:rPr>
              <a:t>生产</a:t>
            </a:r>
            <a:r>
              <a:rPr lang="en-US" altLang="zh-CN" sz="1600" b="1" kern="100" dirty="0" err="1">
                <a:solidFill>
                  <a:srgbClr val="0000FF"/>
                </a:solidFill>
                <a:effectLst/>
                <a:latin typeface="Times New Roman" panose="02020603050405020304" pitchFamily="18" charset="0"/>
                <a:ea typeface="宋体" panose="02010600030101010101" pitchFamily="2" charset="-122"/>
              </a:rPr>
              <a:t>PAM</a:t>
            </a:r>
            <a:r>
              <a:rPr lang="en-US" altLang="zh-CN" sz="1600" b="1" kern="100" dirty="0" err="1">
                <a:solidFill>
                  <a:srgbClr val="0000FF"/>
                </a:solidFill>
                <a:effectLst/>
                <a:latin typeface="宋体" panose="02010600030101010101" pitchFamily="2" charset="-122"/>
                <a:ea typeface="宋体" panose="02010600030101010101" pitchFamily="2" charset="-122"/>
              </a:rPr>
              <a:t>认证使用的数据库文件</a:t>
            </a:r>
            <a:endParaRPr lang="zh-CN" altLang="zh-CN" sz="1600" b="1" kern="100" dirty="0">
              <a:solidFill>
                <a:srgbClr val="0000FF"/>
              </a:solidFill>
              <a:effectLst/>
              <a:latin typeface="Times New Roman" panose="02020603050405020304" pitchFamily="18" charset="0"/>
              <a:ea typeface="宋体" panose="02010600030101010101" pitchFamily="2" charset="-122"/>
            </a:endParaRPr>
          </a:p>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a:solidFill>
                  <a:srgbClr val="000000"/>
                </a:solidFill>
                <a:effectLst/>
                <a:latin typeface="Times New Roman" panose="02020603050405020304" pitchFamily="18" charset="0"/>
                <a:ea typeface="宋体" panose="02010600030101010101" pitchFamily="2" charset="-122"/>
              </a:rPr>
              <a:t>1</a:t>
            </a:r>
            <a:r>
              <a:rPr lang="zh-CN" altLang="zh-CN" sz="1600" kern="100" dirty="0">
                <a:solidFill>
                  <a:srgbClr val="000000"/>
                </a:solidFill>
                <a:effectLst/>
                <a:latin typeface="Times New Roman" panose="02020603050405020304" pitchFamily="18" charset="0"/>
                <a:ea typeface="宋体" panose="02010600030101010101" pitchFamily="2" charset="-122"/>
              </a:rPr>
              <a:t>）使用</a:t>
            </a:r>
            <a:r>
              <a:rPr lang="en-US" altLang="zh-CN" sz="1600" kern="100" dirty="0">
                <a:solidFill>
                  <a:srgbClr val="000000"/>
                </a:solidFill>
                <a:effectLst/>
                <a:latin typeface="Times New Roman" panose="02020603050405020304" pitchFamily="18" charset="0"/>
                <a:ea typeface="宋体" panose="02010600030101010101" pitchFamily="2" charset="-122"/>
              </a:rPr>
              <a:t>apt</a:t>
            </a:r>
            <a:r>
              <a:rPr lang="zh-CN" altLang="zh-CN" sz="1600" kern="100" dirty="0">
                <a:solidFill>
                  <a:srgbClr val="000000"/>
                </a:solidFill>
                <a:effectLst/>
                <a:latin typeface="Times New Roman" panose="02020603050405020304" pitchFamily="18" charset="0"/>
                <a:ea typeface="宋体" panose="02010600030101010101" pitchFamily="2" charset="-122"/>
              </a:rPr>
              <a:t>命令安装</a:t>
            </a:r>
            <a:r>
              <a:rPr lang="en-US" altLang="zh-CN" sz="1600" kern="100" dirty="0" err="1">
                <a:solidFill>
                  <a:srgbClr val="000000"/>
                </a:solidFill>
                <a:effectLst/>
                <a:latin typeface="Times New Roman" panose="02020603050405020304" pitchFamily="18" charset="0"/>
                <a:ea typeface="宋体" panose="02010600030101010101" pitchFamily="2" charset="-122"/>
              </a:rPr>
              <a:t>db_load</a:t>
            </a:r>
            <a:r>
              <a:rPr lang="zh-CN" altLang="zh-CN" sz="1600" kern="100" dirty="0">
                <a:solidFill>
                  <a:srgbClr val="000000"/>
                </a:solidFill>
                <a:effectLst/>
                <a:latin typeface="Times New Roman" panose="02020603050405020304" pitchFamily="18" charset="0"/>
                <a:ea typeface="宋体" panose="02010600030101010101" pitchFamily="2" charset="-122"/>
              </a:rPr>
              <a:t>的软件包（名称为</a:t>
            </a:r>
            <a:r>
              <a:rPr lang="en-US" altLang="zh-CN" sz="1600" kern="100" dirty="0" err="1">
                <a:solidFill>
                  <a:srgbClr val="000000"/>
                </a:solidFill>
                <a:effectLst/>
                <a:latin typeface="Times New Roman" panose="02020603050405020304" pitchFamily="18" charset="0"/>
                <a:ea typeface="宋体" panose="02010600030101010101" pitchFamily="2" charset="-122"/>
              </a:rPr>
              <a:t>db</a:t>
            </a:r>
            <a:r>
              <a:rPr lang="en-US" altLang="zh-CN" sz="1600" kern="100" dirty="0">
                <a:solidFill>
                  <a:srgbClr val="000000"/>
                </a:solidFill>
                <a:effectLst/>
                <a:latin typeface="Times New Roman" panose="02020603050405020304" pitchFamily="18" charset="0"/>
                <a:ea typeface="宋体" panose="02010600030101010101" pitchFamily="2" charset="-122"/>
              </a:rPr>
              <a:t>-util</a:t>
            </a:r>
            <a:r>
              <a:rPr lang="zh-CN" altLang="zh-CN" sz="1600" kern="100" dirty="0">
                <a:solidFill>
                  <a:srgbClr val="000000"/>
                </a:solidFill>
                <a:effectLst/>
                <a:latin typeface="Times New Roman" panose="02020603050405020304" pitchFamily="18" charset="0"/>
                <a:ea typeface="宋体" panose="02010600030101010101" pitchFamily="2" charset="-122"/>
              </a:rPr>
              <a:t>）。安装命令如下</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#apt install </a:t>
            </a:r>
            <a:r>
              <a:rPr lang="en-US" altLang="zh-CN" sz="1400" kern="100" dirty="0" err="1">
                <a:solidFill>
                  <a:srgbClr val="000000"/>
                </a:solidFill>
                <a:effectLst/>
                <a:latin typeface="Times New Roman" panose="02020603050405020304" pitchFamily="18" charset="0"/>
                <a:ea typeface="宋体" panose="02010600030101010101" pitchFamily="2" charset="-122"/>
              </a:rPr>
              <a:t>db</a:t>
            </a:r>
            <a:r>
              <a:rPr lang="en-US" altLang="zh-CN" sz="1400" kern="100" dirty="0">
                <a:solidFill>
                  <a:srgbClr val="000000"/>
                </a:solidFill>
                <a:effectLst/>
                <a:latin typeface="Times New Roman" panose="02020603050405020304" pitchFamily="18" charset="0"/>
                <a:ea typeface="宋体" panose="02010600030101010101" pitchFamily="2" charset="-122"/>
              </a:rPr>
              <a:t>-util</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a:solidFill>
                  <a:srgbClr val="000000"/>
                </a:solidFill>
                <a:effectLst/>
                <a:latin typeface="Times New Roman" panose="02020603050405020304" pitchFamily="18" charset="0"/>
                <a:ea typeface="宋体" panose="02010600030101010101" pitchFamily="2" charset="-122"/>
              </a:rPr>
              <a:t>2</a:t>
            </a:r>
            <a:r>
              <a:rPr lang="zh-CN" altLang="zh-CN" sz="1600" kern="100" dirty="0">
                <a:solidFill>
                  <a:srgbClr val="000000"/>
                </a:solidFill>
                <a:effectLst/>
                <a:latin typeface="Times New Roman" panose="02020603050405020304" pitchFamily="18" charset="0"/>
                <a:ea typeface="宋体" panose="02010600030101010101" pitchFamily="2" charset="-122"/>
              </a:rPr>
              <a:t>）使用</a:t>
            </a:r>
            <a:r>
              <a:rPr lang="en-US" altLang="zh-CN" sz="1600" kern="100" dirty="0" err="1">
                <a:solidFill>
                  <a:srgbClr val="000000"/>
                </a:solidFill>
                <a:effectLst/>
                <a:latin typeface="Times New Roman" panose="02020603050405020304" pitchFamily="18" charset="0"/>
                <a:ea typeface="宋体" panose="02010600030101010101" pitchFamily="2" charset="-122"/>
              </a:rPr>
              <a:t>db_load</a:t>
            </a:r>
            <a:r>
              <a:rPr lang="zh-CN" altLang="zh-CN" sz="1600" kern="100" dirty="0">
                <a:solidFill>
                  <a:srgbClr val="000000"/>
                </a:solidFill>
                <a:effectLst/>
                <a:latin typeface="Times New Roman" panose="02020603050405020304" pitchFamily="18" charset="0"/>
                <a:ea typeface="宋体" panose="02010600030101010101" pitchFamily="2" charset="-122"/>
              </a:rPr>
              <a:t>命令生成认证使用的数据库文件，命令如下：</a:t>
            </a:r>
            <a:endParaRPr lang="zh-CN" altLang="zh-CN" sz="1600" kern="100" dirty="0">
              <a:effectLst/>
              <a:latin typeface="Times New Roman" panose="02020603050405020304" pitchFamily="18" charset="0"/>
              <a:ea typeface="宋体" panose="02010600030101010101" pitchFamily="2" charset="-122"/>
            </a:endParaRPr>
          </a:p>
          <a:p>
            <a:pPr lvl="1" indent="266700" algn="just"/>
            <a:r>
              <a:rPr lang="en-US" altLang="zh-CN" sz="1255" kern="100" dirty="0">
                <a:solidFill>
                  <a:srgbClr val="000000"/>
                </a:solidFill>
                <a:latin typeface="Times New Roman" panose="02020603050405020304" pitchFamily="18" charset="0"/>
                <a:ea typeface="宋体" panose="02010600030101010101" pitchFamily="2" charset="-122"/>
              </a:rPr>
              <a:t>#db_load -T -t hash -f vlogin.txt </a:t>
            </a:r>
            <a:r>
              <a:rPr lang="en-US" altLang="zh-CN" sz="1255" kern="100" dirty="0" err="1">
                <a:solidFill>
                  <a:srgbClr val="000000"/>
                </a:solidFill>
                <a:latin typeface="Times New Roman" panose="02020603050405020304" pitchFamily="18" charset="0"/>
                <a:ea typeface="宋体" panose="02010600030101010101" pitchFamily="2" charset="-122"/>
              </a:rPr>
              <a:t>database.db</a:t>
            </a:r>
            <a:endParaRPr lang="zh-CN" altLang="zh-CN" sz="1255" kern="100" dirty="0">
              <a:solidFill>
                <a:srgbClr val="000000"/>
              </a:solidFill>
              <a:latin typeface="Times New Roman" panose="02020603050405020304" pitchFamily="18" charset="0"/>
              <a:ea typeface="宋体" panose="02010600030101010101" pitchFamily="2" charset="-122"/>
            </a:endParaRPr>
          </a:p>
          <a:p>
            <a:pPr indent="255270"/>
            <a:r>
              <a:rPr lang="en-US" altLang="zh-CN" sz="1600" b="1" kern="100" dirty="0">
                <a:solidFill>
                  <a:srgbClr val="0000FF"/>
                </a:solidFill>
                <a:effectLst/>
                <a:latin typeface="Times New Roman" panose="02020603050405020304" pitchFamily="18" charset="0"/>
                <a:ea typeface="宋体" panose="02010600030101010101" pitchFamily="2" charset="-122"/>
              </a:rPr>
              <a:t>3)</a:t>
            </a:r>
            <a:r>
              <a:rPr lang="en-US" altLang="zh-CN" sz="1600" b="1" kern="100" dirty="0" err="1">
                <a:solidFill>
                  <a:srgbClr val="0000FF"/>
                </a:solidFill>
                <a:effectLst/>
                <a:latin typeface="宋体" panose="02010600030101010101" pitchFamily="2" charset="-122"/>
                <a:ea typeface="宋体" panose="02010600030101010101" pitchFamily="2" charset="-122"/>
              </a:rPr>
              <a:t>修改权限</a:t>
            </a:r>
            <a:endParaRPr lang="zh-CN" altLang="zh-CN" sz="1600" b="1" kern="100" dirty="0">
              <a:solidFill>
                <a:srgbClr val="0000FF"/>
              </a:solidFill>
              <a:effectLst/>
              <a:latin typeface="Times New Roman" panose="02020603050405020304" pitchFamily="18" charset="0"/>
              <a:ea typeface="宋体" panose="02010600030101010101" pitchFamily="2" charset="-122"/>
            </a:endParaRPr>
          </a:p>
          <a:p>
            <a:pPr lvl="2" indent="266700" algn="just"/>
            <a:r>
              <a:rPr lang="en-US" altLang="zh-CN" sz="1150" kern="100" dirty="0">
                <a:solidFill>
                  <a:srgbClr val="000000"/>
                </a:solidFill>
                <a:latin typeface="Times New Roman" panose="02020603050405020304" pitchFamily="18" charset="0"/>
                <a:ea typeface="宋体" panose="02010600030101010101" pitchFamily="2" charset="-122"/>
              </a:rPr>
              <a:t>#chmod 600 </a:t>
            </a:r>
            <a:r>
              <a:rPr lang="en-US" altLang="zh-CN" sz="1150" kern="100" dirty="0" err="1">
                <a:solidFill>
                  <a:srgbClr val="000000"/>
                </a:solidFill>
                <a:latin typeface="Times New Roman" panose="02020603050405020304" pitchFamily="18" charset="0"/>
                <a:ea typeface="宋体" panose="02010600030101010101" pitchFamily="2" charset="-122"/>
              </a:rPr>
              <a:t>database.db</a:t>
            </a:r>
            <a:r>
              <a:rPr lang="en-US" altLang="zh-CN" sz="1150" kern="100" dirty="0">
                <a:solidFill>
                  <a:srgbClr val="000000"/>
                </a:solidFill>
                <a:latin typeface="Times New Roman" panose="02020603050405020304" pitchFamily="18" charset="0"/>
                <a:ea typeface="宋体" panose="02010600030101010101" pitchFamily="2" charset="-122"/>
              </a:rPr>
              <a:t>		#</a:t>
            </a:r>
            <a:r>
              <a:rPr lang="zh-CN" altLang="zh-CN" sz="1150" kern="100" dirty="0">
                <a:solidFill>
                  <a:srgbClr val="000000"/>
                </a:solidFill>
                <a:latin typeface="Times New Roman" panose="02020603050405020304" pitchFamily="18" charset="0"/>
                <a:ea typeface="宋体" panose="02010600030101010101" pitchFamily="2" charset="-122"/>
              </a:rPr>
              <a:t>修改</a:t>
            </a:r>
            <a:r>
              <a:rPr lang="en-US" altLang="zh-CN" sz="1150" kern="100" dirty="0" err="1">
                <a:solidFill>
                  <a:srgbClr val="000000"/>
                </a:solidFill>
                <a:latin typeface="Times New Roman" panose="02020603050405020304" pitchFamily="18" charset="0"/>
                <a:ea typeface="宋体" panose="02010600030101010101" pitchFamily="2" charset="-122"/>
              </a:rPr>
              <a:t>database.db</a:t>
            </a:r>
            <a:r>
              <a:rPr lang="zh-CN" altLang="zh-CN" sz="1150" kern="100" dirty="0">
                <a:solidFill>
                  <a:srgbClr val="000000"/>
                </a:solidFill>
                <a:latin typeface="Times New Roman" panose="02020603050405020304" pitchFamily="18" charset="0"/>
                <a:ea typeface="宋体" panose="02010600030101010101" pitchFamily="2" charset="-122"/>
              </a:rPr>
              <a:t>的权限为</a:t>
            </a:r>
            <a:r>
              <a:rPr lang="en-US" altLang="zh-CN" sz="1150" kern="100" dirty="0">
                <a:solidFill>
                  <a:srgbClr val="000000"/>
                </a:solidFill>
                <a:latin typeface="Times New Roman" panose="02020603050405020304" pitchFamily="18" charset="0"/>
                <a:ea typeface="宋体" panose="02010600030101010101" pitchFamily="2" charset="-122"/>
              </a:rPr>
              <a:t>600</a:t>
            </a:r>
            <a:endParaRPr lang="zh-CN" altLang="zh-CN" sz="1150" kern="100" dirty="0">
              <a:solidFill>
                <a:srgbClr val="000000"/>
              </a:solidFill>
              <a:latin typeface="Times New Roman" panose="02020603050405020304" pitchFamily="18" charset="0"/>
              <a:ea typeface="宋体" panose="02010600030101010101" pitchFamily="2" charset="-122"/>
            </a:endParaRPr>
          </a:p>
          <a:p>
            <a:pPr indent="255270"/>
            <a:r>
              <a:rPr lang="en-US" altLang="zh-CN" sz="1600" b="1" kern="100" dirty="0">
                <a:solidFill>
                  <a:srgbClr val="0000FF"/>
                </a:solidFill>
                <a:effectLst/>
                <a:latin typeface="Times New Roman" panose="02020603050405020304" pitchFamily="18" charset="0"/>
                <a:ea typeface="宋体" panose="02010600030101010101" pitchFamily="2" charset="-122"/>
              </a:rPr>
              <a:t>4)</a:t>
            </a:r>
            <a:r>
              <a:rPr lang="en-US" altLang="zh-CN" sz="1600" b="1" kern="100" dirty="0" err="1">
                <a:solidFill>
                  <a:srgbClr val="0000FF"/>
                </a:solidFill>
                <a:effectLst/>
                <a:latin typeface="宋体" panose="02010600030101010101" pitchFamily="2" charset="-122"/>
                <a:ea typeface="宋体" panose="02010600030101010101" pitchFamily="2" charset="-122"/>
              </a:rPr>
              <a:t>编辑虚拟用户所需的</a:t>
            </a:r>
            <a:r>
              <a:rPr lang="en-US" altLang="zh-CN" sz="1600" b="1" kern="100" dirty="0" err="1">
                <a:solidFill>
                  <a:srgbClr val="0000FF"/>
                </a:solidFill>
                <a:effectLst/>
                <a:latin typeface="Times New Roman" panose="02020603050405020304" pitchFamily="18" charset="0"/>
                <a:ea typeface="宋体" panose="02010600030101010101" pitchFamily="2" charset="-122"/>
              </a:rPr>
              <a:t>PAM</a:t>
            </a:r>
            <a:r>
              <a:rPr lang="en-US" altLang="zh-CN" sz="1600" b="1" kern="100" dirty="0" err="1">
                <a:solidFill>
                  <a:srgbClr val="0000FF"/>
                </a:solidFill>
                <a:effectLst/>
                <a:latin typeface="宋体" panose="02010600030101010101" pitchFamily="2" charset="-122"/>
                <a:ea typeface="宋体" panose="02010600030101010101" pitchFamily="2" charset="-122"/>
              </a:rPr>
              <a:t>配置文件</a:t>
            </a:r>
            <a:endParaRPr lang="zh-CN" altLang="zh-CN" sz="1600" b="1" kern="100" dirty="0">
              <a:solidFill>
                <a:srgbClr val="0000FF"/>
              </a:solidFill>
              <a:effectLst/>
              <a:latin typeface="Times New Roman" panose="02020603050405020304" pitchFamily="18" charset="0"/>
              <a:ea typeface="宋体" panose="02010600030101010101" pitchFamily="2" charset="-122"/>
            </a:endParaRPr>
          </a:p>
          <a:p>
            <a:pPr indent="266700" algn="just"/>
            <a:r>
              <a:rPr lang="en-US" altLang="zh-CN" sz="1600" kern="100" dirty="0" err="1">
                <a:solidFill>
                  <a:srgbClr val="000000"/>
                </a:solidFill>
                <a:effectLst/>
                <a:latin typeface="Times New Roman" panose="02020603050405020304" pitchFamily="18" charset="0"/>
                <a:ea typeface="宋体" panose="02010600030101010101" pitchFamily="2" charset="-122"/>
              </a:rPr>
              <a:t>vsftpd</a:t>
            </a:r>
            <a:r>
              <a:rPr lang="zh-CN" altLang="zh-CN" sz="1600" kern="100" dirty="0">
                <a:solidFill>
                  <a:srgbClr val="000000"/>
                </a:solidFill>
                <a:effectLst/>
                <a:latin typeface="Times New Roman" panose="02020603050405020304" pitchFamily="18" charset="0"/>
                <a:ea typeface="宋体" panose="02010600030101010101" pitchFamily="2" charset="-122"/>
              </a:rPr>
              <a:t>用户认证所需要的</a:t>
            </a:r>
            <a:r>
              <a:rPr lang="en-US" altLang="zh-CN" sz="1600" kern="100" dirty="0">
                <a:solidFill>
                  <a:srgbClr val="000000"/>
                </a:solidFill>
                <a:effectLst/>
                <a:latin typeface="Times New Roman" panose="02020603050405020304" pitchFamily="18" charset="0"/>
                <a:ea typeface="宋体" panose="02010600030101010101" pitchFamily="2" charset="-122"/>
              </a:rPr>
              <a:t>PAM</a:t>
            </a:r>
            <a:r>
              <a:rPr lang="zh-CN" altLang="zh-CN" sz="1600" kern="100" dirty="0">
                <a:solidFill>
                  <a:srgbClr val="000000"/>
                </a:solidFill>
                <a:effectLst/>
                <a:latin typeface="Times New Roman" panose="02020603050405020304" pitchFamily="18" charset="0"/>
                <a:ea typeface="宋体" panose="02010600030101010101" pitchFamily="2" charset="-122"/>
              </a:rPr>
              <a:t>配置文件默认位置在</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etc</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pam.d</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vsftpd</a:t>
            </a:r>
            <a:r>
              <a:rPr lang="zh-CN" altLang="zh-CN" sz="1600" kern="100" dirty="0">
                <a:solidFill>
                  <a:srgbClr val="000000"/>
                </a:solidFill>
                <a:effectLst/>
                <a:latin typeface="Times New Roman" panose="02020603050405020304" pitchFamily="18" charset="0"/>
                <a:ea typeface="宋体" panose="02010600030101010101" pitchFamily="2" charset="-122"/>
              </a:rPr>
              <a:t>，在开始编辑文件内容前，建议先把文件备份。</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在编辑</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etc</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pam.d</a:t>
            </a:r>
            <a:r>
              <a:rPr lang="en-US"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err="1">
                <a:solidFill>
                  <a:srgbClr val="000000"/>
                </a:solidFill>
                <a:effectLst/>
                <a:latin typeface="Times New Roman" panose="02020603050405020304" pitchFamily="18" charset="0"/>
                <a:ea typeface="宋体" panose="02010600030101010101" pitchFamily="2" charset="-122"/>
              </a:rPr>
              <a:t>vsftpd</a:t>
            </a:r>
            <a:r>
              <a:rPr lang="zh-CN" altLang="zh-CN" sz="1600" kern="100" dirty="0">
                <a:solidFill>
                  <a:srgbClr val="000000"/>
                </a:solidFill>
                <a:effectLst/>
                <a:latin typeface="Times New Roman" panose="02020603050405020304" pitchFamily="18" charset="0"/>
                <a:ea typeface="宋体" panose="02010600030101010101" pitchFamily="2" charset="-122"/>
              </a:rPr>
              <a:t>配置文件时，要注释掉里面的所有内容，然后在底部添加下面两行配置项：</a:t>
            </a:r>
            <a:endParaRPr lang="zh-CN" altLang="zh-CN" sz="1600" kern="100" dirty="0">
              <a:effectLst/>
              <a:latin typeface="Times New Roman" panose="02020603050405020304" pitchFamily="18" charset="0"/>
              <a:ea typeface="宋体" panose="02010600030101010101" pitchFamily="2" charset="-122"/>
            </a:endParaRPr>
          </a:p>
          <a:p>
            <a:pPr lvl="2" indent="266700" algn="just"/>
            <a:r>
              <a:rPr lang="en-US" altLang="zh-CN" sz="1150" kern="100" dirty="0">
                <a:solidFill>
                  <a:srgbClr val="000000"/>
                </a:solidFill>
                <a:latin typeface="Times New Roman" panose="02020603050405020304" pitchFamily="18" charset="0"/>
                <a:ea typeface="宋体" panose="02010600030101010101" pitchFamily="2" charset="-122"/>
              </a:rPr>
              <a:t>auth required pam_userdb.so </a:t>
            </a:r>
            <a:r>
              <a:rPr lang="en-US" altLang="zh-CN" sz="1150" kern="100" dirty="0" err="1">
                <a:solidFill>
                  <a:srgbClr val="000000"/>
                </a:solidFill>
                <a:latin typeface="Times New Roman" panose="02020603050405020304" pitchFamily="18" charset="0"/>
                <a:ea typeface="宋体" panose="02010600030101010101" pitchFamily="2" charset="-122"/>
              </a:rPr>
              <a:t>db</a:t>
            </a:r>
            <a:r>
              <a:rPr lang="en-US" altLang="zh-CN" sz="1150" kern="100" dirty="0">
                <a:solidFill>
                  <a:srgbClr val="000000"/>
                </a:solidFill>
                <a:latin typeface="Times New Roman" panose="02020603050405020304" pitchFamily="18" charset="0"/>
                <a:ea typeface="宋体" panose="02010600030101010101" pitchFamily="2" charset="-122"/>
              </a:rPr>
              <a:t>=/</a:t>
            </a:r>
            <a:r>
              <a:rPr lang="en-US" altLang="zh-CN" sz="1150" kern="100" dirty="0" err="1">
                <a:solidFill>
                  <a:srgbClr val="000000"/>
                </a:solidFill>
                <a:latin typeface="Times New Roman" panose="02020603050405020304" pitchFamily="18" charset="0"/>
                <a:ea typeface="宋体" panose="02010600030101010101" pitchFamily="2" charset="-122"/>
              </a:rPr>
              <a:t>etc</a:t>
            </a:r>
            <a:r>
              <a:rPr lang="en-US" altLang="zh-CN" sz="1150" kern="100" dirty="0">
                <a:solidFill>
                  <a:srgbClr val="000000"/>
                </a:solidFill>
                <a:latin typeface="Times New Roman" panose="02020603050405020304" pitchFamily="18" charset="0"/>
                <a:ea typeface="宋体" panose="02010600030101010101" pitchFamily="2" charset="-122"/>
              </a:rPr>
              <a:t>/</a:t>
            </a:r>
            <a:r>
              <a:rPr lang="en-US" altLang="zh-CN" sz="1150" kern="100" dirty="0" err="1">
                <a:solidFill>
                  <a:srgbClr val="000000"/>
                </a:solidFill>
                <a:latin typeface="Times New Roman" panose="02020603050405020304" pitchFamily="18" charset="0"/>
                <a:ea typeface="宋体" panose="02010600030101010101" pitchFamily="2" charset="-122"/>
              </a:rPr>
              <a:t>vlogin</a:t>
            </a:r>
            <a:endParaRPr lang="zh-CN" altLang="zh-CN" sz="1150" kern="100" dirty="0">
              <a:solidFill>
                <a:srgbClr val="000000"/>
              </a:solidFill>
              <a:latin typeface="Times New Roman" panose="02020603050405020304" pitchFamily="18" charset="0"/>
              <a:ea typeface="宋体" panose="02010600030101010101" pitchFamily="2" charset="-122"/>
            </a:endParaRPr>
          </a:p>
          <a:p>
            <a:pPr lvl="2" indent="266700" algn="just"/>
            <a:r>
              <a:rPr lang="en-US" altLang="zh-CN" sz="1150" kern="100" dirty="0">
                <a:solidFill>
                  <a:srgbClr val="000000"/>
                </a:solidFill>
                <a:latin typeface="Times New Roman" panose="02020603050405020304" pitchFamily="18" charset="0"/>
                <a:ea typeface="宋体" panose="02010600030101010101" pitchFamily="2" charset="-122"/>
              </a:rPr>
              <a:t>account required </a:t>
            </a:r>
            <a:r>
              <a:rPr lang="en-US" altLang="zh-CN" sz="1150" kern="100" dirty="0" err="1">
                <a:solidFill>
                  <a:srgbClr val="000000"/>
                </a:solidFill>
                <a:latin typeface="Times New Roman" panose="02020603050405020304" pitchFamily="18" charset="0"/>
                <a:ea typeface="宋体" panose="02010600030101010101" pitchFamily="2" charset="-122"/>
              </a:rPr>
              <a:t>pam_userdb.so.db</a:t>
            </a:r>
            <a:r>
              <a:rPr lang="en-US" altLang="zh-CN" sz="1150" kern="100" dirty="0">
                <a:solidFill>
                  <a:srgbClr val="000000"/>
                </a:solidFill>
                <a:latin typeface="Times New Roman" panose="02020603050405020304" pitchFamily="18" charset="0"/>
                <a:ea typeface="宋体" panose="02010600030101010101" pitchFamily="2" charset="-122"/>
              </a:rPr>
              <a:t>=/</a:t>
            </a:r>
            <a:r>
              <a:rPr lang="en-US" altLang="zh-CN" sz="1150" kern="100" dirty="0" err="1">
                <a:solidFill>
                  <a:srgbClr val="000000"/>
                </a:solidFill>
                <a:latin typeface="Times New Roman" panose="02020603050405020304" pitchFamily="18" charset="0"/>
                <a:ea typeface="宋体" panose="02010600030101010101" pitchFamily="2" charset="-122"/>
              </a:rPr>
              <a:t>etc</a:t>
            </a:r>
            <a:r>
              <a:rPr lang="en-US" altLang="zh-CN" sz="1150" kern="100" dirty="0">
                <a:solidFill>
                  <a:srgbClr val="000000"/>
                </a:solidFill>
                <a:latin typeface="Times New Roman" panose="02020603050405020304" pitchFamily="18" charset="0"/>
                <a:ea typeface="宋体" panose="02010600030101010101" pitchFamily="2" charset="-122"/>
              </a:rPr>
              <a:t>/</a:t>
            </a:r>
            <a:r>
              <a:rPr lang="en-US" altLang="zh-CN" sz="1150" kern="100" dirty="0" err="1">
                <a:solidFill>
                  <a:srgbClr val="000000"/>
                </a:solidFill>
                <a:latin typeface="Times New Roman" panose="02020603050405020304" pitchFamily="18" charset="0"/>
                <a:ea typeface="宋体" panose="02010600030101010101" pitchFamily="2" charset="-122"/>
              </a:rPr>
              <a:t>vlogin</a:t>
            </a:r>
            <a:endParaRPr lang="zh-CN" altLang="zh-CN" sz="1150" kern="100" dirty="0">
              <a:solidFill>
                <a:srgbClr val="000000"/>
              </a:solidFill>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427489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91493" y="215900"/>
            <a:ext cx="7616793" cy="4176464"/>
          </a:xfrm>
        </p:spPr>
        <p:txBody>
          <a:bodyPr>
            <a:normAutofit fontScale="70000" lnSpcReduction="20000"/>
          </a:bodyPr>
          <a:lstStyle/>
          <a:p>
            <a:pPr indent="255270"/>
            <a:r>
              <a:rPr lang="en-US" altLang="zh-CN" sz="2200" b="1" kern="100" dirty="0">
                <a:solidFill>
                  <a:srgbClr val="0000FF"/>
                </a:solidFill>
                <a:effectLst/>
                <a:latin typeface="Times New Roman" panose="02020603050405020304" pitchFamily="18" charset="0"/>
                <a:ea typeface="宋体" panose="02010600030101010101" pitchFamily="2" charset="-122"/>
              </a:rPr>
              <a:t>5</a:t>
            </a:r>
            <a:r>
              <a:rPr lang="zh-CN" altLang="zh-CN" sz="2200" b="1" kern="100" dirty="0">
                <a:solidFill>
                  <a:srgbClr val="0000FF"/>
                </a:solidFill>
                <a:effectLst/>
                <a:latin typeface="Times New Roman" panose="02020603050405020304" pitchFamily="18" charset="0"/>
                <a:ea typeface="宋体" panose="02010600030101010101" pitchFamily="2" charset="-122"/>
              </a:rPr>
              <a:t>）建立虚拟用户所使用的系统用户并为其设置权限</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#useradd-M -d /</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 -G ftp -s /</a:t>
            </a:r>
            <a:r>
              <a:rPr lang="en-US" altLang="zh-CN" sz="1800" kern="100" dirty="0" err="1">
                <a:solidFill>
                  <a:srgbClr val="000000"/>
                </a:solidFill>
                <a:effectLst/>
                <a:latin typeface="Times New Roman" panose="02020603050405020304" pitchFamily="18" charset="0"/>
                <a:ea typeface="宋体" panose="02010600030101010101" pitchFamily="2" charset="-122"/>
              </a:rPr>
              <a:t>usr</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sbin</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nologin</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800" kern="100" dirty="0" err="1">
                <a:solidFill>
                  <a:srgbClr val="000000"/>
                </a:solidFill>
                <a:effectLst/>
                <a:latin typeface="Times New Roman" panose="02020603050405020304" pitchFamily="18" charset="0"/>
                <a:ea typeface="宋体" panose="02010600030101010101" pitchFamily="2" charset="-122"/>
              </a:rPr>
              <a:t>usvftp</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创建虚拟用户</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#cd $/</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				#</a:t>
            </a:r>
            <a:r>
              <a:rPr lang="zh-CN" altLang="zh-CN" sz="1800" kern="100" dirty="0">
                <a:solidFill>
                  <a:srgbClr val="000000"/>
                </a:solidFill>
                <a:effectLst/>
                <a:latin typeface="Times New Roman" panose="02020603050405020304" pitchFamily="18" charset="0"/>
                <a:ea typeface="宋体" panose="02010600030101010101" pitchFamily="2" charset="-122"/>
              </a:rPr>
              <a:t>进入到匿名用户的根目录，默认路径为</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#mkdir usvftp1					#</a:t>
            </a:r>
            <a:r>
              <a:rPr lang="zh-CN" altLang="zh-CN" sz="1800" kern="100" dirty="0">
                <a:solidFill>
                  <a:srgbClr val="000000"/>
                </a:solidFill>
                <a:effectLst/>
                <a:latin typeface="Times New Roman" panose="02020603050405020304" pitchFamily="18" charset="0"/>
                <a:ea typeface="宋体" panose="02010600030101010101" pitchFamily="2" charset="-122"/>
              </a:rPr>
              <a:t>创建匿名用户上传文件的目录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#chown -R ftp:ftp usvftp1			#</a:t>
            </a:r>
            <a:r>
              <a:rPr lang="zh-CN" altLang="zh-CN" sz="1800" kern="100" dirty="0">
                <a:solidFill>
                  <a:srgbClr val="000000"/>
                </a:solidFill>
                <a:effectLst/>
                <a:latin typeface="Times New Roman" panose="02020603050405020304" pitchFamily="18" charset="0"/>
                <a:ea typeface="宋体" panose="02010600030101010101" pitchFamily="2" charset="-122"/>
              </a:rPr>
              <a:t>修改主和组</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#chown -R </a:t>
            </a:r>
            <a:r>
              <a:rPr lang="en-US" altLang="zh-CN" sz="1800" kern="100" dirty="0" err="1">
                <a:solidFill>
                  <a:srgbClr val="000000"/>
                </a:solidFill>
                <a:effectLst/>
                <a:latin typeface="Times New Roman" panose="02020603050405020304" pitchFamily="18" charset="0"/>
                <a:ea typeface="宋体" panose="02010600030101010101" pitchFamily="2" charset="-122"/>
              </a:rPr>
              <a:t>g+w</a:t>
            </a:r>
            <a:r>
              <a:rPr lang="en-US" altLang="zh-CN" sz="1800" kern="100" dirty="0">
                <a:solidFill>
                  <a:srgbClr val="000000"/>
                </a:solidFill>
                <a:effectLst/>
                <a:latin typeface="Times New Roman" panose="02020603050405020304" pitchFamily="18" charset="0"/>
                <a:ea typeface="宋体" panose="02010600030101010101" pitchFamily="2" charset="-122"/>
              </a:rPr>
              <a:t> usvftp1				#</a:t>
            </a:r>
            <a:r>
              <a:rPr lang="zh-CN" altLang="zh-CN" sz="1800" kern="100" dirty="0">
                <a:solidFill>
                  <a:srgbClr val="000000"/>
                </a:solidFill>
                <a:effectLst/>
                <a:latin typeface="Times New Roman" panose="02020603050405020304" pitchFamily="18" charset="0"/>
                <a:ea typeface="宋体" panose="02010600030101010101" pitchFamily="2" charset="-122"/>
              </a:rPr>
              <a:t>给同组人添加写权限</a:t>
            </a:r>
            <a:endParaRPr lang="zh-CN" altLang="zh-CN" sz="1800" kern="100" dirty="0">
              <a:effectLst/>
              <a:latin typeface="Times New Roman" panose="02020603050405020304" pitchFamily="18" charset="0"/>
              <a:ea typeface="宋体" panose="02010600030101010101" pitchFamily="2" charset="-122"/>
            </a:endParaRPr>
          </a:p>
          <a:p>
            <a:pPr indent="255270"/>
            <a:r>
              <a:rPr lang="en-US" altLang="zh-CN" sz="2200" b="1" kern="100" dirty="0">
                <a:solidFill>
                  <a:srgbClr val="0000FF"/>
                </a:solidFill>
                <a:latin typeface="Times New Roman" panose="02020603050405020304" pitchFamily="18" charset="0"/>
                <a:ea typeface="宋体" panose="02010600030101010101" pitchFamily="2" charset="-122"/>
              </a:rPr>
              <a:t>6</a:t>
            </a:r>
            <a:r>
              <a:rPr lang="zh-CN" altLang="zh-CN" sz="2200" b="1" kern="100" dirty="0">
                <a:solidFill>
                  <a:srgbClr val="0000FF"/>
                </a:solidFill>
                <a:latin typeface="Times New Roman" panose="02020603050405020304" pitchFamily="18" charset="0"/>
                <a:ea typeface="宋体" panose="02010600030101010101" pitchFamily="2" charset="-122"/>
              </a:rPr>
              <a:t>）修改主配置文件</a:t>
            </a: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在编辑</a:t>
            </a:r>
            <a:r>
              <a:rPr lang="en-US" altLang="zh-CN" sz="2200" kern="100" dirty="0" err="1">
                <a:solidFill>
                  <a:srgbClr val="000000"/>
                </a:solidFill>
                <a:effectLst/>
                <a:latin typeface="Times New Roman" panose="02020603050405020304" pitchFamily="18" charset="0"/>
                <a:ea typeface="宋体" panose="02010600030101010101" pitchFamily="2" charset="-122"/>
              </a:rPr>
              <a:t>vsftpd.conf</a:t>
            </a:r>
            <a:r>
              <a:rPr lang="zh-CN" altLang="zh-CN" sz="2200" kern="100" dirty="0">
                <a:solidFill>
                  <a:srgbClr val="000000"/>
                </a:solidFill>
                <a:effectLst/>
                <a:latin typeface="Times New Roman" panose="02020603050405020304" pitchFamily="18" charset="0"/>
                <a:ea typeface="宋体" panose="02010600030101010101" pitchFamily="2" charset="-122"/>
              </a:rPr>
              <a:t>配置文件时，在文件底部添加下面的配置项</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anon_upload_enable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允许虚拟用户开启写权限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guest_enable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允许启动虚拟用户</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guest _username= </a:t>
            </a:r>
            <a:r>
              <a:rPr lang="en-US" altLang="zh-CN" sz="1800" kern="100" dirty="0" err="1">
                <a:solidFill>
                  <a:srgbClr val="000000"/>
                </a:solidFill>
                <a:effectLst/>
                <a:latin typeface="Times New Roman" panose="02020603050405020304" pitchFamily="18" charset="0"/>
                <a:ea typeface="宋体" panose="02010600030101010101" pitchFamily="2" charset="-122"/>
              </a:rPr>
              <a:t>usvftp</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虚拟用户的用户名为</a:t>
            </a:r>
            <a:r>
              <a:rPr lang="en-US" altLang="zh-CN" sz="1800" kern="100" dirty="0" err="1">
                <a:solidFill>
                  <a:srgbClr val="000000"/>
                </a:solidFill>
                <a:effectLst/>
                <a:latin typeface="Times New Roman" panose="02020603050405020304" pitchFamily="18" charset="0"/>
                <a:ea typeface="宋体" panose="02010600030101010101" pitchFamily="2" charset="-122"/>
              </a:rPr>
              <a:t>usvftp</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pam_service_name</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vsftpd</a:t>
            </a:r>
            <a:r>
              <a:rPr lang="en-US" altLang="zh-CN" sz="1800" kern="100" dirty="0">
                <a:solidFill>
                  <a:srgbClr val="000000"/>
                </a:solidFill>
                <a:effectLst/>
                <a:latin typeface="Times New Roman" panose="02020603050405020304" pitchFamily="18" charset="0"/>
                <a:ea typeface="宋体" panose="02010600030101010101" pitchFamily="2" charset="-122"/>
              </a:rPr>
              <a:t>					#pam</a:t>
            </a:r>
            <a:r>
              <a:rPr lang="zh-CN" altLang="zh-CN" sz="1800" kern="100" dirty="0">
                <a:solidFill>
                  <a:srgbClr val="000000"/>
                </a:solidFill>
                <a:effectLst/>
                <a:latin typeface="Times New Roman" panose="02020603050405020304" pitchFamily="18" charset="0"/>
                <a:ea typeface="宋体" panose="02010600030101010101" pitchFamily="2" charset="-122"/>
              </a:rPr>
              <a:t>的服务名</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user_config_dir</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en-US" altLang="zh-CN" sz="1800" kern="100" dirty="0" err="1">
                <a:solidFill>
                  <a:srgbClr val="000000"/>
                </a:solidFill>
                <a:effectLst/>
                <a:latin typeface="Times New Roman" panose="02020603050405020304" pitchFamily="18" charset="0"/>
                <a:ea typeface="宋体" panose="02010600030101010101" pitchFamily="2" charset="-122"/>
              </a:rPr>
              <a:t>usv</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虚拟用户的子配置目录</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407744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91493" y="287908"/>
            <a:ext cx="7616793" cy="4176464"/>
          </a:xfrm>
        </p:spPr>
        <p:txBody>
          <a:bodyPr>
            <a:normAutofit fontScale="62500" lnSpcReduction="20000"/>
          </a:bodyPr>
          <a:lstStyle/>
          <a:p>
            <a:pPr indent="255270"/>
            <a:r>
              <a:rPr lang="en-US" altLang="zh-CN" sz="2200" b="1" kern="100" dirty="0">
                <a:solidFill>
                  <a:srgbClr val="0000FF"/>
                </a:solidFill>
                <a:effectLst/>
                <a:latin typeface="Times New Roman" panose="02020603050405020304" pitchFamily="18" charset="0"/>
                <a:ea typeface="宋体" panose="02010600030101010101" pitchFamily="2" charset="-122"/>
              </a:rPr>
              <a:t>7</a:t>
            </a:r>
            <a:r>
              <a:rPr lang="en-US" altLang="zh-CN" sz="2200" b="1" kern="100" dirty="0">
                <a:solidFill>
                  <a:srgbClr val="0000FF"/>
                </a:solidFill>
                <a:effectLst/>
                <a:latin typeface="宋体" panose="02010600030101010101" pitchFamily="2" charset="-122"/>
                <a:ea typeface="宋体" panose="02010600030101010101" pitchFamily="2" charset="-122"/>
              </a:rPr>
              <a:t>）创建子配置目录并生产虚拟用户使用的子配置文件</a:t>
            </a:r>
            <a:endParaRPr lang="zh-CN" altLang="zh-CN" sz="2200" b="1" kern="100" dirty="0">
              <a:solidFill>
                <a:srgbClr val="0000FF"/>
              </a:solidFill>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#mkdir /</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en-US" altLang="zh-CN" sz="1800" kern="100" dirty="0" err="1">
                <a:solidFill>
                  <a:srgbClr val="000000"/>
                </a:solidFill>
                <a:effectLst/>
                <a:latin typeface="Times New Roman" panose="02020603050405020304" pitchFamily="18" charset="0"/>
                <a:ea typeface="宋体" panose="02010600030101010101" pitchFamily="2" charset="-122"/>
              </a:rPr>
              <a:t>usv</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#cd /</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en-US" altLang="zh-CN" sz="1800" kern="100" dirty="0" err="1">
                <a:solidFill>
                  <a:srgbClr val="000000"/>
                </a:solidFill>
                <a:effectLst/>
                <a:latin typeface="Times New Roman" panose="02020603050405020304" pitchFamily="18" charset="0"/>
                <a:ea typeface="宋体" panose="02010600030101010101" pitchFamily="2" charset="-122"/>
              </a:rPr>
              <a:t>usv</a:t>
            </a:r>
            <a:endParaRPr lang="zh-CN" altLang="zh-CN" sz="1800" kern="100" dirty="0">
              <a:effectLst/>
              <a:latin typeface="Times New Roman" panose="02020603050405020304" pitchFamily="18" charset="0"/>
              <a:ea typeface="宋体" panose="02010600030101010101" pitchFamily="2" charset="-122"/>
            </a:endParaRPr>
          </a:p>
          <a:p>
            <a:pPr indent="266700" algn="l"/>
            <a:r>
              <a:rPr lang="zh-CN" altLang="zh-CN" sz="2200" kern="100" dirty="0">
                <a:solidFill>
                  <a:srgbClr val="000000"/>
                </a:solidFill>
                <a:effectLst/>
                <a:latin typeface="Times New Roman" panose="02020603050405020304" pitchFamily="18" charset="0"/>
                <a:ea typeface="宋体" panose="02010600030101010101" pitchFamily="2" charset="-122"/>
              </a:rPr>
              <a:t>编辑文件</a:t>
            </a:r>
            <a:r>
              <a:rPr lang="en-US" altLang="zh-CN" sz="2200" kern="100" dirty="0">
                <a:solidFill>
                  <a:srgbClr val="000000"/>
                </a:solidFill>
                <a:effectLst/>
                <a:latin typeface="Times New Roman" panose="02020603050405020304" pitchFamily="18" charset="0"/>
                <a:ea typeface="宋体" panose="02010600030101010101" pitchFamily="2" charset="-122"/>
              </a:rPr>
              <a:t>usvftp1</a:t>
            </a:r>
            <a:r>
              <a:rPr lang="zh-CN" altLang="zh-CN" sz="2200" kern="100" dirty="0">
                <a:solidFill>
                  <a:srgbClr val="000000"/>
                </a:solidFill>
                <a:effectLst/>
                <a:latin typeface="Times New Roman" panose="02020603050405020304" pitchFamily="18" charset="0"/>
                <a:ea typeface="宋体" panose="02010600030101010101" pitchFamily="2" charset="-122"/>
              </a:rPr>
              <a:t>，在文件内输入下面的配置项（创建虚拟用户</a:t>
            </a:r>
            <a:r>
              <a:rPr lang="en-US" altLang="zh-CN" sz="2200" kern="100" dirty="0">
                <a:solidFill>
                  <a:srgbClr val="000000"/>
                </a:solidFill>
                <a:effectLst/>
                <a:latin typeface="Times New Roman" panose="02020603050405020304" pitchFamily="18" charset="0"/>
                <a:ea typeface="宋体" panose="02010600030101010101" pitchFamily="2" charset="-122"/>
              </a:rPr>
              <a:t>usvftp1</a:t>
            </a:r>
            <a:r>
              <a:rPr lang="zh-CN" altLang="zh-CN" sz="2200" kern="100" dirty="0">
                <a:solidFill>
                  <a:srgbClr val="000000"/>
                </a:solidFill>
                <a:effectLst/>
                <a:latin typeface="Times New Roman" panose="02020603050405020304" pitchFamily="18" charset="0"/>
                <a:ea typeface="宋体" panose="02010600030101010101" pitchFamily="2" charset="-122"/>
              </a:rPr>
              <a:t>的子配置文件）。</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allow_writeable_chroot</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a:t>
            </a:r>
            <a:r>
              <a:rPr lang="en-US" altLang="zh-CN" sz="1800" kern="100" dirty="0">
                <a:solidFill>
                  <a:srgbClr val="000000"/>
                </a:solidFill>
                <a:effectLst/>
                <a:latin typeface="Times New Roman" panose="02020603050405020304" pitchFamily="18" charset="0"/>
                <a:ea typeface="宋体" panose="02010600030101010101" pitchFamily="2" charset="-122"/>
              </a:rPr>
              <a:t>chroot</a:t>
            </a:r>
            <a:r>
              <a:rPr lang="zh-CN" altLang="zh-CN" sz="1800" kern="100" dirty="0">
                <a:solidFill>
                  <a:srgbClr val="000000"/>
                </a:solidFill>
                <a:effectLst/>
                <a:latin typeface="Times New Roman" panose="02020603050405020304" pitchFamily="18" charset="0"/>
                <a:ea typeface="宋体" panose="02010600030101010101" pitchFamily="2" charset="-122"/>
              </a:rPr>
              <a:t>用户开启写权限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allow_word_readable_only</a:t>
            </a:r>
            <a:r>
              <a:rPr lang="en-US" altLang="zh-CN" sz="1800" kern="100" dirty="0">
                <a:solidFill>
                  <a:srgbClr val="000000"/>
                </a:solidFill>
                <a:effectLst/>
                <a:latin typeface="Times New Roman" panose="02020603050405020304" pitchFamily="18" charset="0"/>
                <a:ea typeface="宋体" panose="02010600030101010101" pitchFamily="2" charset="-122"/>
              </a:rPr>
              <a:t>=NO		#</a:t>
            </a:r>
            <a:r>
              <a:rPr lang="zh-CN" altLang="zh-CN" sz="1800" kern="100" dirty="0">
                <a:solidFill>
                  <a:srgbClr val="000000"/>
                </a:solidFill>
                <a:effectLst/>
                <a:latin typeface="Times New Roman" panose="02020603050405020304" pitchFamily="18" charset="0"/>
                <a:ea typeface="宋体" panose="02010600030101010101" pitchFamily="2" charset="-122"/>
              </a:rPr>
              <a:t>虚拟用户可以浏览目录和下载文件</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allow_other_enable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允许虚拟用户拥有修改文件名和删除文件的权限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allow_mkdir_write_enable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允许虚拟用户拥有创建和删除目录的权限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#ocal_root =/</a:t>
            </a:r>
            <a:r>
              <a:rPr lang="en-US" altLang="zh-CN" sz="1800" kern="100" dirty="0" err="1">
                <a:solidFill>
                  <a:srgbClr val="000000"/>
                </a:solidFill>
                <a:effectLst/>
                <a:latin typeface="Times New Roman" panose="02020603050405020304" pitchFamily="18" charset="0"/>
                <a:ea typeface="宋体" panose="02010600030101010101" pitchFamily="2" charset="-122"/>
              </a:rPr>
              <a:t>srv</a:t>
            </a:r>
            <a:r>
              <a:rPr lang="en-US" altLang="zh-CN" sz="1800" kern="100" dirty="0">
                <a:solidFill>
                  <a:srgbClr val="000000"/>
                </a:solidFill>
                <a:effectLst/>
                <a:latin typeface="Times New Roman" panose="02020603050405020304" pitchFamily="18" charset="0"/>
                <a:ea typeface="宋体" panose="02010600030101010101" pitchFamily="2" charset="-122"/>
              </a:rPr>
              <a:t>/ftp/</a:t>
            </a:r>
            <a:r>
              <a:rPr lang="en-US" altLang="zh-CN" sz="1800" kern="100" dirty="0" err="1">
                <a:solidFill>
                  <a:srgbClr val="000000"/>
                </a:solidFill>
                <a:effectLst/>
                <a:latin typeface="Times New Roman" panose="02020603050405020304" pitchFamily="18" charset="0"/>
                <a:ea typeface="宋体" panose="02010600030101010101" pitchFamily="2" charset="-122"/>
              </a:rPr>
              <a:t>usv</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设置虚拟用户的工作目录</a:t>
            </a:r>
            <a:endParaRPr lang="zh-CN" altLang="zh-CN" sz="1800" kern="100" dirty="0">
              <a:effectLst/>
              <a:latin typeface="Times New Roman" panose="02020603050405020304" pitchFamily="18" charset="0"/>
              <a:ea typeface="宋体" panose="02010600030101010101" pitchFamily="2" charset="-122"/>
            </a:endParaRPr>
          </a:p>
          <a:p>
            <a:pPr indent="255270"/>
            <a:r>
              <a:rPr lang="en-US" altLang="zh-CN" sz="2200" b="1" kern="100" dirty="0">
                <a:solidFill>
                  <a:srgbClr val="0000FF"/>
                </a:solidFill>
                <a:effectLst/>
                <a:latin typeface="Times New Roman" panose="02020603050405020304" pitchFamily="18" charset="0"/>
                <a:ea typeface="宋体" panose="02010600030101010101" pitchFamily="2" charset="-122"/>
              </a:rPr>
              <a:t>8</a:t>
            </a:r>
            <a:r>
              <a:rPr lang="zh-CN" altLang="zh-CN" sz="2200" b="1" kern="100" dirty="0">
                <a:solidFill>
                  <a:srgbClr val="0000FF"/>
                </a:solidFill>
                <a:effectLst/>
                <a:latin typeface="Times New Roman" panose="02020603050405020304" pitchFamily="18" charset="0"/>
                <a:ea typeface="宋体" panose="02010600030101010101" pitchFamily="2" charset="-122"/>
              </a:rPr>
              <a:t>）重启</a:t>
            </a:r>
            <a:r>
              <a:rPr lang="en-US" altLang="zh-CN" sz="2200" b="1" kern="100" dirty="0" err="1">
                <a:solidFill>
                  <a:srgbClr val="0000FF"/>
                </a:solidFill>
                <a:effectLst/>
                <a:latin typeface="Times New Roman" panose="02020603050405020304" pitchFamily="18" charset="0"/>
                <a:ea typeface="宋体" panose="02010600030101010101" pitchFamily="2" charset="-122"/>
              </a:rPr>
              <a:t>vsftpd</a:t>
            </a:r>
            <a:r>
              <a:rPr lang="zh-CN" altLang="zh-CN" sz="2200" b="1" kern="100" dirty="0">
                <a:solidFill>
                  <a:srgbClr val="0000FF"/>
                </a:solidFill>
                <a:effectLst/>
                <a:latin typeface="Times New Roman" panose="02020603050405020304" pitchFamily="18" charset="0"/>
                <a:ea typeface="宋体" panose="02010600030101010101" pitchFamily="2" charset="-122"/>
              </a:rPr>
              <a:t>服务</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#systemctl restart </a:t>
            </a:r>
            <a:r>
              <a:rPr lang="en-US" altLang="zh-CN" sz="1800" kern="100" dirty="0" err="1">
                <a:solidFill>
                  <a:srgbClr val="000000"/>
                </a:solidFill>
                <a:effectLst/>
                <a:latin typeface="Times New Roman" panose="02020603050405020304" pitchFamily="18" charset="0"/>
                <a:ea typeface="宋体" panose="02010600030101010101" pitchFamily="2" charset="-122"/>
              </a:rPr>
              <a:t>vsftpd</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完成以上步骤，一个只能允许虚拟用户登录的</a:t>
            </a:r>
            <a:r>
              <a:rPr lang="en-US" altLang="zh-CN" sz="2200" kern="100" dirty="0">
                <a:solidFill>
                  <a:srgbClr val="000000"/>
                </a:solidFill>
                <a:effectLst/>
                <a:latin typeface="Times New Roman" panose="02020603050405020304" pitchFamily="18" charset="0"/>
                <a:ea typeface="宋体" panose="02010600030101010101" pitchFamily="2" charset="-122"/>
              </a:rPr>
              <a:t>FTP</a:t>
            </a:r>
            <a:r>
              <a:rPr lang="zh-CN" altLang="zh-CN" sz="2200" kern="100" dirty="0">
                <a:solidFill>
                  <a:srgbClr val="000000"/>
                </a:solidFill>
                <a:effectLst/>
                <a:latin typeface="Times New Roman" panose="02020603050405020304" pitchFamily="18" charset="0"/>
                <a:ea typeface="宋体" panose="02010600030101010101" pitchFamily="2" charset="-122"/>
              </a:rPr>
              <a:t>服务器就设置完成了，配置文件里的配置项设置，决定了虚拟用户的权限，本小节创建了一个虚拟用户</a:t>
            </a:r>
            <a:r>
              <a:rPr lang="en-US" altLang="zh-CN" sz="2200" kern="100" dirty="0">
                <a:solidFill>
                  <a:srgbClr val="000000"/>
                </a:solidFill>
                <a:effectLst/>
                <a:latin typeface="Times New Roman" panose="02020603050405020304" pitchFamily="18" charset="0"/>
                <a:ea typeface="宋体" panose="02010600030101010101" pitchFamily="2" charset="-122"/>
              </a:rPr>
              <a:t>usvftp1</a:t>
            </a:r>
            <a:r>
              <a:rPr lang="zh-CN" altLang="zh-CN" sz="2200" kern="100" dirty="0">
                <a:solidFill>
                  <a:srgbClr val="000000"/>
                </a:solidFill>
                <a:effectLst/>
                <a:latin typeface="Times New Roman" panose="02020603050405020304" pitchFamily="18" charset="0"/>
                <a:ea typeface="宋体" panose="02010600030101010101" pitchFamily="2" charset="-122"/>
              </a:rPr>
              <a:t>，并给了它上传和下载文件、创建和删除目录的权限。</a:t>
            </a:r>
            <a:endParaRPr lang="zh-CN" altLang="zh-CN" sz="22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8319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8" y="143892"/>
            <a:ext cx="7616793" cy="4608512"/>
          </a:xfrm>
        </p:spPr>
        <p:txBody>
          <a:bodyPr>
            <a:normAutofit/>
          </a:bodyPr>
          <a:lstStyle/>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．配置虚拟用户与本地用户能同时登录</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在开启虚拟用户后，本地的用户会被归类到虚拟用户里，无法作为本地用户进行登录，但是在</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．配置支持虚拟用户的</a:t>
            </a:r>
            <a:r>
              <a:rPr lang="en-US" altLang="zh-CN" sz="1400" kern="100" dirty="0">
                <a:solidFill>
                  <a:srgbClr val="000000"/>
                </a:solidFill>
                <a:effectLst/>
                <a:latin typeface="Times New Roman" panose="02020603050405020304" pitchFamily="18" charset="0"/>
                <a:ea typeface="宋体" panose="02010600030101010101" pitchFamily="2" charset="-122"/>
              </a:rPr>
              <a:t>FTP</a:t>
            </a:r>
            <a:r>
              <a:rPr lang="zh-CN" altLang="zh-CN" sz="1400" kern="100" dirty="0">
                <a:solidFill>
                  <a:srgbClr val="000000"/>
                </a:solidFill>
                <a:effectLst/>
                <a:latin typeface="Times New Roman" panose="02020603050405020304" pitchFamily="18" charset="0"/>
                <a:ea typeface="宋体" panose="02010600030101010101" pitchFamily="2" charset="-122"/>
              </a:rPr>
              <a:t>服务器</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中所配置的服务器，是不能用本地用户登录服务器的，因此，需要在之前配置的基础上，进行如下修改：</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）删除</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pam.d</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配置文件中添加的注释符，如果有备份</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配置文件，则将文件覆盖掉；</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）把下列内容中的</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auth required pam_userdb.so </a:t>
            </a:r>
            <a:r>
              <a:rPr lang="en-US" altLang="zh-CN" sz="1200" kern="100" dirty="0" err="1">
                <a:solidFill>
                  <a:srgbClr val="000000"/>
                </a:solidFill>
                <a:effectLst/>
                <a:latin typeface="Times New Roman" panose="02020603050405020304" pitchFamily="18" charset="0"/>
                <a:ea typeface="宋体" panose="02010600030101010101" pitchFamily="2" charset="-122"/>
              </a:rPr>
              <a:t>db</a:t>
            </a:r>
            <a:r>
              <a:rPr lang="en-US" altLang="zh-CN" sz="1200" kern="100" dirty="0">
                <a:solidFill>
                  <a:srgbClr val="000000"/>
                </a:solidFill>
                <a:effectLst/>
                <a:latin typeface="Times New Roman" panose="02020603050405020304" pitchFamily="18" charset="0"/>
                <a:ea typeface="宋体" panose="02010600030101010101" pitchFamily="2" charset="-122"/>
              </a:rPr>
              <a:t>=$CONF_DIR/</a:t>
            </a:r>
            <a:r>
              <a:rPr lang="en-US" altLang="zh-CN" sz="1200" kern="100" dirty="0" err="1">
                <a:solidFill>
                  <a:srgbClr val="000000"/>
                </a:solidFill>
                <a:effectLst/>
                <a:latin typeface="Times New Roman" panose="02020603050405020304" pitchFamily="18" charset="0"/>
                <a:ea typeface="宋体" panose="02010600030101010101" pitchFamily="2" charset="-122"/>
              </a:rPr>
              <a:t>vlogin</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account required pam_userdb.so </a:t>
            </a:r>
            <a:r>
              <a:rPr lang="en-US" altLang="zh-CN" sz="1200" kern="100" dirty="0" err="1">
                <a:solidFill>
                  <a:srgbClr val="000000"/>
                </a:solidFill>
                <a:effectLst/>
                <a:latin typeface="Times New Roman" panose="02020603050405020304" pitchFamily="18" charset="0"/>
                <a:ea typeface="宋体" panose="02010600030101010101" pitchFamily="2" charset="-122"/>
              </a:rPr>
              <a:t>db</a:t>
            </a:r>
            <a:r>
              <a:rPr lang="en-US" altLang="zh-CN" sz="1200" kern="100" dirty="0">
                <a:solidFill>
                  <a:srgbClr val="000000"/>
                </a:solidFill>
                <a:effectLst/>
                <a:latin typeface="Times New Roman" panose="02020603050405020304" pitchFamily="18" charset="0"/>
                <a:ea typeface="宋体" panose="02010600030101010101" pitchFamily="2" charset="-122"/>
              </a:rPr>
              <a:t>=$CONF_DIR/</a:t>
            </a:r>
            <a:r>
              <a:rPr lang="en-US" altLang="zh-CN" sz="1200" kern="100" dirty="0" err="1">
                <a:solidFill>
                  <a:srgbClr val="000000"/>
                </a:solidFill>
                <a:effectLst/>
                <a:latin typeface="Times New Roman" panose="02020603050405020304" pitchFamily="18" charset="0"/>
                <a:ea typeface="宋体" panose="02010600030101010101" pitchFamily="2" charset="-122"/>
              </a:rPr>
              <a:t>vlogin</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required</a:t>
            </a:r>
            <a:r>
              <a:rPr lang="zh-CN" altLang="zh-CN" sz="1200" kern="100" dirty="0">
                <a:solidFill>
                  <a:srgbClr val="000000"/>
                </a:solidFill>
                <a:effectLst/>
                <a:latin typeface="Times New Roman" panose="02020603050405020304" pitchFamily="18" charset="0"/>
                <a:ea typeface="宋体" panose="02010600030101010101" pitchFamily="2" charset="-122"/>
              </a:rPr>
              <a:t>修改成</a:t>
            </a:r>
            <a:r>
              <a:rPr lang="en-US" altLang="zh-CN" sz="1200" kern="100" dirty="0">
                <a:solidFill>
                  <a:srgbClr val="000000"/>
                </a:solidFill>
                <a:effectLst/>
                <a:latin typeface="Times New Roman" panose="02020603050405020304" pitchFamily="18" charset="0"/>
                <a:ea typeface="宋体" panose="02010600030101010101" pitchFamily="2" charset="-122"/>
              </a:rPr>
              <a:t>sufficient</a:t>
            </a:r>
            <a:r>
              <a:rPr lang="zh-CN" altLang="zh-CN" sz="1200" kern="100" dirty="0">
                <a:solidFill>
                  <a:srgbClr val="000000"/>
                </a:solidFill>
                <a:effectLst/>
                <a:latin typeface="Times New Roman" panose="02020603050405020304" pitchFamily="18" charset="0"/>
                <a:ea typeface="宋体" panose="02010600030101010101" pitchFamily="2" charset="-122"/>
              </a:rPr>
              <a:t>：</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auth sufficient pam_userdb.so </a:t>
            </a:r>
            <a:r>
              <a:rPr lang="en-US" altLang="zh-CN" sz="1200" kern="100" dirty="0" err="1">
                <a:solidFill>
                  <a:srgbClr val="000000"/>
                </a:solidFill>
                <a:effectLst/>
                <a:latin typeface="Times New Roman" panose="02020603050405020304" pitchFamily="18" charset="0"/>
                <a:ea typeface="宋体" panose="02010600030101010101" pitchFamily="2" charset="-122"/>
              </a:rPr>
              <a:t>db</a:t>
            </a:r>
            <a:r>
              <a:rPr lang="en-US" altLang="zh-CN" sz="1200" kern="100" dirty="0">
                <a:solidFill>
                  <a:srgbClr val="000000"/>
                </a:solidFill>
                <a:effectLst/>
                <a:latin typeface="Times New Roman" panose="02020603050405020304" pitchFamily="18" charset="0"/>
                <a:ea typeface="宋体" panose="02010600030101010101" pitchFamily="2" charset="-122"/>
              </a:rPr>
              <a:t>=$CONF_DIR/</a:t>
            </a:r>
            <a:r>
              <a:rPr lang="en-US" altLang="zh-CN" sz="1200" kern="100" dirty="0" err="1">
                <a:solidFill>
                  <a:srgbClr val="000000"/>
                </a:solidFill>
                <a:effectLst/>
                <a:latin typeface="Times New Roman" panose="02020603050405020304" pitchFamily="18" charset="0"/>
                <a:ea typeface="宋体" panose="02010600030101010101" pitchFamily="2" charset="-122"/>
              </a:rPr>
              <a:t>vlogin</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account sufficient pam_userdb.so </a:t>
            </a:r>
            <a:r>
              <a:rPr lang="en-US" altLang="zh-CN" sz="1200" kern="100" dirty="0" err="1">
                <a:solidFill>
                  <a:srgbClr val="000000"/>
                </a:solidFill>
                <a:effectLst/>
                <a:latin typeface="Times New Roman" panose="02020603050405020304" pitchFamily="18" charset="0"/>
                <a:ea typeface="宋体" panose="02010600030101010101" pitchFamily="2" charset="-122"/>
              </a:rPr>
              <a:t>db</a:t>
            </a:r>
            <a:r>
              <a:rPr lang="en-US" altLang="zh-CN" sz="1200" kern="100" dirty="0">
                <a:solidFill>
                  <a:srgbClr val="000000"/>
                </a:solidFill>
                <a:effectLst/>
                <a:latin typeface="Times New Roman" panose="02020603050405020304" pitchFamily="18" charset="0"/>
                <a:ea typeface="宋体" panose="02010600030101010101" pitchFamily="2" charset="-122"/>
              </a:rPr>
              <a:t>=$CONF_DIR/</a:t>
            </a:r>
            <a:r>
              <a:rPr lang="en-US" altLang="zh-CN" sz="1200" kern="100" dirty="0" err="1">
                <a:solidFill>
                  <a:srgbClr val="000000"/>
                </a:solidFill>
                <a:effectLst/>
                <a:latin typeface="Times New Roman" panose="02020603050405020304" pitchFamily="18" charset="0"/>
                <a:ea typeface="宋体" panose="02010600030101010101" pitchFamily="2" charset="-122"/>
              </a:rPr>
              <a:t>vlogin</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）将这两行配置项添加到</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pam.d</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的第一行后，保存配置文件并重启</a:t>
            </a:r>
            <a:r>
              <a:rPr lang="en-US" altLang="zh-CN" sz="1400" kern="100" dirty="0" err="1">
                <a:solidFill>
                  <a:srgbClr val="000000"/>
                </a:solidFill>
                <a:effectLst/>
                <a:latin typeface="Times New Roman" panose="02020603050405020304" pitchFamily="18" charset="0"/>
                <a:ea typeface="宋体" panose="02010600030101010101" pitchFamily="2" charset="-122"/>
              </a:rPr>
              <a:t>vsftpd</a:t>
            </a:r>
            <a:r>
              <a:rPr lang="zh-CN" altLang="zh-CN" sz="1400" kern="100" dirty="0">
                <a:solidFill>
                  <a:srgbClr val="000000"/>
                </a:solidFill>
                <a:effectLst/>
                <a:latin typeface="Times New Roman" panose="02020603050405020304" pitchFamily="18" charset="0"/>
                <a:ea typeface="宋体" panose="02010600030101010101" pitchFamily="2" charset="-122"/>
              </a:rPr>
              <a:t>服务。</a:t>
            </a:r>
            <a:endParaRPr lang="zh-CN" altLang="zh-CN" sz="14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1904160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2</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项目目标</a:t>
            </a:r>
          </a:p>
        </p:txBody>
      </p:sp>
    </p:spTree>
    <p:extLst>
      <p:ext uri="{BB962C8B-B14F-4D97-AF65-F5344CB8AC3E}">
        <p14:creationId xmlns:p14="http://schemas.microsoft.com/office/powerpoint/2010/main" val="1378466685"/>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19485" y="359916"/>
            <a:ext cx="7616793" cy="4176464"/>
          </a:xfrm>
        </p:spPr>
        <p:txBody>
          <a:bodyPr>
            <a:normAutofit fontScale="55000" lnSpcReduction="20000"/>
          </a:bodyPr>
          <a:lstStyle/>
          <a:p>
            <a:pPr algn="just" hangingPunct="0">
              <a:spcBef>
                <a:spcPts val="0"/>
              </a:spcBef>
            </a:pPr>
            <a:r>
              <a:rPr lang="en-US"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a:t>
            </a:r>
            <a:r>
              <a:rPr lang="zh-CN"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．配置高安全级别的</a:t>
            </a:r>
            <a:r>
              <a:rPr lang="en-US"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FTP</a:t>
            </a:r>
            <a:r>
              <a:rPr lang="zh-CN" altLang="zh-CN" sz="2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a:t>
            </a:r>
          </a:p>
          <a:p>
            <a:pPr indent="266700" algn="just"/>
            <a:r>
              <a:rPr lang="zh-CN" altLang="zh-CN" sz="2500" kern="100" dirty="0">
                <a:solidFill>
                  <a:srgbClr val="000000"/>
                </a:solidFill>
                <a:effectLst/>
                <a:latin typeface="Times New Roman" panose="02020603050405020304" pitchFamily="18" charset="0"/>
                <a:ea typeface="宋体" panose="02010600030101010101" pitchFamily="2" charset="-122"/>
              </a:rPr>
              <a:t>上面所展示的是服务器创建的示例。如果想要让服务器的安全性更进一步提高，可以设置配置文件里的一些用来保障服务器的安全和提高服务器性能的配置项。</a:t>
            </a:r>
            <a:endParaRPr lang="zh-CN" altLang="zh-CN" sz="25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a:t>
            </a:r>
            <a:r>
              <a:rPr lang="en-US" altLang="zh-CN" sz="2200" kern="100" dirty="0">
                <a:solidFill>
                  <a:srgbClr val="000000"/>
                </a:solidFill>
                <a:effectLst/>
                <a:latin typeface="Times New Roman" panose="02020603050405020304" pitchFamily="18" charset="0"/>
                <a:ea typeface="宋体" panose="02010600030101010101" pitchFamily="2" charset="-122"/>
              </a:rPr>
              <a:t>1</a:t>
            </a:r>
            <a:r>
              <a:rPr lang="zh-CN" altLang="zh-CN" sz="2200" kern="100" dirty="0">
                <a:solidFill>
                  <a:srgbClr val="000000"/>
                </a:solidFill>
                <a:effectLst/>
                <a:latin typeface="Times New Roman" panose="02020603050405020304" pitchFamily="18" charset="0"/>
                <a:ea typeface="宋体" panose="02010600030101010101" pitchFamily="2" charset="-122"/>
              </a:rPr>
              <a:t>）只能用匿名用户来登录访问，不能使用本地用户来登录访问。</a:t>
            </a:r>
            <a:endParaRPr lang="zh-CN" altLang="zh-CN" sz="22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anonymous_enable</a:t>
            </a:r>
            <a:r>
              <a:rPr lang="en-US" altLang="zh-CN" sz="1800" kern="100" dirty="0">
                <a:solidFill>
                  <a:srgbClr val="000000"/>
                </a:solidFill>
                <a:effectLst/>
                <a:latin typeface="Times New Roman" panose="02020603050405020304" pitchFamily="18" charset="0"/>
                <a:ea typeface="宋体" panose="02010600030101010101" pitchFamily="2" charset="-122"/>
              </a:rPr>
              <a:t>=YES				#</a:t>
            </a:r>
            <a:r>
              <a:rPr lang="zh-CN" altLang="zh-CN" sz="1800" kern="100" dirty="0">
                <a:solidFill>
                  <a:srgbClr val="000000"/>
                </a:solidFill>
                <a:effectLst/>
                <a:latin typeface="Times New Roman" panose="02020603050405020304" pitchFamily="18" charset="0"/>
                <a:ea typeface="宋体" panose="02010600030101010101" pitchFamily="2" charset="-122"/>
              </a:rPr>
              <a:t>开启匿名用户登录</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local_enable</a:t>
            </a:r>
            <a:r>
              <a:rPr lang="en-US" altLang="zh-CN" sz="1800" kern="100" dirty="0">
                <a:solidFill>
                  <a:srgbClr val="000000"/>
                </a:solidFill>
                <a:effectLst/>
                <a:latin typeface="Times New Roman" panose="02020603050405020304" pitchFamily="18" charset="0"/>
                <a:ea typeface="宋体" panose="02010600030101010101" pitchFamily="2" charset="-122"/>
              </a:rPr>
              <a:t>=NO				 #</a:t>
            </a:r>
            <a:r>
              <a:rPr lang="zh-CN" altLang="zh-CN" sz="1800" kern="100" dirty="0">
                <a:solidFill>
                  <a:srgbClr val="000000"/>
                </a:solidFill>
                <a:effectLst/>
                <a:latin typeface="Times New Roman" panose="02020603050405020304" pitchFamily="18" charset="0"/>
                <a:ea typeface="宋体" panose="02010600030101010101" pitchFamily="2" charset="-122"/>
              </a:rPr>
              <a:t>关闭本地用户登录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latin typeface="Times New Roman" panose="02020603050405020304" pitchFamily="18" charset="0"/>
                <a:ea typeface="宋体" panose="02010600030101010101" pitchFamily="2" charset="-122"/>
              </a:rPr>
              <a:t>（</a:t>
            </a:r>
            <a:r>
              <a:rPr lang="en-US" altLang="zh-CN" sz="2200" kern="100" dirty="0">
                <a:solidFill>
                  <a:srgbClr val="000000"/>
                </a:solidFill>
                <a:latin typeface="Times New Roman" panose="02020603050405020304" pitchFamily="18" charset="0"/>
                <a:ea typeface="宋体" panose="02010600030101010101" pitchFamily="2" charset="-122"/>
              </a:rPr>
              <a:t>2</a:t>
            </a:r>
            <a:r>
              <a:rPr lang="zh-CN" altLang="zh-CN" sz="2200" kern="100" dirty="0">
                <a:solidFill>
                  <a:srgbClr val="000000"/>
                </a:solidFill>
                <a:latin typeface="Times New Roman" panose="02020603050405020304" pitchFamily="18" charset="0"/>
                <a:ea typeface="宋体" panose="02010600030101010101" pitchFamily="2" charset="-122"/>
              </a:rPr>
              <a:t>）使用</a:t>
            </a:r>
            <a:r>
              <a:rPr lang="en-US" altLang="zh-CN" sz="2200" kern="100" dirty="0" err="1">
                <a:solidFill>
                  <a:srgbClr val="000000"/>
                </a:solidFill>
                <a:latin typeface="Times New Roman" panose="02020603050405020304" pitchFamily="18" charset="0"/>
                <a:ea typeface="宋体" panose="02010600030101010101" pitchFamily="2" charset="-122"/>
              </a:rPr>
              <a:t>ftpd_banner</a:t>
            </a:r>
            <a:r>
              <a:rPr lang="zh-CN" altLang="zh-CN" sz="2200" kern="100" dirty="0">
                <a:solidFill>
                  <a:srgbClr val="000000"/>
                </a:solidFill>
                <a:latin typeface="Times New Roman" panose="02020603050405020304" pitchFamily="18" charset="0"/>
                <a:ea typeface="宋体" panose="02010600030101010101" pitchFamily="2" charset="-122"/>
              </a:rPr>
              <a:t>来代替</a:t>
            </a:r>
            <a:r>
              <a:rPr lang="en-US" altLang="zh-CN" sz="2200" kern="100" dirty="0" err="1">
                <a:solidFill>
                  <a:srgbClr val="000000"/>
                </a:solidFill>
                <a:latin typeface="Times New Roman" panose="02020603050405020304" pitchFamily="18" charset="0"/>
                <a:ea typeface="宋体" panose="02010600030101010101" pitchFamily="2" charset="-122"/>
              </a:rPr>
              <a:t>vsftp</a:t>
            </a:r>
            <a:r>
              <a:rPr lang="zh-CN" altLang="zh-CN" sz="2200" kern="100" dirty="0">
                <a:solidFill>
                  <a:srgbClr val="000000"/>
                </a:solidFill>
                <a:latin typeface="Times New Roman" panose="02020603050405020304" pitchFamily="18" charset="0"/>
                <a:ea typeface="宋体" panose="02010600030101010101" pitchFamily="2" charset="-122"/>
              </a:rPr>
              <a:t>默认的欢迎词，防止泄露</a:t>
            </a:r>
            <a:r>
              <a:rPr lang="en-US" altLang="zh-CN" sz="2200" kern="100" dirty="0">
                <a:solidFill>
                  <a:srgbClr val="000000"/>
                </a:solidFill>
                <a:latin typeface="Times New Roman" panose="02020603050405020304" pitchFamily="18" charset="0"/>
                <a:ea typeface="宋体" panose="02010600030101010101" pitchFamily="2" charset="-122"/>
              </a:rPr>
              <a:t>FTP</a:t>
            </a:r>
            <a:r>
              <a:rPr lang="zh-CN" altLang="zh-CN" sz="2200" kern="100" dirty="0">
                <a:solidFill>
                  <a:srgbClr val="000000"/>
                </a:solidFill>
                <a:latin typeface="Times New Roman" panose="02020603050405020304" pitchFamily="18" charset="0"/>
                <a:ea typeface="宋体" panose="02010600030101010101" pitchFamily="2" charset="-122"/>
              </a:rPr>
              <a:t>服务器的相关信息</a:t>
            </a: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ftpd_banner</a:t>
            </a:r>
            <a:r>
              <a:rPr lang="en-US" altLang="zh-CN" sz="1800" kern="100" dirty="0">
                <a:solidFill>
                  <a:srgbClr val="000000"/>
                </a:solidFill>
                <a:effectLst/>
                <a:latin typeface="Times New Roman" panose="02020603050405020304" pitchFamily="18" charset="0"/>
                <a:ea typeface="宋体" panose="02010600030101010101" pitchFamily="2" charset="-122"/>
              </a:rPr>
              <a:t>=welcome to my FTP server</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latin typeface="Times New Roman" panose="02020603050405020304" pitchFamily="18" charset="0"/>
                <a:ea typeface="宋体" panose="02010600030101010101" pitchFamily="2" charset="-122"/>
              </a:rPr>
              <a:t>（</a:t>
            </a:r>
            <a:r>
              <a:rPr lang="en-US" altLang="zh-CN" sz="2200" kern="100" dirty="0">
                <a:solidFill>
                  <a:srgbClr val="000000"/>
                </a:solidFill>
                <a:latin typeface="Times New Roman" panose="02020603050405020304" pitchFamily="18" charset="0"/>
                <a:ea typeface="宋体" panose="02010600030101010101" pitchFamily="2" charset="-122"/>
              </a:rPr>
              <a:t>3</a:t>
            </a:r>
            <a:r>
              <a:rPr lang="zh-CN" altLang="zh-CN" sz="2200" kern="100" dirty="0">
                <a:solidFill>
                  <a:srgbClr val="000000"/>
                </a:solidFill>
                <a:latin typeface="Times New Roman" panose="02020603050405020304" pitchFamily="18" charset="0"/>
                <a:ea typeface="宋体" panose="02010600030101010101" pitchFamily="2" charset="-122"/>
              </a:rPr>
              <a:t>）让匿名用户只拥有浏览和阅读文件的权限，但没有下载文件的权限</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anon_word_readable_only</a:t>
            </a:r>
            <a:r>
              <a:rPr lang="en-US" altLang="zh-CN" sz="1800" kern="100" dirty="0">
                <a:solidFill>
                  <a:srgbClr val="000000"/>
                </a:solidFill>
                <a:effectLst/>
                <a:latin typeface="Times New Roman" panose="02020603050405020304" pitchFamily="18" charset="0"/>
                <a:ea typeface="宋体" panose="02010600030101010101" pitchFamily="2" charset="-122"/>
              </a:rPr>
              <a:t>=YES</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latin typeface="Times New Roman" panose="02020603050405020304" pitchFamily="18" charset="0"/>
                <a:ea typeface="宋体" panose="02010600030101010101" pitchFamily="2" charset="-122"/>
              </a:rPr>
              <a:t>（</a:t>
            </a:r>
            <a:r>
              <a:rPr lang="en-US" altLang="zh-CN" sz="2200" kern="100" dirty="0">
                <a:solidFill>
                  <a:srgbClr val="000000"/>
                </a:solidFill>
                <a:latin typeface="Times New Roman" panose="02020603050405020304" pitchFamily="18" charset="0"/>
                <a:ea typeface="宋体" panose="02010600030101010101" pitchFamily="2" charset="-122"/>
              </a:rPr>
              <a:t>4</a:t>
            </a:r>
            <a:r>
              <a:rPr lang="zh-CN" altLang="zh-CN" sz="2200" kern="100" dirty="0">
                <a:solidFill>
                  <a:srgbClr val="000000"/>
                </a:solidFill>
                <a:latin typeface="Times New Roman" panose="02020603050405020304" pitchFamily="18" charset="0"/>
                <a:ea typeface="宋体" panose="02010600030101010101" pitchFamily="2" charset="-122"/>
              </a:rPr>
              <a:t>）隐藏文件的主和组的信息，让匿名用户看见文件的主和组的信息全是</a:t>
            </a:r>
            <a:r>
              <a:rPr lang="en-US" altLang="zh-CN" sz="2200" kern="100" dirty="0">
                <a:solidFill>
                  <a:srgbClr val="000000"/>
                </a:solidFill>
                <a:latin typeface="Times New Roman" panose="02020603050405020304" pitchFamily="18" charset="0"/>
                <a:ea typeface="宋体" panose="02010600030101010101" pitchFamily="2" charset="-122"/>
              </a:rPr>
              <a:t>ftp</a:t>
            </a:r>
            <a:r>
              <a:rPr lang="zh-CN" altLang="zh-CN" sz="2200" kern="100" dirty="0">
                <a:solidFill>
                  <a:srgbClr val="000000"/>
                </a:solidFill>
                <a:latin typeface="Times New Roman" panose="02020603050405020304" pitchFamily="18" charset="0"/>
                <a:ea typeface="宋体" panose="02010600030101010101" pitchFamily="2" charset="-122"/>
              </a:rPr>
              <a:t>。</a:t>
            </a: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hide_ids</a:t>
            </a:r>
            <a:r>
              <a:rPr lang="en-US" altLang="zh-CN" sz="1800" kern="100" dirty="0">
                <a:solidFill>
                  <a:srgbClr val="000000"/>
                </a:solidFill>
                <a:effectLst/>
                <a:latin typeface="Times New Roman" panose="02020603050405020304" pitchFamily="18" charset="0"/>
                <a:ea typeface="宋体" panose="02010600030101010101" pitchFamily="2" charset="-122"/>
              </a:rPr>
              <a:t>=YES</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2500" kern="100" dirty="0">
                <a:solidFill>
                  <a:srgbClr val="000000"/>
                </a:solidFill>
                <a:latin typeface="Times New Roman" panose="02020603050405020304" pitchFamily="18" charset="0"/>
                <a:ea typeface="宋体" panose="02010600030101010101" pitchFamily="2" charset="-122"/>
              </a:rPr>
              <a:t>（</a:t>
            </a:r>
            <a:r>
              <a:rPr lang="en-US" altLang="zh-CN" sz="2500" kern="100" dirty="0">
                <a:solidFill>
                  <a:srgbClr val="000000"/>
                </a:solidFill>
                <a:latin typeface="Times New Roman" panose="02020603050405020304" pitchFamily="18" charset="0"/>
                <a:ea typeface="宋体" panose="02010600030101010101" pitchFamily="2" charset="-122"/>
              </a:rPr>
              <a:t>5</a:t>
            </a:r>
            <a:r>
              <a:rPr lang="zh-CN" altLang="zh-CN" sz="2500" kern="100" dirty="0">
                <a:solidFill>
                  <a:srgbClr val="000000"/>
                </a:solidFill>
                <a:latin typeface="Times New Roman" panose="02020603050405020304" pitchFamily="18" charset="0"/>
                <a:ea typeface="宋体" panose="02010600030101010101" pitchFamily="2" charset="-122"/>
              </a:rPr>
              <a:t>）关闭写权限。</a:t>
            </a: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write_enable</a:t>
            </a:r>
            <a:r>
              <a:rPr lang="en-US" altLang="zh-CN" sz="1800" kern="100" dirty="0">
                <a:solidFill>
                  <a:srgbClr val="000000"/>
                </a:solidFill>
                <a:effectLst/>
                <a:latin typeface="Times New Roman" panose="02020603050405020304" pitchFamily="18" charset="0"/>
                <a:ea typeface="宋体" panose="02010600030101010101" pitchFamily="2" charset="-122"/>
              </a:rPr>
              <a:t>=NO</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anon_upload_enable</a:t>
            </a:r>
            <a:r>
              <a:rPr lang="en-US" altLang="zh-CN" sz="1800" kern="100" dirty="0">
                <a:solidFill>
                  <a:srgbClr val="000000"/>
                </a:solidFill>
                <a:effectLst/>
                <a:latin typeface="Times New Roman" panose="02020603050405020304" pitchFamily="18" charset="0"/>
                <a:ea typeface="宋体" panose="02010600030101010101" pitchFamily="2" charset="-122"/>
              </a:rPr>
              <a:t>=NO</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anon_mkdir_write_enable</a:t>
            </a:r>
            <a:r>
              <a:rPr lang="en-US" altLang="zh-CN" sz="1800" kern="100" dirty="0">
                <a:solidFill>
                  <a:srgbClr val="000000"/>
                </a:solidFill>
                <a:effectLst/>
                <a:latin typeface="Times New Roman" panose="02020603050405020304" pitchFamily="18" charset="0"/>
                <a:ea typeface="宋体" panose="02010600030101010101" pitchFamily="2" charset="-122"/>
              </a:rPr>
              <a:t>=NO</a:t>
            </a:r>
            <a:endParaRPr lang="zh-CN" altLang="zh-CN" sz="18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anon_other_write_enable</a:t>
            </a:r>
            <a:r>
              <a:rPr lang="en-US" altLang="zh-CN" sz="1800" kern="100" dirty="0">
                <a:solidFill>
                  <a:srgbClr val="000000"/>
                </a:solidFill>
                <a:effectLst/>
                <a:latin typeface="Times New Roman" panose="02020603050405020304" pitchFamily="18" charset="0"/>
                <a:ea typeface="宋体" panose="02010600030101010101" pitchFamily="2" charset="-122"/>
              </a:rPr>
              <a:t>=NO</a:t>
            </a: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815762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19485" y="287908"/>
            <a:ext cx="7616793" cy="4176464"/>
          </a:xfrm>
        </p:spPr>
        <p:txBody>
          <a:bodyPr>
            <a:normAutofit/>
          </a:bodyPr>
          <a:lstStyle/>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6</a:t>
            </a:r>
            <a:r>
              <a:rPr lang="zh-CN" altLang="zh-CN" sz="1400" kern="100" dirty="0">
                <a:solidFill>
                  <a:srgbClr val="000000"/>
                </a:solidFill>
                <a:effectLst/>
                <a:latin typeface="Times New Roman" panose="02020603050405020304" pitchFamily="18" charset="0"/>
                <a:ea typeface="宋体" panose="02010600030101010101" pitchFamily="2" charset="-122"/>
              </a:rPr>
              <a:t>）使用独立运行模式</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并且设置监听的</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地址或在端口号。</a:t>
            </a:r>
            <a:endParaRPr lang="zh-CN" altLang="zh-CN" sz="1400" kern="100" dirty="0">
              <a:effectLst/>
              <a:latin typeface="Times New Roman" panose="02020603050405020304" pitchFamily="18" charset="0"/>
              <a:ea typeface="宋体" panose="02010600030101010101" pitchFamily="2" charset="-122"/>
            </a:endParaRPr>
          </a:p>
          <a:p>
            <a:pPr lvl="1" indent="266700" algn="just"/>
            <a:r>
              <a:rPr lang="en-US" altLang="zh-CN" sz="1155" kern="100" dirty="0">
                <a:solidFill>
                  <a:srgbClr val="000000"/>
                </a:solidFill>
                <a:effectLst/>
                <a:latin typeface="Times New Roman" panose="02020603050405020304" pitchFamily="18" charset="0"/>
                <a:ea typeface="宋体" panose="02010600030101010101" pitchFamily="2" charset="-122"/>
              </a:rPr>
              <a:t>#listen=YES				#</a:t>
            </a:r>
            <a:r>
              <a:rPr lang="zh-CN" altLang="zh-CN" sz="1155" kern="100" dirty="0">
                <a:solidFill>
                  <a:srgbClr val="000000"/>
                </a:solidFill>
                <a:effectLst/>
                <a:latin typeface="Times New Roman" panose="02020603050405020304" pitchFamily="18" charset="0"/>
                <a:ea typeface="宋体" panose="02010600030101010101" pitchFamily="2" charset="-122"/>
              </a:rPr>
              <a:t>开启独立运行模式</a:t>
            </a:r>
            <a:endParaRPr lang="zh-CN" altLang="zh-CN" sz="1155" kern="100" dirty="0">
              <a:effectLst/>
              <a:latin typeface="Times New Roman" panose="02020603050405020304" pitchFamily="18" charset="0"/>
              <a:ea typeface="宋体" panose="02010600030101010101" pitchFamily="2" charset="-122"/>
            </a:endParaRPr>
          </a:p>
          <a:p>
            <a:pPr lvl="1" indent="266700" algn="just"/>
            <a:r>
              <a:rPr lang="en-US" altLang="zh-CN" sz="1155" kern="100" dirty="0">
                <a:solidFill>
                  <a:srgbClr val="000000"/>
                </a:solidFill>
                <a:effectLst/>
                <a:latin typeface="Times New Roman" panose="02020603050405020304" pitchFamily="18" charset="0"/>
                <a:ea typeface="宋体" panose="02010600030101010101" pitchFamily="2" charset="-122"/>
              </a:rPr>
              <a:t>#listen_address=ip address  #</a:t>
            </a:r>
            <a:r>
              <a:rPr lang="zh-CN" altLang="zh-CN" sz="1155" kern="100" dirty="0">
                <a:solidFill>
                  <a:srgbClr val="000000"/>
                </a:solidFill>
                <a:effectLst/>
                <a:latin typeface="Times New Roman" panose="02020603050405020304" pitchFamily="18" charset="0"/>
                <a:ea typeface="宋体" panose="02010600030101010101" pitchFamily="2" charset="-122"/>
              </a:rPr>
              <a:t>设置</a:t>
            </a:r>
            <a:r>
              <a:rPr lang="en-US" altLang="zh-CN" sz="1155" kern="100" dirty="0">
                <a:solidFill>
                  <a:srgbClr val="000000"/>
                </a:solidFill>
                <a:effectLst/>
                <a:latin typeface="Times New Roman" panose="02020603050405020304" pitchFamily="18" charset="0"/>
                <a:ea typeface="宋体" panose="02010600030101010101" pitchFamily="2" charset="-122"/>
              </a:rPr>
              <a:t>IP</a:t>
            </a:r>
            <a:r>
              <a:rPr lang="zh-CN" altLang="zh-CN" sz="1155" kern="100" dirty="0">
                <a:solidFill>
                  <a:srgbClr val="000000"/>
                </a:solidFill>
                <a:effectLst/>
                <a:latin typeface="Times New Roman" panose="02020603050405020304" pitchFamily="18" charset="0"/>
                <a:ea typeface="宋体" panose="02010600030101010101" pitchFamily="2" charset="-122"/>
              </a:rPr>
              <a:t>地址。如果本行不存在或者是被注释掉</a:t>
            </a:r>
            <a:r>
              <a:rPr lang="en-US" altLang="zh-CN" sz="1155" kern="100" dirty="0">
                <a:solidFill>
                  <a:srgbClr val="000000"/>
                </a:solidFill>
                <a:effectLst/>
                <a:latin typeface="Times New Roman" panose="02020603050405020304" pitchFamily="18" charset="0"/>
                <a:ea typeface="宋体" panose="02010600030101010101" pitchFamily="2" charset="-122"/>
              </a:rPr>
              <a:t>,</a:t>
            </a:r>
            <a:r>
              <a:rPr lang="zh-CN" altLang="zh-CN" sz="1155" kern="100" dirty="0">
                <a:solidFill>
                  <a:srgbClr val="000000"/>
                </a:solidFill>
                <a:effectLst/>
                <a:latin typeface="Times New Roman" panose="02020603050405020304" pitchFamily="18" charset="0"/>
                <a:ea typeface="宋体" panose="02010600030101010101" pitchFamily="2" charset="-122"/>
              </a:rPr>
              <a:t>那么就采用默认的值</a:t>
            </a:r>
            <a:endParaRPr lang="zh-CN" altLang="zh-CN" sz="1155" kern="100" dirty="0">
              <a:effectLst/>
              <a:latin typeface="Times New Roman" panose="02020603050405020304" pitchFamily="18" charset="0"/>
              <a:ea typeface="宋体" panose="02010600030101010101" pitchFamily="2" charset="-122"/>
            </a:endParaRPr>
          </a:p>
          <a:p>
            <a:pPr lvl="1" indent="266700" algn="just"/>
            <a:r>
              <a:rPr lang="en-US" altLang="zh-CN" sz="1155" kern="100" dirty="0">
                <a:solidFill>
                  <a:srgbClr val="000000"/>
                </a:solidFill>
                <a:effectLst/>
                <a:latin typeface="Times New Roman" panose="02020603050405020304" pitchFamily="18" charset="0"/>
                <a:ea typeface="宋体" panose="02010600030101010101" pitchFamily="2" charset="-122"/>
              </a:rPr>
              <a:t>#listen_port=PORT	#</a:t>
            </a:r>
            <a:r>
              <a:rPr lang="zh-CN" altLang="zh-CN" sz="1155" kern="100" dirty="0">
                <a:solidFill>
                  <a:srgbClr val="000000"/>
                </a:solidFill>
                <a:effectLst/>
                <a:latin typeface="Times New Roman" panose="02020603050405020304" pitchFamily="18" charset="0"/>
                <a:ea typeface="宋体" panose="02010600030101010101" pitchFamily="2" charset="-122"/>
              </a:rPr>
              <a:t>设置端口号。如果本行不存在或者是被注释掉</a:t>
            </a:r>
            <a:r>
              <a:rPr lang="en-US" altLang="zh-CN" sz="1155" kern="100" dirty="0">
                <a:solidFill>
                  <a:srgbClr val="000000"/>
                </a:solidFill>
                <a:effectLst/>
                <a:latin typeface="Times New Roman" panose="02020603050405020304" pitchFamily="18" charset="0"/>
                <a:ea typeface="宋体" panose="02010600030101010101" pitchFamily="2" charset="-122"/>
              </a:rPr>
              <a:t>,</a:t>
            </a:r>
            <a:r>
              <a:rPr lang="zh-CN" altLang="zh-CN" sz="1155" kern="100" dirty="0">
                <a:solidFill>
                  <a:srgbClr val="000000"/>
                </a:solidFill>
                <a:effectLst/>
                <a:latin typeface="Times New Roman" panose="02020603050405020304" pitchFamily="18" charset="0"/>
                <a:ea typeface="宋体" panose="02010600030101010101" pitchFamily="2" charset="-122"/>
              </a:rPr>
              <a:t>那么就采用默认的值</a:t>
            </a:r>
            <a:r>
              <a:rPr lang="en-US" altLang="zh-CN" sz="1155" kern="100" dirty="0">
                <a:solidFill>
                  <a:srgbClr val="000000"/>
                </a:solidFill>
                <a:effectLst/>
                <a:latin typeface="Times New Roman" panose="02020603050405020304" pitchFamily="18" charset="0"/>
                <a:ea typeface="宋体" panose="02010600030101010101" pitchFamily="2" charset="-122"/>
              </a:rPr>
              <a:t>(21)</a:t>
            </a:r>
            <a:endParaRPr lang="zh-CN" altLang="zh-CN" sz="1155"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7</a:t>
            </a:r>
            <a:r>
              <a:rPr lang="zh-CN" altLang="zh-CN" sz="1400" kern="100" dirty="0">
                <a:solidFill>
                  <a:srgbClr val="000000"/>
                </a:solidFill>
                <a:latin typeface="Times New Roman" panose="02020603050405020304" pitchFamily="18" charset="0"/>
                <a:ea typeface="宋体" panose="02010600030101010101" pitchFamily="2" charset="-122"/>
              </a:rPr>
              <a:t>）控制并发数，用于限制每个</a:t>
            </a:r>
            <a:r>
              <a:rPr lang="en-US" altLang="zh-CN" sz="1400" kern="100" dirty="0">
                <a:solidFill>
                  <a:srgbClr val="000000"/>
                </a:solidFill>
                <a:latin typeface="Times New Roman" panose="02020603050405020304" pitchFamily="18" charset="0"/>
                <a:ea typeface="宋体" panose="02010600030101010101" pitchFamily="2" charset="-122"/>
              </a:rPr>
              <a:t>IP</a:t>
            </a:r>
            <a:r>
              <a:rPr lang="zh-CN" altLang="zh-CN" sz="1400" kern="100" dirty="0">
                <a:solidFill>
                  <a:srgbClr val="000000"/>
                </a:solidFill>
                <a:latin typeface="Times New Roman" panose="02020603050405020304" pitchFamily="18" charset="0"/>
                <a:ea typeface="宋体" panose="02010600030101010101" pitchFamily="2" charset="-122"/>
              </a:rPr>
              <a:t>地址的并发数。</a:t>
            </a:r>
          </a:p>
          <a:p>
            <a:pPr lvl="1" indent="266700" algn="just"/>
            <a:r>
              <a:rPr lang="en-US" altLang="zh-CN" sz="1155" kern="100" dirty="0" err="1">
                <a:solidFill>
                  <a:srgbClr val="000000"/>
                </a:solidFill>
                <a:effectLst/>
                <a:latin typeface="Times New Roman" panose="02020603050405020304" pitchFamily="18" charset="0"/>
                <a:ea typeface="宋体" panose="02010600030101010101" pitchFamily="2" charset="-122"/>
              </a:rPr>
              <a:t>max_clients</a:t>
            </a:r>
            <a:r>
              <a:rPr lang="en-US" altLang="zh-CN" sz="1155" kern="100" dirty="0">
                <a:solidFill>
                  <a:srgbClr val="000000"/>
                </a:solidFill>
                <a:effectLst/>
                <a:latin typeface="Times New Roman" panose="02020603050405020304" pitchFamily="18" charset="0"/>
                <a:ea typeface="宋体" panose="02010600030101010101" pitchFamily="2" charset="-122"/>
              </a:rPr>
              <a:t>=</a:t>
            </a:r>
            <a:r>
              <a:rPr lang="en-US" altLang="zh-CN" sz="1155" kern="100" dirty="0" err="1">
                <a:solidFill>
                  <a:srgbClr val="000000"/>
                </a:solidFill>
                <a:effectLst/>
                <a:latin typeface="Times New Roman" panose="02020603050405020304" pitchFamily="18" charset="0"/>
                <a:ea typeface="宋体" panose="02010600030101010101" pitchFamily="2" charset="-122"/>
              </a:rPr>
              <a:t>numerical_value</a:t>
            </a:r>
            <a:endParaRPr lang="zh-CN" altLang="zh-CN" sz="1155" kern="100" dirty="0">
              <a:effectLst/>
              <a:latin typeface="Times New Roman" panose="02020603050405020304" pitchFamily="18" charset="0"/>
              <a:ea typeface="宋体" panose="02010600030101010101" pitchFamily="2" charset="-122"/>
            </a:endParaRPr>
          </a:p>
          <a:p>
            <a:pPr lvl="1" indent="266700" algn="just"/>
            <a:r>
              <a:rPr lang="en-US" altLang="zh-CN" sz="1155" kern="100" dirty="0" err="1">
                <a:solidFill>
                  <a:srgbClr val="000000"/>
                </a:solidFill>
                <a:effectLst/>
                <a:latin typeface="Times New Roman" panose="02020603050405020304" pitchFamily="18" charset="0"/>
                <a:ea typeface="宋体" panose="02010600030101010101" pitchFamily="2" charset="-122"/>
              </a:rPr>
              <a:t>max_per_ip</a:t>
            </a:r>
            <a:r>
              <a:rPr lang="en-US" altLang="zh-CN" sz="1155" kern="100" dirty="0">
                <a:solidFill>
                  <a:srgbClr val="000000"/>
                </a:solidFill>
                <a:effectLst/>
                <a:latin typeface="Times New Roman" panose="02020603050405020304" pitchFamily="18" charset="0"/>
                <a:ea typeface="宋体" panose="02010600030101010101" pitchFamily="2" charset="-122"/>
              </a:rPr>
              <a:t>=</a:t>
            </a:r>
            <a:r>
              <a:rPr lang="en-US" altLang="zh-CN" sz="1155" kern="100" dirty="0" err="1">
                <a:solidFill>
                  <a:srgbClr val="000000"/>
                </a:solidFill>
                <a:effectLst/>
                <a:latin typeface="Times New Roman" panose="02020603050405020304" pitchFamily="18" charset="0"/>
                <a:ea typeface="宋体" panose="02010600030101010101" pitchFamily="2" charset="-122"/>
              </a:rPr>
              <a:t>numerical_value</a:t>
            </a:r>
            <a:endParaRPr lang="zh-CN" altLang="zh-CN" sz="1155"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8</a:t>
            </a:r>
            <a:r>
              <a:rPr lang="zh-CN" altLang="zh-CN" sz="1400" kern="100" dirty="0">
                <a:solidFill>
                  <a:srgbClr val="000000"/>
                </a:solidFill>
                <a:latin typeface="Times New Roman" panose="02020603050405020304" pitchFamily="18" charset="0"/>
                <a:ea typeface="宋体" panose="02010600030101010101" pitchFamily="2" charset="-122"/>
              </a:rPr>
              <a:t>）限制用户的下载速度，可根据自己的需要来设置。</a:t>
            </a:r>
          </a:p>
          <a:p>
            <a:pPr lvl="1" indent="266700" algn="just"/>
            <a:r>
              <a:rPr lang="en-US" altLang="zh-CN" sz="1155" kern="100" dirty="0" err="1">
                <a:solidFill>
                  <a:srgbClr val="000000"/>
                </a:solidFill>
                <a:effectLst/>
                <a:latin typeface="Times New Roman" panose="02020603050405020304" pitchFamily="18" charset="0"/>
                <a:ea typeface="宋体" panose="02010600030101010101" pitchFamily="2" charset="-122"/>
              </a:rPr>
              <a:t>anon_max</a:t>
            </a:r>
            <a:r>
              <a:rPr lang="en-US" altLang="zh-CN" sz="1155" kern="100" dirty="0">
                <a:solidFill>
                  <a:srgbClr val="000000"/>
                </a:solidFill>
                <a:effectLst/>
                <a:latin typeface="Times New Roman" panose="02020603050405020304" pitchFamily="18" charset="0"/>
                <a:ea typeface="宋体" panose="02010600030101010101" pitchFamily="2" charset="-122"/>
              </a:rPr>
              <a:t>-rate=50000</a:t>
            </a:r>
            <a:endParaRPr lang="zh-CN" altLang="zh-CN" sz="1155"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en-US"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133827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8" y="287908"/>
            <a:ext cx="7616793" cy="4392488"/>
          </a:xfrm>
        </p:spPr>
        <p:txBody>
          <a:bodyPr>
            <a:noAutofit/>
          </a:bodyPr>
          <a:lstStyle/>
          <a:p>
            <a:pPr>
              <a:lnSpc>
                <a:spcPct val="150000"/>
              </a:lnSpc>
              <a:spcBef>
                <a:spcPts val="0"/>
              </a:spcBef>
            </a:pP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五、</a:t>
            </a:r>
            <a:r>
              <a:rPr lang="en-US" altLang="zh-CN" sz="1400" b="1" kern="100" dirty="0" err="1">
                <a:effectLst/>
                <a:latin typeface="Times New Roman" panose="02020603050405020304" pitchFamily="18" charset="0"/>
                <a:ea typeface="宋体" panose="02010600030101010101" pitchFamily="2" charset="-122"/>
                <a:cs typeface="Times New Roman" panose="02020603050405020304" pitchFamily="18" charset="0"/>
              </a:rPr>
              <a:t>tftpd</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的配置</a:t>
            </a:r>
          </a:p>
          <a:p>
            <a:pPr algn="just" hangingPunct="0">
              <a:lnSpc>
                <a:spcPct val="15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．安装</a:t>
            </a:r>
            <a:r>
              <a:rPr lang="en-US" altLang="zh-CN" sz="1400" b="1" kern="100" dirty="0" err="1">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tftpd</a:t>
            </a:r>
            <a:endPar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lnSpc>
                <a:spcPct val="150000"/>
              </a:lnSpc>
              <a:spcBef>
                <a:spcPts val="0"/>
              </a:spcBef>
            </a:pPr>
            <a:r>
              <a:rPr lang="en-US" altLang="zh-CN" sz="1400" kern="100" dirty="0" err="1">
                <a:solidFill>
                  <a:srgbClr val="000000"/>
                </a:solidFill>
                <a:effectLst/>
                <a:latin typeface="Times New Roman" panose="02020603050405020304" pitchFamily="18" charset="0"/>
                <a:ea typeface="宋体" panose="02010600030101010101" pitchFamily="2" charset="-122"/>
              </a:rPr>
              <a:t>tftpd</a:t>
            </a:r>
            <a:r>
              <a:rPr lang="zh-CN" altLang="zh-CN" sz="1400" kern="100" dirty="0">
                <a:solidFill>
                  <a:srgbClr val="000000"/>
                </a:solidFill>
                <a:effectLst/>
                <a:latin typeface="Times New Roman" panose="02020603050405020304" pitchFamily="18" charset="0"/>
                <a:ea typeface="宋体" panose="02010600030101010101" pitchFamily="2" charset="-122"/>
              </a:rPr>
              <a:t>服务的客户端程序的软件名是</a:t>
            </a:r>
            <a:r>
              <a:rPr lang="en-US" altLang="zh-CN" sz="1400" kern="100" dirty="0" err="1">
                <a:solidFill>
                  <a:srgbClr val="000000"/>
                </a:solidFill>
                <a:effectLst/>
                <a:latin typeface="Times New Roman" panose="02020603050405020304" pitchFamily="18" charset="0"/>
                <a:ea typeface="宋体" panose="02010600030101010101" pitchFamily="2" charset="-122"/>
              </a:rPr>
              <a:t>tftp-hpa</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而服务器的软件包名是</a:t>
            </a:r>
            <a:r>
              <a:rPr lang="en-US" altLang="zh-CN" sz="1400" kern="100" dirty="0" err="1">
                <a:solidFill>
                  <a:srgbClr val="000000"/>
                </a:solidFill>
                <a:effectLst/>
                <a:latin typeface="Times New Roman" panose="02020603050405020304" pitchFamily="18" charset="0"/>
                <a:ea typeface="宋体" panose="02010600030101010101" pitchFamily="2" charset="-122"/>
              </a:rPr>
              <a:t>tftpd-hpa</a:t>
            </a:r>
            <a:r>
              <a:rPr lang="zh-CN" altLang="zh-CN" sz="1400" kern="100" dirty="0">
                <a:solidFill>
                  <a:srgbClr val="000000"/>
                </a:solidFill>
                <a:effectLst/>
                <a:latin typeface="Times New Roman" panose="02020603050405020304" pitchFamily="18" charset="0"/>
                <a:ea typeface="宋体" panose="02010600030101010101" pitchFamily="2" charset="-122"/>
              </a:rPr>
              <a:t>，要安装</a:t>
            </a:r>
            <a:r>
              <a:rPr lang="en-US" altLang="zh-CN" sz="1400" kern="100" dirty="0">
                <a:solidFill>
                  <a:srgbClr val="000000"/>
                </a:solidFill>
                <a:effectLst/>
                <a:latin typeface="Times New Roman" panose="02020603050405020304" pitchFamily="18" charset="0"/>
                <a:ea typeface="宋体" panose="02010600030101010101" pitchFamily="2" charset="-122"/>
              </a:rPr>
              <a:t>TFTP</a:t>
            </a:r>
            <a:r>
              <a:rPr lang="zh-CN" altLang="zh-CN" sz="1400" kern="100" dirty="0">
                <a:solidFill>
                  <a:srgbClr val="000000"/>
                </a:solidFill>
                <a:effectLst/>
                <a:latin typeface="Times New Roman" panose="02020603050405020304" pitchFamily="18" charset="0"/>
                <a:ea typeface="宋体" panose="02010600030101010101" pitchFamily="2" charset="-122"/>
              </a:rPr>
              <a:t>客户端和服务器可以使用以下命令：</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apt-get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tftpd-hpa</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tftp-hpa</a:t>
            </a:r>
            <a:r>
              <a:rPr lang="en-US" altLang="zh-CN" sz="1100" kern="100" dirty="0">
                <a:solidFill>
                  <a:srgbClr val="000000"/>
                </a:solidFill>
                <a:effectLst/>
                <a:latin typeface="Times New Roman" panose="02020603050405020304" pitchFamily="18" charset="0"/>
                <a:ea typeface="宋体" panose="02010600030101010101" pitchFamily="2" charset="-122"/>
              </a:rPr>
              <a:t> </a:t>
            </a:r>
            <a:endParaRPr lang="zh-CN" altLang="zh-CN" sz="11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．配置</a:t>
            </a:r>
            <a:r>
              <a:rPr lang="en-US" altLang="zh-CN" sz="1400" b="1" kern="100" dirty="0" err="1">
                <a:solidFill>
                  <a:srgbClr val="0000FF"/>
                </a:solidFill>
                <a:latin typeface="Arial" panose="020B0604020202020204" pitchFamily="34" charset="0"/>
                <a:ea typeface="楷体" panose="02010609060101010101" pitchFamily="49" charset="-122"/>
                <a:cs typeface="Times New Roman" panose="02020603050405020304" pitchFamily="18" charset="0"/>
              </a:rPr>
              <a:t>tftpd</a:t>
            </a:r>
            <a:endParaRPr lang="zh-CN"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endParaRPr>
          </a:p>
          <a:p>
            <a:pPr indent="266700" algn="just">
              <a:lnSpc>
                <a:spcPct val="150000"/>
              </a:lnSpc>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1</a:t>
            </a:r>
            <a:r>
              <a:rPr lang="zh-CN" altLang="zh-CN" sz="1400" kern="100" dirty="0">
                <a:solidFill>
                  <a:srgbClr val="000000"/>
                </a:solidFill>
                <a:latin typeface="Times New Roman" panose="02020603050405020304" pitchFamily="18" charset="0"/>
                <a:ea typeface="宋体" panose="02010600030101010101" pitchFamily="2" charset="-122"/>
              </a:rPr>
              <a:t>）安装完</a:t>
            </a:r>
            <a:r>
              <a:rPr lang="en-US" altLang="zh-CN" sz="1400" kern="100" dirty="0" err="1">
                <a:solidFill>
                  <a:srgbClr val="000000"/>
                </a:solidFill>
                <a:latin typeface="Times New Roman" panose="02020603050405020304" pitchFamily="18" charset="0"/>
                <a:ea typeface="宋体" panose="02010600030101010101" pitchFamily="2" charset="-122"/>
              </a:rPr>
              <a:t>tftpd</a:t>
            </a:r>
            <a:r>
              <a:rPr lang="zh-CN" altLang="zh-CN" sz="1400" kern="100" dirty="0">
                <a:solidFill>
                  <a:srgbClr val="000000"/>
                </a:solidFill>
                <a:latin typeface="Times New Roman" panose="02020603050405020304" pitchFamily="18" charset="0"/>
                <a:ea typeface="宋体" panose="02010600030101010101" pitchFamily="2" charset="-122"/>
              </a:rPr>
              <a:t>服务的服务器和客户端后，新建一个文件夹作为</a:t>
            </a:r>
            <a:r>
              <a:rPr lang="en-US" altLang="zh-CN" sz="1400" kern="100" dirty="0" err="1">
                <a:solidFill>
                  <a:srgbClr val="000000"/>
                </a:solidFill>
                <a:latin typeface="Times New Roman" panose="02020603050405020304" pitchFamily="18" charset="0"/>
                <a:ea typeface="宋体" panose="02010600030101010101" pitchFamily="2" charset="-122"/>
              </a:rPr>
              <a:t>tftpd</a:t>
            </a:r>
            <a:r>
              <a:rPr lang="zh-CN" altLang="zh-CN" sz="1400" kern="100" dirty="0">
                <a:solidFill>
                  <a:srgbClr val="000000"/>
                </a:solidFill>
                <a:latin typeface="Times New Roman" panose="02020603050405020304" pitchFamily="18" charset="0"/>
                <a:ea typeface="宋体" panose="02010600030101010101" pitchFamily="2" charset="-122"/>
              </a:rPr>
              <a:t>服务器的目录，并给该目录读、写、执行的权限，命令如下：</a:t>
            </a:r>
          </a:p>
          <a:p>
            <a:pPr indent="266700" algn="just">
              <a:lnSpc>
                <a:spcPct val="150000"/>
              </a:lnSpc>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#mkdir /home/</a:t>
            </a:r>
            <a:r>
              <a:rPr lang="en-US" altLang="zh-CN" sz="1100" kern="100" dirty="0" err="1">
                <a:solidFill>
                  <a:srgbClr val="000000"/>
                </a:solidFill>
                <a:latin typeface="Times New Roman" panose="02020603050405020304" pitchFamily="18" charset="0"/>
                <a:ea typeface="宋体" panose="02010600030101010101" pitchFamily="2" charset="-122"/>
              </a:rPr>
              <a:t>tftp</a:t>
            </a:r>
            <a:r>
              <a:rPr lang="en-US" altLang="zh-CN" sz="1100" kern="100" dirty="0">
                <a:solidFill>
                  <a:srgbClr val="000000"/>
                </a:solidFill>
                <a:latin typeface="Times New Roman" panose="02020603050405020304" pitchFamily="18" charset="0"/>
                <a:ea typeface="宋体" panose="02010600030101010101" pitchFamily="2" charset="-122"/>
              </a:rPr>
              <a:t>					#</a:t>
            </a:r>
            <a:r>
              <a:rPr lang="zh-CN" altLang="zh-CN" sz="1100" kern="100" dirty="0">
                <a:solidFill>
                  <a:srgbClr val="000000"/>
                </a:solidFill>
                <a:latin typeface="Times New Roman" panose="02020603050405020304" pitchFamily="18" charset="0"/>
                <a:ea typeface="宋体" panose="02010600030101010101" pitchFamily="2" charset="-122"/>
              </a:rPr>
              <a:t>在</a:t>
            </a:r>
            <a:r>
              <a:rPr lang="en-US" altLang="zh-CN" sz="1100" kern="100" dirty="0">
                <a:solidFill>
                  <a:srgbClr val="000000"/>
                </a:solidFill>
                <a:latin typeface="Times New Roman" panose="02020603050405020304" pitchFamily="18" charset="0"/>
                <a:ea typeface="宋体" panose="02010600030101010101" pitchFamily="2" charset="-122"/>
              </a:rPr>
              <a:t>home</a:t>
            </a:r>
            <a:r>
              <a:rPr lang="zh-CN" altLang="zh-CN" sz="1100" kern="100" dirty="0">
                <a:solidFill>
                  <a:srgbClr val="000000"/>
                </a:solidFill>
                <a:latin typeface="Times New Roman" panose="02020603050405020304" pitchFamily="18" charset="0"/>
                <a:ea typeface="宋体" panose="02010600030101010101" pitchFamily="2" charset="-122"/>
              </a:rPr>
              <a:t>中创建</a:t>
            </a:r>
            <a:r>
              <a:rPr lang="en-US" altLang="zh-CN" sz="1100" kern="100" dirty="0" err="1">
                <a:solidFill>
                  <a:srgbClr val="000000"/>
                </a:solidFill>
                <a:latin typeface="Times New Roman" panose="02020603050405020304" pitchFamily="18" charset="0"/>
                <a:ea typeface="宋体" panose="02010600030101010101" pitchFamily="2" charset="-122"/>
              </a:rPr>
              <a:t>tftp</a:t>
            </a:r>
            <a:r>
              <a:rPr lang="zh-CN" altLang="zh-CN" sz="1100" kern="100" dirty="0">
                <a:solidFill>
                  <a:srgbClr val="000000"/>
                </a:solidFill>
                <a:latin typeface="Times New Roman" panose="02020603050405020304" pitchFamily="18" charset="0"/>
                <a:ea typeface="宋体" panose="02010600030101010101" pitchFamily="2" charset="-122"/>
              </a:rPr>
              <a:t>文件夹</a:t>
            </a:r>
          </a:p>
          <a:p>
            <a:pPr indent="266700" algn="just">
              <a:lnSpc>
                <a:spcPct val="150000"/>
              </a:lnSpc>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#chmod -R 777 /home/</a:t>
            </a:r>
            <a:r>
              <a:rPr lang="en-US" altLang="zh-CN" sz="1100" kern="100" dirty="0" err="1">
                <a:solidFill>
                  <a:srgbClr val="000000"/>
                </a:solidFill>
                <a:latin typeface="Times New Roman" panose="02020603050405020304" pitchFamily="18" charset="0"/>
                <a:ea typeface="宋体" panose="02010600030101010101" pitchFamily="2" charset="-122"/>
              </a:rPr>
              <a:t>tftp</a:t>
            </a:r>
            <a:r>
              <a:rPr lang="en-US" altLang="zh-CN" sz="1100" kern="100" dirty="0">
                <a:solidFill>
                  <a:srgbClr val="000000"/>
                </a:solidFill>
                <a:latin typeface="Times New Roman" panose="02020603050405020304" pitchFamily="18" charset="0"/>
                <a:ea typeface="宋体" panose="02010600030101010101" pitchFamily="2" charset="-122"/>
              </a:rPr>
              <a:t>				#</a:t>
            </a:r>
            <a:r>
              <a:rPr lang="zh-CN" altLang="zh-CN" sz="1100" kern="100" dirty="0">
                <a:solidFill>
                  <a:srgbClr val="000000"/>
                </a:solidFill>
                <a:latin typeface="Times New Roman" panose="02020603050405020304" pitchFamily="18" charset="0"/>
                <a:ea typeface="宋体" panose="02010600030101010101" pitchFamily="2" charset="-122"/>
              </a:rPr>
              <a:t>给</a:t>
            </a:r>
            <a:r>
              <a:rPr lang="en-US" altLang="zh-CN" sz="1100" kern="100" dirty="0" err="1">
                <a:solidFill>
                  <a:srgbClr val="000000"/>
                </a:solidFill>
                <a:latin typeface="Times New Roman" panose="02020603050405020304" pitchFamily="18" charset="0"/>
                <a:ea typeface="宋体" panose="02010600030101010101" pitchFamily="2" charset="-122"/>
              </a:rPr>
              <a:t>tftp</a:t>
            </a:r>
            <a:r>
              <a:rPr lang="zh-CN" altLang="zh-CN" sz="1100" kern="100" dirty="0">
                <a:solidFill>
                  <a:srgbClr val="000000"/>
                </a:solidFill>
                <a:latin typeface="Times New Roman" panose="02020603050405020304" pitchFamily="18" charset="0"/>
                <a:ea typeface="宋体" panose="02010600030101010101" pitchFamily="2" charset="-122"/>
              </a:rPr>
              <a:t>文件夹读、写、执行的权限</a:t>
            </a:r>
          </a:p>
          <a:p>
            <a:pPr indent="266700" algn="just"/>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2</a:t>
            </a:r>
            <a:r>
              <a:rPr lang="zh-CN" altLang="zh-CN" sz="1400" kern="100" dirty="0">
                <a:solidFill>
                  <a:srgbClr val="000000"/>
                </a:solidFill>
                <a:latin typeface="Times New Roman" panose="02020603050405020304" pitchFamily="18" charset="0"/>
                <a:ea typeface="宋体" panose="02010600030101010101" pitchFamily="2" charset="-122"/>
              </a:rPr>
              <a:t>）进入</a:t>
            </a:r>
            <a:r>
              <a:rPr lang="en-US"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err="1">
                <a:solidFill>
                  <a:srgbClr val="000000"/>
                </a:solidFill>
                <a:latin typeface="Times New Roman" panose="02020603050405020304" pitchFamily="18" charset="0"/>
                <a:ea typeface="宋体" panose="02010600030101010101" pitchFamily="2" charset="-122"/>
              </a:rPr>
              <a:t>etc</a:t>
            </a:r>
            <a:r>
              <a:rPr lang="en-US" altLang="zh-CN" sz="1400" kern="100" dirty="0">
                <a:solidFill>
                  <a:srgbClr val="000000"/>
                </a:solidFill>
                <a:latin typeface="Times New Roman" panose="02020603050405020304" pitchFamily="18" charset="0"/>
                <a:ea typeface="宋体" panose="02010600030101010101" pitchFamily="2" charset="-122"/>
              </a:rPr>
              <a:t>/default/</a:t>
            </a:r>
            <a:r>
              <a:rPr lang="en-US" altLang="zh-CN" sz="1400" kern="100" dirty="0" err="1">
                <a:solidFill>
                  <a:srgbClr val="000000"/>
                </a:solidFill>
                <a:latin typeface="Times New Roman" panose="02020603050405020304" pitchFamily="18" charset="0"/>
                <a:ea typeface="宋体" panose="02010600030101010101" pitchFamily="2" charset="-122"/>
              </a:rPr>
              <a:t>tftpd-hpa</a:t>
            </a:r>
            <a:r>
              <a:rPr lang="zh-CN" altLang="zh-CN" sz="1400" kern="100" dirty="0">
                <a:solidFill>
                  <a:srgbClr val="000000"/>
                </a:solidFill>
                <a:latin typeface="Times New Roman" panose="02020603050405020304" pitchFamily="18" charset="0"/>
                <a:ea typeface="宋体" panose="02010600030101010101" pitchFamily="2" charset="-122"/>
              </a:rPr>
              <a:t>配置文件，命令如下：</a:t>
            </a:r>
          </a:p>
          <a:p>
            <a:pPr indent="266700" algn="just">
              <a:lnSpc>
                <a:spcPct val="150000"/>
              </a:lnSpc>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#vim /</a:t>
            </a:r>
            <a:r>
              <a:rPr lang="en-US" altLang="zh-CN" sz="1100" kern="100" dirty="0" err="1">
                <a:solidFill>
                  <a:srgbClr val="000000"/>
                </a:solidFill>
                <a:latin typeface="Times New Roman" panose="02020603050405020304" pitchFamily="18" charset="0"/>
                <a:ea typeface="宋体" panose="02010600030101010101" pitchFamily="2" charset="-122"/>
              </a:rPr>
              <a:t>etc</a:t>
            </a:r>
            <a:r>
              <a:rPr lang="en-US" altLang="zh-CN" sz="1100" kern="100" dirty="0">
                <a:solidFill>
                  <a:srgbClr val="000000"/>
                </a:solidFill>
                <a:latin typeface="Times New Roman" panose="02020603050405020304" pitchFamily="18" charset="0"/>
                <a:ea typeface="宋体" panose="02010600030101010101" pitchFamily="2" charset="-122"/>
              </a:rPr>
              <a:t>/default/</a:t>
            </a:r>
            <a:r>
              <a:rPr lang="en-US" altLang="zh-CN" sz="1100" kern="100" dirty="0" err="1">
                <a:solidFill>
                  <a:srgbClr val="000000"/>
                </a:solidFill>
                <a:latin typeface="Times New Roman" panose="02020603050405020304" pitchFamily="18" charset="0"/>
                <a:ea typeface="宋体" panose="02010600030101010101" pitchFamily="2" charset="-122"/>
              </a:rPr>
              <a:t>tftpd-hpa</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endParaRPr lang="zh-CN" altLang="zh-CN" sz="11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42503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91493" y="143892"/>
            <a:ext cx="7616793" cy="4176464"/>
          </a:xfrm>
        </p:spPr>
        <p:txBody>
          <a:bodyPr>
            <a:normAutofit/>
          </a:bodyPr>
          <a:lstStyle/>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）修改文件的配置项，命令如下：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50000"/>
              </a:lnSpc>
              <a:spcBef>
                <a:spcPts val="0"/>
              </a:spcBef>
            </a:pPr>
            <a:r>
              <a:rPr lang="en-US" altLang="zh-CN" sz="955" kern="100" dirty="0">
                <a:solidFill>
                  <a:srgbClr val="000000"/>
                </a:solidFill>
                <a:latin typeface="Times New Roman" panose="02020603050405020304" pitchFamily="18" charset="0"/>
                <a:ea typeface="宋体" panose="02010600030101010101" pitchFamily="2" charset="-122"/>
              </a:rPr>
              <a:t>TFTP_USERNAME = “</a:t>
            </a:r>
            <a:r>
              <a:rPr lang="en-US" altLang="zh-CN" sz="955" kern="100" dirty="0" err="1">
                <a:solidFill>
                  <a:srgbClr val="000000"/>
                </a:solidFill>
                <a:latin typeface="Times New Roman" panose="02020603050405020304" pitchFamily="18" charset="0"/>
                <a:ea typeface="宋体" panose="02010600030101010101" pitchFamily="2" charset="-122"/>
              </a:rPr>
              <a:t>tftp</a:t>
            </a:r>
            <a:r>
              <a:rPr lang="en-US" altLang="zh-CN" sz="955" kern="100" dirty="0">
                <a:solidFill>
                  <a:srgbClr val="000000"/>
                </a:solidFill>
                <a:latin typeface="Times New Roman" panose="02020603050405020304" pitchFamily="18" charset="0"/>
                <a:ea typeface="宋体" panose="02010600030101010101" pitchFamily="2" charset="-122"/>
              </a:rPr>
              <a:t>”			#</a:t>
            </a:r>
            <a:r>
              <a:rPr lang="zh-CN" altLang="zh-CN" sz="955" kern="100" dirty="0">
                <a:solidFill>
                  <a:srgbClr val="000000"/>
                </a:solidFill>
                <a:latin typeface="Times New Roman" panose="02020603050405020304" pitchFamily="18" charset="0"/>
                <a:ea typeface="宋体" panose="02010600030101010101" pitchFamily="2" charset="-122"/>
              </a:rPr>
              <a:t>用户名为</a:t>
            </a:r>
            <a:r>
              <a:rPr lang="en-US" altLang="zh-CN" sz="955" kern="100" dirty="0" err="1">
                <a:solidFill>
                  <a:srgbClr val="000000"/>
                </a:solidFill>
                <a:latin typeface="Times New Roman" panose="02020603050405020304" pitchFamily="18" charset="0"/>
                <a:ea typeface="宋体" panose="02010600030101010101" pitchFamily="2" charset="-122"/>
              </a:rPr>
              <a:t>tftp</a:t>
            </a:r>
            <a:endParaRPr lang="zh-CN" altLang="zh-CN" sz="955" kern="100" dirty="0">
              <a:solidFill>
                <a:srgbClr val="000000"/>
              </a:solidFill>
              <a:latin typeface="Times New Roman" panose="02020603050405020304" pitchFamily="18" charset="0"/>
              <a:ea typeface="宋体" panose="02010600030101010101" pitchFamily="2" charset="-122"/>
            </a:endParaRPr>
          </a:p>
          <a:p>
            <a:pPr lvl="1" indent="266700" algn="just">
              <a:lnSpc>
                <a:spcPct val="150000"/>
              </a:lnSpc>
              <a:spcBef>
                <a:spcPts val="0"/>
              </a:spcBef>
            </a:pPr>
            <a:r>
              <a:rPr lang="en-US" altLang="zh-CN" sz="955" kern="100" dirty="0">
                <a:solidFill>
                  <a:srgbClr val="000000"/>
                </a:solidFill>
                <a:latin typeface="Times New Roman" panose="02020603050405020304" pitchFamily="18" charset="0"/>
                <a:ea typeface="宋体" panose="02010600030101010101" pitchFamily="2" charset="-122"/>
              </a:rPr>
              <a:t>TFTP_DIRCTORY = “/home/</a:t>
            </a:r>
            <a:r>
              <a:rPr lang="en-US" altLang="zh-CN" sz="955" kern="100" dirty="0" err="1">
                <a:solidFill>
                  <a:srgbClr val="000000"/>
                </a:solidFill>
                <a:latin typeface="Times New Roman" panose="02020603050405020304" pitchFamily="18" charset="0"/>
                <a:ea typeface="宋体" panose="02010600030101010101" pitchFamily="2" charset="-122"/>
              </a:rPr>
              <a:t>tftp</a:t>
            </a:r>
            <a:r>
              <a:rPr lang="en-US" altLang="zh-CN" sz="955" kern="100" dirty="0">
                <a:solidFill>
                  <a:srgbClr val="000000"/>
                </a:solidFill>
                <a:latin typeface="Times New Roman" panose="02020603050405020304" pitchFamily="18" charset="0"/>
                <a:ea typeface="宋体" panose="02010600030101010101" pitchFamily="2" charset="-122"/>
              </a:rPr>
              <a:t>”		#</a:t>
            </a:r>
            <a:r>
              <a:rPr lang="zh-CN" altLang="zh-CN" sz="955" kern="100" dirty="0">
                <a:solidFill>
                  <a:srgbClr val="000000"/>
                </a:solidFill>
                <a:latin typeface="Times New Roman" panose="02020603050405020304" pitchFamily="18" charset="0"/>
                <a:ea typeface="宋体" panose="02010600030101010101" pitchFamily="2" charset="-122"/>
              </a:rPr>
              <a:t>目录为</a:t>
            </a:r>
            <a:r>
              <a:rPr lang="en-US" altLang="zh-CN" sz="955" kern="100" dirty="0">
                <a:solidFill>
                  <a:srgbClr val="000000"/>
                </a:solidFill>
                <a:latin typeface="Times New Roman" panose="02020603050405020304" pitchFamily="18" charset="0"/>
                <a:ea typeface="宋体" panose="02010600030101010101" pitchFamily="2" charset="-122"/>
              </a:rPr>
              <a:t>/home/</a:t>
            </a:r>
            <a:r>
              <a:rPr lang="en-US" altLang="zh-CN" sz="955" kern="100" dirty="0" err="1">
                <a:solidFill>
                  <a:srgbClr val="000000"/>
                </a:solidFill>
                <a:latin typeface="Times New Roman" panose="02020603050405020304" pitchFamily="18" charset="0"/>
                <a:ea typeface="宋体" panose="02010600030101010101" pitchFamily="2" charset="-122"/>
              </a:rPr>
              <a:t>tftp</a:t>
            </a:r>
            <a:endParaRPr lang="zh-CN" altLang="zh-CN" sz="955" kern="100" dirty="0">
              <a:solidFill>
                <a:srgbClr val="000000"/>
              </a:solidFill>
              <a:latin typeface="Times New Roman" panose="02020603050405020304" pitchFamily="18" charset="0"/>
              <a:ea typeface="宋体" panose="02010600030101010101" pitchFamily="2" charset="-122"/>
            </a:endParaRPr>
          </a:p>
          <a:p>
            <a:pPr lvl="1" indent="266700" algn="just">
              <a:lnSpc>
                <a:spcPct val="150000"/>
              </a:lnSpc>
              <a:spcBef>
                <a:spcPts val="0"/>
              </a:spcBef>
            </a:pPr>
            <a:r>
              <a:rPr lang="en-US" altLang="zh-CN" sz="955" kern="100" dirty="0">
                <a:solidFill>
                  <a:srgbClr val="000000"/>
                </a:solidFill>
                <a:latin typeface="Times New Roman" panose="02020603050405020304" pitchFamily="18" charset="0"/>
                <a:ea typeface="宋体" panose="02010600030101010101" pitchFamily="2" charset="-122"/>
              </a:rPr>
              <a:t>TFTP_ADDRESS = “0.0.0.0:69”		#</a:t>
            </a:r>
            <a:r>
              <a:rPr lang="zh-CN" altLang="zh-CN" sz="955" kern="100" dirty="0">
                <a:solidFill>
                  <a:srgbClr val="000000"/>
                </a:solidFill>
                <a:latin typeface="Times New Roman" panose="02020603050405020304" pitchFamily="18" charset="0"/>
                <a:ea typeface="宋体" panose="02010600030101010101" pitchFamily="2" charset="-122"/>
              </a:rPr>
              <a:t>地址为</a:t>
            </a:r>
            <a:r>
              <a:rPr lang="en-US" altLang="zh-CN" sz="955" kern="100" dirty="0">
                <a:solidFill>
                  <a:srgbClr val="000000"/>
                </a:solidFill>
                <a:latin typeface="Times New Roman" panose="02020603050405020304" pitchFamily="18" charset="0"/>
                <a:ea typeface="宋体" panose="02010600030101010101" pitchFamily="2" charset="-122"/>
              </a:rPr>
              <a:t>0.0.0.0:69</a:t>
            </a:r>
            <a:endParaRPr lang="zh-CN" altLang="zh-CN" sz="955" kern="100" dirty="0">
              <a:solidFill>
                <a:srgbClr val="000000"/>
              </a:solidFill>
              <a:latin typeface="Times New Roman" panose="02020603050405020304" pitchFamily="18" charset="0"/>
              <a:ea typeface="宋体" panose="02010600030101010101" pitchFamily="2" charset="-122"/>
            </a:endParaRPr>
          </a:p>
          <a:p>
            <a:pPr lvl="1" indent="266700" algn="just">
              <a:lnSpc>
                <a:spcPct val="150000"/>
              </a:lnSpc>
              <a:spcBef>
                <a:spcPts val="0"/>
              </a:spcBef>
            </a:pPr>
            <a:r>
              <a:rPr lang="en-US" altLang="zh-CN" sz="955" kern="100" dirty="0">
                <a:solidFill>
                  <a:srgbClr val="000000"/>
                </a:solidFill>
                <a:latin typeface="Times New Roman" panose="02020603050405020304" pitchFamily="18" charset="0"/>
                <a:ea typeface="宋体" panose="02010600030101010101" pitchFamily="2" charset="-122"/>
              </a:rPr>
              <a:t>TFTP_OPTIONS = “-l -c -s”        # -l</a:t>
            </a:r>
            <a:r>
              <a:rPr lang="zh-CN" altLang="zh-CN" sz="955" kern="100" dirty="0">
                <a:solidFill>
                  <a:srgbClr val="000000"/>
                </a:solidFill>
                <a:latin typeface="Times New Roman" panose="02020603050405020304" pitchFamily="18" charset="0"/>
                <a:ea typeface="宋体" panose="02010600030101010101" pitchFamily="2" charset="-122"/>
              </a:rPr>
              <a:t>为独立运行服务器模式，</a:t>
            </a:r>
            <a:r>
              <a:rPr lang="en-US" altLang="zh-CN" sz="955" kern="100" dirty="0">
                <a:solidFill>
                  <a:srgbClr val="000000"/>
                </a:solidFill>
                <a:latin typeface="Times New Roman" panose="02020603050405020304" pitchFamily="18" charset="0"/>
                <a:ea typeface="宋体" panose="02010600030101010101" pitchFamily="2" charset="-122"/>
              </a:rPr>
              <a:t>-c</a:t>
            </a:r>
            <a:r>
              <a:rPr lang="zh-CN" altLang="zh-CN" sz="955" kern="100" dirty="0">
                <a:solidFill>
                  <a:srgbClr val="000000"/>
                </a:solidFill>
                <a:latin typeface="Times New Roman" panose="02020603050405020304" pitchFamily="18" charset="0"/>
                <a:ea typeface="宋体" panose="02010600030101010101" pitchFamily="2" charset="-122"/>
              </a:rPr>
              <a:t>为可创建新文件，</a:t>
            </a:r>
            <a:r>
              <a:rPr lang="en-US" altLang="zh-CN" sz="955" kern="100" dirty="0">
                <a:solidFill>
                  <a:srgbClr val="000000"/>
                </a:solidFill>
                <a:latin typeface="Times New Roman" panose="02020603050405020304" pitchFamily="18" charset="0"/>
                <a:ea typeface="宋体" panose="02010600030101010101" pitchFamily="2" charset="-122"/>
              </a:rPr>
              <a:t>-s</a:t>
            </a:r>
            <a:r>
              <a:rPr lang="zh-CN" altLang="zh-CN" sz="955" kern="100" dirty="0">
                <a:solidFill>
                  <a:srgbClr val="000000"/>
                </a:solidFill>
                <a:latin typeface="Times New Roman" panose="02020603050405020304" pitchFamily="18" charset="0"/>
                <a:ea typeface="宋体" panose="02010600030101010101" pitchFamily="2" charset="-122"/>
              </a:rPr>
              <a:t>为指定</a:t>
            </a:r>
            <a:r>
              <a:rPr lang="en-US" altLang="zh-CN" sz="955" kern="100" dirty="0" err="1">
                <a:solidFill>
                  <a:srgbClr val="000000"/>
                </a:solidFill>
                <a:latin typeface="Times New Roman" panose="02020603050405020304" pitchFamily="18" charset="0"/>
                <a:ea typeface="宋体" panose="02010600030101010101" pitchFamily="2" charset="-122"/>
              </a:rPr>
              <a:t>tftpd-hpa</a:t>
            </a:r>
            <a:r>
              <a:rPr lang="zh-CN" altLang="zh-CN" sz="955" kern="100" dirty="0">
                <a:solidFill>
                  <a:srgbClr val="000000"/>
                </a:solidFill>
                <a:latin typeface="Times New Roman" panose="02020603050405020304" pitchFamily="18" charset="0"/>
                <a:ea typeface="宋体" panose="02010600030101010101" pitchFamily="2" charset="-122"/>
              </a:rPr>
              <a:t>服务目录。 </a:t>
            </a:r>
          </a:p>
          <a:p>
            <a:pPr indent="266700" algn="just"/>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4</a:t>
            </a:r>
            <a:r>
              <a:rPr lang="zh-CN" altLang="zh-CN" sz="1400" kern="100" dirty="0">
                <a:solidFill>
                  <a:srgbClr val="000000"/>
                </a:solidFill>
                <a:latin typeface="Times New Roman" panose="02020603050405020304" pitchFamily="18" charset="0"/>
                <a:ea typeface="宋体" panose="02010600030101010101" pitchFamily="2" charset="-122"/>
              </a:rPr>
              <a:t>）重启</a:t>
            </a:r>
            <a:r>
              <a:rPr lang="en-US" altLang="zh-CN" sz="1400" kern="100" dirty="0" err="1">
                <a:solidFill>
                  <a:srgbClr val="000000"/>
                </a:solidFill>
                <a:latin typeface="Times New Roman" panose="02020603050405020304" pitchFamily="18" charset="0"/>
                <a:ea typeface="宋体" panose="02010600030101010101" pitchFamily="2" charset="-122"/>
              </a:rPr>
              <a:t>tftpd-hpa</a:t>
            </a:r>
            <a:r>
              <a:rPr lang="zh-CN" altLang="zh-CN" sz="1400" kern="100" dirty="0">
                <a:solidFill>
                  <a:srgbClr val="000000"/>
                </a:solidFill>
                <a:latin typeface="Times New Roman" panose="02020603050405020304" pitchFamily="18" charset="0"/>
                <a:ea typeface="宋体" panose="02010600030101010101" pitchFamily="2" charset="-122"/>
              </a:rPr>
              <a:t>服务，命令如下：</a:t>
            </a:r>
          </a:p>
          <a:p>
            <a:pPr lvl="1" indent="266700" algn="just">
              <a:lnSpc>
                <a:spcPct val="150000"/>
              </a:lnSpc>
              <a:spcBef>
                <a:spcPts val="0"/>
              </a:spcBef>
            </a:pPr>
            <a:r>
              <a:rPr lang="en-US" altLang="zh-CN" sz="955" kern="100" dirty="0">
                <a:solidFill>
                  <a:srgbClr val="000000"/>
                </a:solidFill>
                <a:latin typeface="Times New Roman" panose="02020603050405020304" pitchFamily="18" charset="0"/>
                <a:ea typeface="宋体" panose="02010600030101010101" pitchFamily="2" charset="-122"/>
              </a:rPr>
              <a:t># service </a:t>
            </a:r>
            <a:r>
              <a:rPr lang="en-US" altLang="zh-CN" sz="955" kern="100" dirty="0" err="1">
                <a:solidFill>
                  <a:srgbClr val="000000"/>
                </a:solidFill>
                <a:latin typeface="Times New Roman" panose="02020603050405020304" pitchFamily="18" charset="0"/>
                <a:ea typeface="宋体" panose="02010600030101010101" pitchFamily="2" charset="-122"/>
              </a:rPr>
              <a:t>tftpd-hpa</a:t>
            </a:r>
            <a:r>
              <a:rPr lang="en-US" altLang="zh-CN" sz="955" kern="100" dirty="0">
                <a:solidFill>
                  <a:srgbClr val="000000"/>
                </a:solidFill>
                <a:latin typeface="Times New Roman" panose="02020603050405020304" pitchFamily="18" charset="0"/>
                <a:ea typeface="宋体" panose="02010600030101010101" pitchFamily="2" charset="-122"/>
              </a:rPr>
              <a:t> restart</a:t>
            </a:r>
          </a:p>
          <a:p>
            <a:pPr lvl="1" indent="0" algn="just">
              <a:lnSpc>
                <a:spcPct val="150000"/>
              </a:lnSpc>
              <a:spcBef>
                <a:spcPts val="0"/>
              </a:spcBef>
              <a:buNone/>
            </a:pPr>
            <a:endParaRPr lang="zh-CN" altLang="en-US" sz="955"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177607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8" y="215900"/>
            <a:ext cx="7616793" cy="4176464"/>
          </a:xfrm>
        </p:spPr>
        <p:txBody>
          <a:bodyPr>
            <a:normAutofit fontScale="62500" lnSpcReduction="20000"/>
          </a:bodyPr>
          <a:lstStyle/>
          <a:p>
            <a:r>
              <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六、登录</a:t>
            </a:r>
            <a:r>
              <a:rPr lang="en-US" altLang="zh-CN" sz="2200" b="1" kern="100" dirty="0" err="1">
                <a:effectLst/>
                <a:latin typeface="Times New Roman" panose="02020603050405020304" pitchFamily="18" charset="0"/>
                <a:ea typeface="宋体" panose="02010600030101010101" pitchFamily="2" charset="-122"/>
                <a:cs typeface="Times New Roman" panose="02020603050405020304" pitchFamily="18" charset="0"/>
              </a:rPr>
              <a:t>tftp</a:t>
            </a:r>
            <a:r>
              <a:rPr lang="zh-CN" altLang="zh-CN" sz="2200" b="1" kern="100" dirty="0">
                <a:effectLst/>
                <a:latin typeface="Times New Roman" panose="02020603050405020304" pitchFamily="18" charset="0"/>
                <a:ea typeface="宋体" panose="02010600030101010101" pitchFamily="2" charset="-122"/>
                <a:cs typeface="Times New Roman" panose="02020603050405020304" pitchFamily="18" charset="0"/>
              </a:rPr>
              <a:t>服务器</a:t>
            </a:r>
          </a:p>
          <a:p>
            <a:pPr indent="266700" algn="just"/>
            <a:r>
              <a:rPr lang="en-US" altLang="zh-CN" sz="2200" kern="100" dirty="0" err="1">
                <a:solidFill>
                  <a:srgbClr val="000000"/>
                </a:solidFill>
                <a:effectLst/>
                <a:latin typeface="Times New Roman" panose="02020603050405020304" pitchFamily="18" charset="0"/>
                <a:ea typeface="宋体" panose="02010600030101010101" pitchFamily="2" charset="-122"/>
              </a:rPr>
              <a:t>tftp</a:t>
            </a:r>
            <a:r>
              <a:rPr lang="zh-CN" altLang="zh-CN" sz="2200" kern="100" dirty="0">
                <a:solidFill>
                  <a:srgbClr val="000000"/>
                </a:solidFill>
                <a:effectLst/>
                <a:latin typeface="Times New Roman" panose="02020603050405020304" pitchFamily="18" charset="0"/>
                <a:ea typeface="宋体" panose="02010600030101010101" pitchFamily="2" charset="-122"/>
              </a:rPr>
              <a:t>服务器的登录方法如下：</a:t>
            </a:r>
            <a:endParaRPr lang="zh-CN" altLang="zh-CN" sz="2200" kern="100" dirty="0">
              <a:effectLst/>
              <a:latin typeface="Times New Roman" panose="02020603050405020304" pitchFamily="18" charset="0"/>
              <a:ea typeface="宋体" panose="02010600030101010101" pitchFamily="2" charset="-122"/>
            </a:endParaRPr>
          </a:p>
          <a:p>
            <a:pPr lvl="1" indent="266700" algn="just"/>
            <a:r>
              <a:rPr lang="en-US" altLang="zh-CN" sz="1855" kern="100" dirty="0">
                <a:solidFill>
                  <a:srgbClr val="000000"/>
                </a:solidFill>
                <a:effectLst/>
                <a:latin typeface="Times New Roman" panose="02020603050405020304" pitchFamily="18" charset="0"/>
                <a:ea typeface="宋体" panose="02010600030101010101" pitchFamily="2" charset="-122"/>
              </a:rPr>
              <a:t>#tftp IP</a:t>
            </a:r>
            <a:r>
              <a:rPr lang="zh-CN" altLang="zh-CN" sz="1855" kern="100" dirty="0">
                <a:solidFill>
                  <a:srgbClr val="000000"/>
                </a:solidFill>
                <a:effectLst/>
                <a:latin typeface="Times New Roman" panose="02020603050405020304" pitchFamily="18" charset="0"/>
                <a:ea typeface="宋体" panose="02010600030101010101" pitchFamily="2" charset="-122"/>
              </a:rPr>
              <a:t>地址</a:t>
            </a:r>
            <a:endParaRPr lang="zh-CN" altLang="zh-CN" sz="1855" kern="100" dirty="0">
              <a:effectLst/>
              <a:latin typeface="Times New Roman" panose="02020603050405020304" pitchFamily="18" charset="0"/>
              <a:ea typeface="宋体" panose="02010600030101010101" pitchFamily="2" charset="-122"/>
            </a:endParaRPr>
          </a:p>
          <a:p>
            <a:pPr indent="266700" algn="just"/>
            <a:r>
              <a:rPr lang="zh-CN" altLang="zh-CN" sz="2200" kern="100" dirty="0">
                <a:solidFill>
                  <a:srgbClr val="000000"/>
                </a:solidFill>
                <a:effectLst/>
                <a:latin typeface="Times New Roman" panose="02020603050405020304" pitchFamily="18" charset="0"/>
                <a:ea typeface="宋体" panose="02010600030101010101" pitchFamily="2" charset="-122"/>
              </a:rPr>
              <a:t>设</a:t>
            </a:r>
            <a:r>
              <a:rPr lang="en-US" altLang="zh-CN" sz="2200" kern="100" dirty="0" err="1">
                <a:solidFill>
                  <a:srgbClr val="000000"/>
                </a:solidFill>
                <a:effectLst/>
                <a:latin typeface="Times New Roman" panose="02020603050405020304" pitchFamily="18" charset="0"/>
                <a:ea typeface="宋体" panose="02010600030101010101" pitchFamily="2" charset="-122"/>
              </a:rPr>
              <a:t>tftpd</a:t>
            </a:r>
            <a:r>
              <a:rPr lang="zh-CN" altLang="zh-CN" sz="2200" kern="100" dirty="0">
                <a:solidFill>
                  <a:srgbClr val="000000"/>
                </a:solidFill>
                <a:effectLst/>
                <a:latin typeface="Times New Roman" panose="02020603050405020304" pitchFamily="18" charset="0"/>
                <a:ea typeface="宋体" panose="02010600030101010101" pitchFamily="2" charset="-122"/>
              </a:rPr>
              <a:t>服务器的主机名为</a:t>
            </a:r>
            <a:r>
              <a:rPr lang="en-US" altLang="zh-CN" sz="2200" kern="100" dirty="0" err="1">
                <a:solidFill>
                  <a:srgbClr val="000000"/>
                </a:solidFill>
                <a:effectLst/>
                <a:latin typeface="Times New Roman" panose="02020603050405020304" pitchFamily="18" charset="0"/>
                <a:ea typeface="宋体" panose="02010600030101010101" pitchFamily="2" charset="-122"/>
              </a:rPr>
              <a:t>hxj</a:t>
            </a:r>
            <a:r>
              <a:rPr lang="zh-CN" altLang="zh-CN" sz="2200" kern="100" dirty="0">
                <a:solidFill>
                  <a:srgbClr val="000000"/>
                </a:solidFill>
                <a:effectLst/>
                <a:latin typeface="Times New Roman" panose="02020603050405020304" pitchFamily="18" charset="0"/>
                <a:ea typeface="宋体" panose="02010600030101010101" pitchFamily="2" charset="-122"/>
              </a:rPr>
              <a:t>，</a:t>
            </a:r>
            <a:r>
              <a:rPr lang="en-US" altLang="zh-CN" sz="2200" kern="100" dirty="0">
                <a:solidFill>
                  <a:srgbClr val="000000"/>
                </a:solidFill>
                <a:effectLst/>
                <a:latin typeface="Times New Roman" panose="02020603050405020304" pitchFamily="18" charset="0"/>
                <a:ea typeface="宋体" panose="02010600030101010101" pitchFamily="2" charset="-122"/>
              </a:rPr>
              <a:t>IP</a:t>
            </a:r>
            <a:r>
              <a:rPr lang="zh-CN" altLang="zh-CN" sz="2200" kern="100" dirty="0">
                <a:solidFill>
                  <a:srgbClr val="000000"/>
                </a:solidFill>
                <a:effectLst/>
                <a:latin typeface="Times New Roman" panose="02020603050405020304" pitchFamily="18" charset="0"/>
                <a:ea typeface="宋体" panose="02010600030101010101" pitchFamily="2" charset="-122"/>
              </a:rPr>
              <a:t>地址为</a:t>
            </a:r>
            <a:r>
              <a:rPr lang="en-US" altLang="zh-CN" sz="2200" kern="100" dirty="0">
                <a:solidFill>
                  <a:srgbClr val="000000"/>
                </a:solidFill>
                <a:effectLst/>
                <a:latin typeface="Times New Roman" panose="02020603050405020304" pitchFamily="18" charset="0"/>
                <a:ea typeface="宋体" panose="02010600030101010101" pitchFamily="2" charset="-122"/>
              </a:rPr>
              <a:t>192.168.31.170</a:t>
            </a:r>
            <a:r>
              <a:rPr lang="zh-CN" altLang="zh-CN" sz="2200" kern="100" dirty="0">
                <a:solidFill>
                  <a:srgbClr val="000000"/>
                </a:solidFill>
                <a:effectLst/>
                <a:latin typeface="Times New Roman" panose="02020603050405020304" pitchFamily="18" charset="0"/>
                <a:ea typeface="宋体" panose="02010600030101010101" pitchFamily="2" charset="-122"/>
              </a:rPr>
              <a:t>，下载和上传的文件分别为</a:t>
            </a:r>
            <a:r>
              <a:rPr lang="en-US" altLang="zh-CN" sz="2200" kern="100" dirty="0">
                <a:solidFill>
                  <a:srgbClr val="000000"/>
                </a:solidFill>
                <a:effectLst/>
                <a:latin typeface="Times New Roman" panose="02020603050405020304" pitchFamily="18" charset="0"/>
                <a:ea typeface="宋体" panose="02010600030101010101" pitchFamily="2" charset="-122"/>
              </a:rPr>
              <a:t>1.txt</a:t>
            </a:r>
            <a:r>
              <a:rPr lang="zh-CN" altLang="zh-CN" sz="2200" kern="100" dirty="0">
                <a:solidFill>
                  <a:srgbClr val="000000"/>
                </a:solidFill>
                <a:effectLst/>
                <a:latin typeface="Times New Roman" panose="02020603050405020304" pitchFamily="18" charset="0"/>
                <a:ea typeface="宋体" panose="02010600030101010101" pitchFamily="2" charset="-122"/>
              </a:rPr>
              <a:t>和</a:t>
            </a:r>
            <a:r>
              <a:rPr lang="en-US" altLang="zh-CN" sz="2200" kern="100" dirty="0">
                <a:solidFill>
                  <a:srgbClr val="000000"/>
                </a:solidFill>
                <a:effectLst/>
                <a:latin typeface="Times New Roman" panose="02020603050405020304" pitchFamily="18" charset="0"/>
                <a:ea typeface="宋体" panose="02010600030101010101" pitchFamily="2" charset="-122"/>
              </a:rPr>
              <a:t>2.txt</a:t>
            </a:r>
            <a:r>
              <a:rPr lang="zh-CN" altLang="zh-CN" sz="2200" kern="100" dirty="0">
                <a:solidFill>
                  <a:srgbClr val="000000"/>
                </a:solidFill>
                <a:effectLst/>
                <a:latin typeface="Times New Roman" panose="02020603050405020304" pitchFamily="18" charset="0"/>
                <a:ea typeface="宋体" panose="02010600030101010101" pitchFamily="2" charset="-122"/>
              </a:rPr>
              <a:t>。下载和上传的用法是相同的，不同的是所使用的命令分别为</a:t>
            </a:r>
            <a:r>
              <a:rPr lang="en-US" altLang="zh-CN" sz="2200" kern="100" dirty="0">
                <a:solidFill>
                  <a:srgbClr val="000000"/>
                </a:solidFill>
                <a:effectLst/>
                <a:latin typeface="Times New Roman" panose="02020603050405020304" pitchFamily="18" charset="0"/>
                <a:ea typeface="宋体" panose="02010600030101010101" pitchFamily="2" charset="-122"/>
              </a:rPr>
              <a:t>get</a:t>
            </a:r>
            <a:r>
              <a:rPr lang="zh-CN" altLang="zh-CN" sz="2200" kern="100" dirty="0">
                <a:solidFill>
                  <a:srgbClr val="000000"/>
                </a:solidFill>
                <a:effectLst/>
                <a:latin typeface="Times New Roman" panose="02020603050405020304" pitchFamily="18" charset="0"/>
                <a:ea typeface="宋体" panose="02010600030101010101" pitchFamily="2" charset="-122"/>
              </a:rPr>
              <a:t>和</a:t>
            </a:r>
            <a:r>
              <a:rPr lang="en-US" altLang="zh-CN" sz="2200" kern="100" dirty="0">
                <a:solidFill>
                  <a:srgbClr val="000000"/>
                </a:solidFill>
                <a:effectLst/>
                <a:latin typeface="Times New Roman" panose="02020603050405020304" pitchFamily="18" charset="0"/>
                <a:ea typeface="宋体" panose="02010600030101010101" pitchFamily="2" charset="-122"/>
              </a:rPr>
              <a:t>put</a:t>
            </a:r>
            <a:r>
              <a:rPr lang="zh-CN" altLang="zh-CN" sz="2200" kern="100" dirty="0">
                <a:solidFill>
                  <a:srgbClr val="000000"/>
                </a:solidFill>
                <a:effectLst/>
                <a:latin typeface="Times New Roman" panose="02020603050405020304" pitchFamily="18" charset="0"/>
                <a:ea typeface="宋体" panose="02010600030101010101" pitchFamily="2" charset="-122"/>
              </a:rPr>
              <a:t>，具体命令如下</a:t>
            </a:r>
            <a:r>
              <a:rPr lang="en-US" altLang="zh-CN" sz="2200" kern="100" dirty="0">
                <a:solidFill>
                  <a:srgbClr val="000000"/>
                </a:solidFill>
                <a:effectLst/>
                <a:latin typeface="Times New Roman" panose="02020603050405020304" pitchFamily="18" charset="0"/>
                <a:ea typeface="宋体" panose="02010600030101010101" pitchFamily="2" charset="-122"/>
              </a:rPr>
              <a:t>:</a:t>
            </a:r>
            <a:endParaRPr lang="zh-CN" altLang="zh-CN" sz="2200" kern="100" dirty="0">
              <a:effectLst/>
              <a:latin typeface="Times New Roman" panose="02020603050405020304" pitchFamily="18" charset="0"/>
              <a:ea typeface="宋体" panose="02010600030101010101" pitchFamily="2" charset="-122"/>
            </a:endParaRPr>
          </a:p>
          <a:p>
            <a:pPr indent="266700" algn="just"/>
            <a:r>
              <a:rPr lang="en-US" altLang="zh-CN" sz="2200" kern="100" dirty="0">
                <a:solidFill>
                  <a:srgbClr val="000000"/>
                </a:solidFill>
                <a:effectLst/>
                <a:latin typeface="Times New Roman" panose="02020603050405020304" pitchFamily="18" charset="0"/>
                <a:ea typeface="宋体" panose="02010600030101010101" pitchFamily="2" charset="-122"/>
              </a:rPr>
              <a:t>(1)</a:t>
            </a:r>
            <a:r>
              <a:rPr lang="zh-CN" altLang="zh-CN" sz="2200" kern="100" dirty="0">
                <a:solidFill>
                  <a:srgbClr val="000000"/>
                </a:solidFill>
                <a:effectLst/>
                <a:latin typeface="Times New Roman" panose="02020603050405020304" pitchFamily="18" charset="0"/>
                <a:ea typeface="宋体" panose="02010600030101010101" pitchFamily="2" charset="-122"/>
              </a:rPr>
              <a:t>交互方式的代码如下：</a:t>
            </a:r>
            <a:endParaRPr lang="zh-CN" altLang="zh-CN" sz="2200" kern="100" dirty="0">
              <a:effectLst/>
              <a:latin typeface="Times New Roman" panose="02020603050405020304" pitchFamily="18" charset="0"/>
              <a:ea typeface="宋体" panose="02010600030101010101" pitchFamily="2" charset="-122"/>
            </a:endParaRPr>
          </a:p>
          <a:p>
            <a:pPr lvl="1" indent="266700" algn="just"/>
            <a:r>
              <a:rPr lang="en-US" altLang="zh-CN" sz="1800" kern="100" dirty="0">
                <a:solidFill>
                  <a:srgbClr val="000000"/>
                </a:solidFill>
                <a:latin typeface="Times New Roman" panose="02020603050405020304" pitchFamily="18" charset="0"/>
                <a:ea typeface="宋体" panose="02010600030101010101" pitchFamily="2" charset="-122"/>
              </a:rPr>
              <a:t>#tftp 192.168.31.170				#</a:t>
            </a:r>
            <a:r>
              <a:rPr lang="zh-CN" altLang="zh-CN" sz="1800" kern="100" dirty="0">
                <a:solidFill>
                  <a:srgbClr val="000000"/>
                </a:solidFill>
                <a:latin typeface="Times New Roman" panose="02020603050405020304" pitchFamily="18" charset="0"/>
                <a:ea typeface="宋体" panose="02010600030101010101" pitchFamily="2" charset="-122"/>
              </a:rPr>
              <a:t>登录成功显示</a:t>
            </a:r>
            <a:r>
              <a:rPr lang="en-US" altLang="zh-CN" sz="1800" kern="100" dirty="0" err="1">
                <a:solidFill>
                  <a:srgbClr val="000000"/>
                </a:solidFill>
                <a:latin typeface="Times New Roman" panose="02020603050405020304" pitchFamily="18" charset="0"/>
                <a:ea typeface="宋体" panose="02010600030101010101" pitchFamily="2" charset="-122"/>
              </a:rPr>
              <a:t>tp</a:t>
            </a:r>
            <a:r>
              <a:rPr lang="zh-CN" altLang="zh-CN" sz="1800" kern="100" dirty="0">
                <a:solidFill>
                  <a:srgbClr val="000000"/>
                </a:solidFill>
                <a:latin typeface="Times New Roman" panose="02020603050405020304" pitchFamily="18" charset="0"/>
                <a:ea typeface="宋体" panose="02010600030101010101" pitchFamily="2" charset="-122"/>
              </a:rPr>
              <a:t>提示符。进入交互界面</a:t>
            </a:r>
          </a:p>
          <a:p>
            <a:pPr lvl="1" indent="266700" algn="just"/>
            <a:r>
              <a:rPr lang="en-US" altLang="zh-CN" sz="1800" kern="100" dirty="0" err="1">
                <a:solidFill>
                  <a:srgbClr val="000000"/>
                </a:solidFill>
                <a:latin typeface="Times New Roman" panose="02020603050405020304" pitchFamily="18" charset="0"/>
                <a:ea typeface="宋体" panose="02010600030101010101" pitchFamily="2" charset="-122"/>
              </a:rPr>
              <a:t>tftp</a:t>
            </a:r>
            <a:r>
              <a:rPr lang="en-US" altLang="zh-CN" sz="1800" kern="100" dirty="0">
                <a:solidFill>
                  <a:srgbClr val="000000"/>
                </a:solidFill>
                <a:latin typeface="Times New Roman" panose="02020603050405020304" pitchFamily="18" charset="0"/>
                <a:ea typeface="宋体" panose="02010600030101010101" pitchFamily="2" charset="-122"/>
              </a:rPr>
              <a:t> &gt;get 1.txt						#</a:t>
            </a:r>
            <a:r>
              <a:rPr lang="zh-CN" altLang="zh-CN" sz="1800" kern="100" dirty="0">
                <a:solidFill>
                  <a:srgbClr val="000000"/>
                </a:solidFill>
                <a:latin typeface="Times New Roman" panose="02020603050405020304" pitchFamily="18" charset="0"/>
                <a:ea typeface="宋体" panose="02010600030101010101" pitchFamily="2" charset="-122"/>
              </a:rPr>
              <a:t>下载</a:t>
            </a:r>
            <a:r>
              <a:rPr lang="en-US" altLang="zh-CN" sz="1800" kern="100" dirty="0">
                <a:solidFill>
                  <a:srgbClr val="000000"/>
                </a:solidFill>
                <a:latin typeface="Times New Roman" panose="02020603050405020304" pitchFamily="18" charset="0"/>
                <a:ea typeface="宋体" panose="02010600030101010101" pitchFamily="2" charset="-122"/>
              </a:rPr>
              <a:t>1.txt</a:t>
            </a:r>
            <a:r>
              <a:rPr lang="zh-CN" altLang="zh-CN" sz="1800" kern="100" dirty="0">
                <a:solidFill>
                  <a:srgbClr val="000000"/>
                </a:solidFill>
                <a:latin typeface="Times New Roman" panose="02020603050405020304" pitchFamily="18" charset="0"/>
                <a:ea typeface="宋体" panose="02010600030101010101" pitchFamily="2" charset="-122"/>
              </a:rPr>
              <a:t>文件</a:t>
            </a:r>
          </a:p>
          <a:p>
            <a:pPr lvl="1" indent="266700" algn="just"/>
            <a:r>
              <a:rPr lang="en-US" altLang="zh-CN" sz="1800" kern="100" dirty="0" err="1">
                <a:solidFill>
                  <a:srgbClr val="000000"/>
                </a:solidFill>
                <a:latin typeface="Times New Roman" panose="02020603050405020304" pitchFamily="18" charset="0"/>
                <a:ea typeface="宋体" panose="02010600030101010101" pitchFamily="2" charset="-122"/>
              </a:rPr>
              <a:t>tftp</a:t>
            </a:r>
            <a:r>
              <a:rPr lang="en-US" altLang="zh-CN" sz="1800" kern="100" dirty="0">
                <a:solidFill>
                  <a:srgbClr val="000000"/>
                </a:solidFill>
                <a:latin typeface="Times New Roman" panose="02020603050405020304" pitchFamily="18" charset="0"/>
                <a:ea typeface="宋体" panose="02010600030101010101" pitchFamily="2" charset="-122"/>
              </a:rPr>
              <a:t> &gt;put 2.txt						#</a:t>
            </a:r>
            <a:r>
              <a:rPr lang="zh-CN" altLang="zh-CN" sz="1800" kern="100" dirty="0">
                <a:solidFill>
                  <a:srgbClr val="000000"/>
                </a:solidFill>
                <a:latin typeface="Times New Roman" panose="02020603050405020304" pitchFamily="18" charset="0"/>
                <a:ea typeface="宋体" panose="02010600030101010101" pitchFamily="2" charset="-122"/>
              </a:rPr>
              <a:t>上传</a:t>
            </a:r>
            <a:r>
              <a:rPr lang="en-US" altLang="zh-CN" sz="1800" kern="100" dirty="0">
                <a:solidFill>
                  <a:srgbClr val="000000"/>
                </a:solidFill>
                <a:latin typeface="Times New Roman" panose="02020603050405020304" pitchFamily="18" charset="0"/>
                <a:ea typeface="宋体" panose="02010600030101010101" pitchFamily="2" charset="-122"/>
              </a:rPr>
              <a:t>2.txt</a:t>
            </a:r>
            <a:r>
              <a:rPr lang="zh-CN" altLang="zh-CN" sz="1800" kern="100" dirty="0">
                <a:solidFill>
                  <a:srgbClr val="000000"/>
                </a:solidFill>
                <a:latin typeface="Times New Roman" panose="02020603050405020304" pitchFamily="18" charset="0"/>
                <a:ea typeface="宋体" panose="02010600030101010101" pitchFamily="2" charset="-122"/>
              </a:rPr>
              <a:t>文件</a:t>
            </a:r>
          </a:p>
          <a:p>
            <a:pPr lvl="1" indent="266700" algn="just"/>
            <a:r>
              <a:rPr lang="en-US" altLang="zh-CN" sz="1800" kern="100" dirty="0" err="1">
                <a:solidFill>
                  <a:srgbClr val="000000"/>
                </a:solidFill>
                <a:latin typeface="Times New Roman" panose="02020603050405020304" pitchFamily="18" charset="0"/>
                <a:ea typeface="宋体" panose="02010600030101010101" pitchFamily="2" charset="-122"/>
              </a:rPr>
              <a:t>tftp</a:t>
            </a:r>
            <a:r>
              <a:rPr lang="en-US" altLang="zh-CN" sz="1800" kern="100" dirty="0">
                <a:solidFill>
                  <a:srgbClr val="000000"/>
                </a:solidFill>
                <a:latin typeface="Times New Roman" panose="02020603050405020304" pitchFamily="18" charset="0"/>
                <a:ea typeface="宋体" panose="02010600030101010101" pitchFamily="2" charset="-122"/>
              </a:rPr>
              <a:t>&gt;quit		</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en-US" altLang="zh-CN" sz="1600" kern="100" dirty="0">
                <a:solidFill>
                  <a:srgbClr val="000000"/>
                </a:solidFill>
                <a:latin typeface="Times New Roman" panose="02020603050405020304" pitchFamily="18" charset="0"/>
                <a:ea typeface="宋体" panose="02010600030101010101" pitchFamily="2" charset="-122"/>
              </a:rPr>
              <a:t>#</a:t>
            </a:r>
            <a:r>
              <a:rPr lang="zh-CN" altLang="zh-CN" sz="1600" kern="100" dirty="0">
                <a:solidFill>
                  <a:srgbClr val="000000"/>
                </a:solidFill>
                <a:latin typeface="Times New Roman" panose="02020603050405020304" pitchFamily="18" charset="0"/>
                <a:ea typeface="宋体" panose="02010600030101010101" pitchFamily="2" charset="-122"/>
              </a:rPr>
              <a:t>退出</a:t>
            </a:r>
            <a:r>
              <a:rPr lang="en-US" altLang="zh-CN" sz="1600" kern="100" dirty="0">
                <a:solidFill>
                  <a:srgbClr val="000000"/>
                </a:solidFill>
                <a:latin typeface="Times New Roman" panose="02020603050405020304" pitchFamily="18" charset="0"/>
                <a:ea typeface="宋体" panose="02010600030101010101" pitchFamily="2" charset="-122"/>
              </a:rPr>
              <a:t>TFTP</a:t>
            </a:r>
            <a:r>
              <a:rPr lang="zh-CN" altLang="zh-CN" sz="1600" kern="100" dirty="0">
                <a:solidFill>
                  <a:srgbClr val="000000"/>
                </a:solidFill>
                <a:latin typeface="Times New Roman" panose="02020603050405020304" pitchFamily="18" charset="0"/>
                <a:ea typeface="宋体" panose="02010600030101010101" pitchFamily="2" charset="-122"/>
              </a:rPr>
              <a:t>客户端</a:t>
            </a:r>
          </a:p>
          <a:p>
            <a:pPr indent="266700" algn="just"/>
            <a:r>
              <a:rPr lang="en-US" altLang="zh-CN" sz="2200" kern="100" dirty="0">
                <a:solidFill>
                  <a:srgbClr val="000000"/>
                </a:solidFill>
                <a:latin typeface="Times New Roman" panose="02020603050405020304" pitchFamily="18" charset="0"/>
                <a:ea typeface="宋体" panose="02010600030101010101" pitchFamily="2" charset="-122"/>
              </a:rPr>
              <a:t>(2)</a:t>
            </a:r>
            <a:r>
              <a:rPr lang="zh-CN" altLang="zh-CN" sz="2200" kern="100" dirty="0">
                <a:solidFill>
                  <a:srgbClr val="000000"/>
                </a:solidFill>
                <a:latin typeface="Times New Roman" panose="02020603050405020304" pitchFamily="18" charset="0"/>
                <a:ea typeface="宋体" panose="02010600030101010101" pitchFamily="2" charset="-122"/>
              </a:rPr>
              <a:t>即时文档方式的代码如下：</a:t>
            </a: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#tftp 192.168. 31.170&lt;&lt; EOF</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	get 1.txt</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	quit</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EOF</a:t>
            </a:r>
            <a:endParaRPr lang="zh-CN" altLang="zh-CN" sz="1600" kern="100" dirty="0">
              <a:solidFill>
                <a:srgbClr val="000000"/>
              </a:solidFill>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324893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rgbClr val="3B3837"/>
                </a:solidFill>
              </a:rPr>
              <a:t>05</a:t>
            </a:r>
            <a:endParaRPr lang="zh-CN" altLang="en-US" sz="7200" dirty="0">
              <a:solidFill>
                <a:srgbClr val="3B3837"/>
              </a:solidFill>
            </a:endParaRPr>
          </a:p>
        </p:txBody>
      </p:sp>
      <p:sp>
        <p:nvSpPr>
          <p:cNvPr id="6" name="Rectangle 36"/>
          <p:cNvSpPr/>
          <p:nvPr/>
        </p:nvSpPr>
        <p:spPr>
          <a:xfrm>
            <a:off x="3716603" y="2088882"/>
            <a:ext cx="4968552" cy="683603"/>
          </a:xfrm>
          <a:prstGeom prst="rect">
            <a:avLst/>
          </a:prstGeom>
          <a:noFill/>
        </p:spPr>
        <p:txBody>
          <a:bodyPr wrap="square" lIns="67391" tIns="33696" rIns="67391" bIns="33696">
            <a:spAutoFit/>
          </a:bodyPr>
          <a:lstStyle/>
          <a:p>
            <a:pPr algn="ctr">
              <a:defRPr/>
            </a:pPr>
            <a:r>
              <a:rPr lang="zh-CN" altLang="zh-CN" sz="4000" b="1" kern="100" dirty="0">
                <a:latin typeface="Times New Roman" panose="02020603050405020304" pitchFamily="18" charset="0"/>
              </a:rPr>
              <a:t>网络资源共享配置</a:t>
            </a:r>
            <a:endParaRPr lang="zh-CN" altLang="en-US"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1002534505"/>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359916"/>
            <a:ext cx="7616793" cy="4176464"/>
          </a:xfrm>
        </p:spPr>
        <p:txBody>
          <a:bodyPr>
            <a:norm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Samba</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a:t>
            </a:r>
          </a:p>
          <a:p>
            <a:pPr algn="just" hangingPunct="0">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SMB</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协议</a:t>
            </a: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SMB</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Server Message Block</a:t>
            </a:r>
            <a:r>
              <a:rPr lang="zh-CN" altLang="zh-CN" sz="1400" kern="100" dirty="0">
                <a:solidFill>
                  <a:srgbClr val="000000"/>
                </a:solidFill>
                <a:effectLst/>
                <a:latin typeface="Times New Roman" panose="02020603050405020304" pitchFamily="18" charset="0"/>
                <a:ea typeface="宋体" panose="02010600030101010101" pitchFamily="2" charset="-122"/>
              </a:rPr>
              <a:t>）是由微软开发的一种软件程序级的网络传输协议，主要用来使得一个网络上的计算机共享计文件、打印机、串行端口、通信等资源。它也提供认证的进行进程间通信机能。经过</a:t>
            </a:r>
            <a:r>
              <a:rPr lang="en-US" altLang="zh-CN" sz="1400" kern="100" dirty="0">
                <a:solidFill>
                  <a:srgbClr val="000000"/>
                </a:solidFill>
                <a:effectLst/>
                <a:latin typeface="Times New Roman" panose="02020603050405020304" pitchFamily="18" charset="0"/>
                <a:ea typeface="宋体" panose="02010600030101010101" pitchFamily="2" charset="-122"/>
              </a:rPr>
              <a:t>Unix</a:t>
            </a:r>
            <a:r>
              <a:rPr lang="zh-CN" altLang="zh-CN" sz="1400" kern="100" dirty="0">
                <a:solidFill>
                  <a:srgbClr val="000000"/>
                </a:solidFill>
                <a:effectLst/>
                <a:latin typeface="Times New Roman" panose="02020603050405020304" pitchFamily="18" charset="0"/>
                <a:ea typeface="宋体" panose="02010600030101010101" pitchFamily="2" charset="-122"/>
              </a:rPr>
              <a:t>服务器厂商重新开发后，它可以用于连接</a:t>
            </a:r>
            <a:r>
              <a:rPr lang="en-US" altLang="zh-CN" sz="1400" kern="100" dirty="0">
                <a:solidFill>
                  <a:srgbClr val="000000"/>
                </a:solidFill>
                <a:effectLst/>
                <a:latin typeface="Times New Roman" panose="02020603050405020304" pitchFamily="18" charset="0"/>
                <a:ea typeface="宋体" panose="02010600030101010101" pitchFamily="2" charset="-122"/>
              </a:rPr>
              <a:t>Unix</a:t>
            </a:r>
            <a:r>
              <a:rPr lang="zh-CN" altLang="zh-CN" sz="1400" kern="100" dirty="0">
                <a:solidFill>
                  <a:srgbClr val="000000"/>
                </a:solidFill>
                <a:effectLst/>
                <a:latin typeface="Times New Roman" panose="02020603050405020304" pitchFamily="18" charset="0"/>
                <a:ea typeface="宋体" panose="02010600030101010101" pitchFamily="2" charset="-122"/>
              </a:rPr>
              <a:t>服务器和</a:t>
            </a:r>
            <a:r>
              <a:rPr lang="en-US" altLang="zh-CN" sz="1400" kern="100" dirty="0">
                <a:solidFill>
                  <a:srgbClr val="000000"/>
                </a:solidFill>
                <a:effectLst/>
                <a:latin typeface="Times New Roman" panose="02020603050405020304" pitchFamily="18" charset="0"/>
                <a:ea typeface="宋体" panose="02010600030101010101" pitchFamily="2" charset="-122"/>
              </a:rPr>
              <a:t>Windows</a:t>
            </a:r>
            <a:r>
              <a:rPr lang="zh-CN" altLang="zh-CN" sz="1400" kern="100" dirty="0">
                <a:solidFill>
                  <a:srgbClr val="000000"/>
                </a:solidFill>
                <a:effectLst/>
                <a:latin typeface="Times New Roman" panose="02020603050405020304" pitchFamily="18" charset="0"/>
                <a:ea typeface="宋体" panose="02010600030101010101" pitchFamily="2" charset="-122"/>
              </a:rPr>
              <a:t>客户机，执行打印和文件共享等任务。</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SMB</a:t>
            </a:r>
            <a:r>
              <a:rPr lang="zh-CN" altLang="zh-CN" sz="1400" kern="100" dirty="0">
                <a:solidFill>
                  <a:srgbClr val="000000"/>
                </a:solidFill>
                <a:effectLst/>
                <a:latin typeface="Times New Roman" panose="02020603050405020304" pitchFamily="18" charset="0"/>
                <a:ea typeface="宋体" panose="02010600030101010101" pitchFamily="2" charset="-122"/>
              </a:rPr>
              <a:t>一开始的设计是在</a:t>
            </a:r>
            <a:r>
              <a:rPr lang="en-US" altLang="zh-CN" sz="1400" kern="100" dirty="0">
                <a:solidFill>
                  <a:srgbClr val="000000"/>
                </a:solidFill>
                <a:effectLst/>
                <a:latin typeface="Times New Roman" panose="02020603050405020304" pitchFamily="18" charset="0"/>
                <a:ea typeface="宋体" panose="02010600030101010101" pitchFamily="2" charset="-122"/>
              </a:rPr>
              <a:t>NetBIOS</a:t>
            </a:r>
            <a:r>
              <a:rPr lang="zh-CN" altLang="zh-CN" sz="1400" kern="100" dirty="0">
                <a:solidFill>
                  <a:srgbClr val="000000"/>
                </a:solidFill>
                <a:effectLst/>
                <a:latin typeface="Times New Roman" panose="02020603050405020304" pitchFamily="18" charset="0"/>
                <a:ea typeface="宋体" panose="02010600030101010101" pitchFamily="2" charset="-122"/>
              </a:rPr>
              <a:t>协议上运行的（而</a:t>
            </a:r>
            <a:r>
              <a:rPr lang="en-US" altLang="zh-CN" sz="1400" kern="100" dirty="0">
                <a:solidFill>
                  <a:srgbClr val="000000"/>
                </a:solidFill>
                <a:effectLst/>
                <a:latin typeface="Times New Roman" panose="02020603050405020304" pitchFamily="18" charset="0"/>
                <a:ea typeface="宋体" panose="02010600030101010101" pitchFamily="2" charset="-122"/>
              </a:rPr>
              <a:t>NetBIOS</a:t>
            </a:r>
            <a:r>
              <a:rPr lang="zh-CN" altLang="zh-CN" sz="1400" kern="100" dirty="0">
                <a:solidFill>
                  <a:srgbClr val="000000"/>
                </a:solidFill>
                <a:effectLst/>
                <a:latin typeface="Times New Roman" panose="02020603050405020304" pitchFamily="18" charset="0"/>
                <a:ea typeface="宋体" panose="02010600030101010101" pitchFamily="2" charset="-122"/>
              </a:rPr>
              <a:t>本身则运行在</a:t>
            </a:r>
            <a:r>
              <a:rPr lang="en-US" altLang="zh-CN" sz="1400" kern="100" dirty="0">
                <a:solidFill>
                  <a:srgbClr val="000000"/>
                </a:solidFill>
                <a:effectLst/>
                <a:latin typeface="Times New Roman" panose="02020603050405020304" pitchFamily="18" charset="0"/>
                <a:ea typeface="宋体" panose="02010600030101010101" pitchFamily="2" charset="-122"/>
              </a:rPr>
              <a:t>NetBEUI</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IPX/SPX</a:t>
            </a:r>
            <a:r>
              <a:rPr lang="zh-CN" altLang="zh-CN" sz="1400" kern="100" dirty="0">
                <a:solidFill>
                  <a:srgbClr val="000000"/>
                </a:solidFill>
                <a:effectLst/>
                <a:latin typeface="Times New Roman" panose="02020603050405020304" pitchFamily="18" charset="0"/>
                <a:ea typeface="宋体" panose="02010600030101010101" pitchFamily="2" charset="-122"/>
              </a:rPr>
              <a:t>或</a:t>
            </a:r>
            <a:r>
              <a:rPr lang="en-US" altLang="zh-CN" sz="1400" kern="100" dirty="0">
                <a:solidFill>
                  <a:srgbClr val="000000"/>
                </a:solidFill>
                <a:effectLst/>
                <a:latin typeface="Times New Roman" panose="02020603050405020304" pitchFamily="18" charset="0"/>
                <a:ea typeface="宋体" panose="02010600030101010101" pitchFamily="2" charset="-122"/>
              </a:rPr>
              <a:t>TCP/IP</a:t>
            </a:r>
            <a:r>
              <a:rPr lang="zh-CN" altLang="zh-CN" sz="1400" kern="100" dirty="0">
                <a:solidFill>
                  <a:srgbClr val="000000"/>
                </a:solidFill>
                <a:effectLst/>
                <a:latin typeface="Times New Roman" panose="02020603050405020304" pitchFamily="18" charset="0"/>
                <a:ea typeface="宋体" panose="02010600030101010101" pitchFamily="2" charset="-122"/>
              </a:rPr>
              <a:t>协议上）。从</a:t>
            </a:r>
            <a:r>
              <a:rPr lang="en-US" altLang="zh-CN" sz="1400" kern="100" dirty="0">
                <a:solidFill>
                  <a:srgbClr val="000000"/>
                </a:solidFill>
                <a:effectLst/>
                <a:latin typeface="Times New Roman" panose="02020603050405020304" pitchFamily="18" charset="0"/>
                <a:ea typeface="宋体" panose="02010600030101010101" pitchFamily="2" charset="-122"/>
              </a:rPr>
              <a:t>Windows2000</a:t>
            </a:r>
            <a:r>
              <a:rPr lang="zh-CN" altLang="zh-CN" sz="1400" kern="100" dirty="0">
                <a:solidFill>
                  <a:srgbClr val="000000"/>
                </a:solidFill>
                <a:effectLst/>
                <a:latin typeface="Times New Roman" panose="02020603050405020304" pitchFamily="18" charset="0"/>
                <a:ea typeface="宋体" panose="02010600030101010101" pitchFamily="2" charset="-122"/>
              </a:rPr>
              <a:t>开始，微软引入</a:t>
            </a:r>
            <a:r>
              <a:rPr lang="en-US" altLang="zh-CN" sz="1400" kern="100" dirty="0">
                <a:solidFill>
                  <a:srgbClr val="000000"/>
                </a:solidFill>
                <a:effectLst/>
                <a:latin typeface="Times New Roman" panose="02020603050405020304" pitchFamily="18" charset="0"/>
                <a:ea typeface="宋体" panose="02010600030101010101" pitchFamily="2" charset="-122"/>
              </a:rPr>
              <a:t>SMB Direct Over TCP</a:t>
            </a:r>
            <a:r>
              <a:rPr lang="zh-CN" altLang="zh-CN" sz="1400" kern="100" dirty="0">
                <a:solidFill>
                  <a:srgbClr val="000000"/>
                </a:solidFill>
                <a:effectLst/>
                <a:latin typeface="Times New Roman" panose="02020603050405020304" pitchFamily="18" charset="0"/>
                <a:ea typeface="宋体" panose="02010600030101010101" pitchFamily="2" charset="-122"/>
              </a:rPr>
              <a:t>，重新命名为</a:t>
            </a:r>
            <a:r>
              <a:rPr lang="en-US" altLang="zh-CN" sz="1400" kern="100" dirty="0">
                <a:solidFill>
                  <a:srgbClr val="000000"/>
                </a:solidFill>
                <a:effectLst/>
                <a:latin typeface="Times New Roman" panose="02020603050405020304" pitchFamily="18" charset="0"/>
                <a:ea typeface="宋体" panose="02010600030101010101" pitchFamily="2" charset="-122"/>
              </a:rPr>
              <a:t>CIFS</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Common Internet File System</a:t>
            </a:r>
            <a:r>
              <a:rPr lang="zh-CN" altLang="zh-CN" sz="1400" kern="100" dirty="0">
                <a:solidFill>
                  <a:srgbClr val="000000"/>
                </a:solidFill>
                <a:effectLst/>
                <a:latin typeface="Times New Roman" panose="02020603050405020304" pitchFamily="18" charset="0"/>
                <a:ea typeface="宋体" panose="02010600030101010101" pitchFamily="2" charset="-122"/>
              </a:rPr>
              <a:t>），并打算将它与</a:t>
            </a:r>
            <a:r>
              <a:rPr lang="en-US" altLang="zh-CN" sz="1400" kern="100" dirty="0">
                <a:solidFill>
                  <a:srgbClr val="000000"/>
                </a:solidFill>
                <a:effectLst/>
                <a:latin typeface="Times New Roman" panose="02020603050405020304" pitchFamily="18" charset="0"/>
                <a:ea typeface="宋体" panose="02010600030101010101" pitchFamily="2" charset="-122"/>
              </a:rPr>
              <a:t>NetBIOS</a:t>
            </a:r>
            <a:r>
              <a:rPr lang="zh-CN" altLang="zh-CN" sz="1400" kern="100" dirty="0">
                <a:solidFill>
                  <a:srgbClr val="000000"/>
                </a:solidFill>
                <a:effectLst/>
                <a:latin typeface="Times New Roman" panose="02020603050405020304" pitchFamily="18" charset="0"/>
                <a:ea typeface="宋体" panose="02010600030101010101" pitchFamily="2" charset="-122"/>
              </a:rPr>
              <a:t>脱离，试图使它成为</a:t>
            </a:r>
            <a:r>
              <a:rPr lang="en-US" altLang="zh-CN" sz="1400" kern="100" dirty="0">
                <a:solidFill>
                  <a:srgbClr val="000000"/>
                </a:solidFill>
                <a:effectLst/>
                <a:latin typeface="Times New Roman" panose="02020603050405020304" pitchFamily="18" charset="0"/>
                <a:ea typeface="宋体" panose="02010600030101010101" pitchFamily="2" charset="-122"/>
              </a:rPr>
              <a:t>Internet</a:t>
            </a:r>
            <a:r>
              <a:rPr lang="zh-CN" altLang="zh-CN" sz="1400" kern="100" dirty="0">
                <a:solidFill>
                  <a:srgbClr val="000000"/>
                </a:solidFill>
                <a:effectLst/>
                <a:latin typeface="Times New Roman" panose="02020603050405020304" pitchFamily="18" charset="0"/>
                <a:ea typeface="宋体" panose="02010600030101010101" pitchFamily="2" charset="-122"/>
              </a:rPr>
              <a:t>上计算机之间相互共享数据的一种标准。</a:t>
            </a:r>
            <a:r>
              <a:rPr lang="en-US" altLang="zh-CN" sz="1400" kern="100" dirty="0">
                <a:solidFill>
                  <a:srgbClr val="000000"/>
                </a:solidFill>
                <a:effectLst/>
                <a:latin typeface="Times New Roman" panose="02020603050405020304" pitchFamily="18" charset="0"/>
                <a:ea typeface="宋体" panose="02010600030101010101" pitchFamily="2" charset="-122"/>
              </a:rPr>
              <a:t>CIFS</a:t>
            </a:r>
            <a:r>
              <a:rPr lang="zh-CN" altLang="zh-CN" sz="1400" kern="100" dirty="0">
                <a:solidFill>
                  <a:srgbClr val="000000"/>
                </a:solidFill>
                <a:effectLst/>
                <a:latin typeface="Times New Roman" panose="02020603050405020304" pitchFamily="18" charset="0"/>
                <a:ea typeface="宋体" panose="02010600030101010101" pitchFamily="2" charset="-122"/>
              </a:rPr>
              <a:t>是公开或开放的</a:t>
            </a:r>
            <a:r>
              <a:rPr lang="en-US" altLang="zh-CN" sz="1400" kern="100" dirty="0">
                <a:solidFill>
                  <a:srgbClr val="000000"/>
                </a:solidFill>
                <a:effectLst/>
                <a:latin typeface="Times New Roman" panose="02020603050405020304" pitchFamily="18" charset="0"/>
                <a:ea typeface="宋体" panose="02010600030101010101" pitchFamily="2" charset="-122"/>
              </a:rPr>
              <a:t>SMB</a:t>
            </a:r>
            <a:r>
              <a:rPr lang="zh-CN" altLang="zh-CN" sz="1400" kern="100" dirty="0">
                <a:solidFill>
                  <a:srgbClr val="000000"/>
                </a:solidFill>
                <a:effectLst/>
                <a:latin typeface="Times New Roman" panose="02020603050405020304" pitchFamily="18" charset="0"/>
                <a:ea typeface="宋体" panose="02010600030101010101" pitchFamily="2" charset="-122"/>
              </a:rPr>
              <a:t>协议版本。</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15467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303461" y="359916"/>
            <a:ext cx="8064896" cy="4536504"/>
          </a:xfrm>
        </p:spPr>
        <p:txBody>
          <a:bodyPr>
            <a:normAutofit fontScale="40000" lnSpcReduction="20000"/>
          </a:bodyPr>
          <a:lstStyle/>
          <a:p>
            <a:pPr algn="just" hangingPunct="0">
              <a:spcBef>
                <a:spcPts val="0"/>
              </a:spcBef>
            </a:pPr>
            <a:r>
              <a:rPr lang="en-US" altLang="zh-CN" sz="3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 Samba</a:t>
            </a:r>
            <a:r>
              <a:rPr lang="zh-CN" altLang="zh-CN" sz="35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的工作流程</a:t>
            </a:r>
          </a:p>
          <a:p>
            <a:pPr indent="266700" algn="just">
              <a:spcBef>
                <a:spcPts val="0"/>
              </a:spcBef>
            </a:pPr>
            <a:r>
              <a:rPr lang="en-US" altLang="zh-CN" sz="3500" kern="100" dirty="0">
                <a:solidFill>
                  <a:srgbClr val="000000"/>
                </a:solidFill>
                <a:effectLst/>
                <a:latin typeface="Times New Roman" panose="02020603050405020304" pitchFamily="18" charset="0"/>
                <a:ea typeface="宋体" panose="02010600030101010101" pitchFamily="2" charset="-122"/>
              </a:rPr>
              <a:t>Samba</a:t>
            </a:r>
            <a:r>
              <a:rPr lang="zh-CN" altLang="zh-CN" sz="3500" kern="100" dirty="0">
                <a:solidFill>
                  <a:srgbClr val="000000"/>
                </a:solidFill>
                <a:effectLst/>
                <a:latin typeface="Times New Roman" panose="02020603050405020304" pitchFamily="18" charset="0"/>
                <a:ea typeface="宋体" panose="02010600030101010101" pitchFamily="2" charset="-122"/>
              </a:rPr>
              <a:t>服务功能强大，这与其通信基于</a:t>
            </a:r>
            <a:r>
              <a:rPr lang="en-US" altLang="zh-CN" sz="3500" kern="100" dirty="0">
                <a:solidFill>
                  <a:srgbClr val="000000"/>
                </a:solidFill>
                <a:effectLst/>
                <a:latin typeface="Times New Roman" panose="02020603050405020304" pitchFamily="18" charset="0"/>
                <a:ea typeface="宋体" panose="02010600030101010101" pitchFamily="2" charset="-122"/>
              </a:rPr>
              <a:t>SMB/CIFS</a:t>
            </a:r>
            <a:r>
              <a:rPr lang="zh-CN" altLang="zh-CN" sz="3500" kern="100" dirty="0">
                <a:solidFill>
                  <a:srgbClr val="000000"/>
                </a:solidFill>
                <a:effectLst/>
                <a:latin typeface="Times New Roman" panose="02020603050405020304" pitchFamily="18" charset="0"/>
                <a:ea typeface="宋体" panose="02010600030101010101" pitchFamily="2" charset="-122"/>
              </a:rPr>
              <a:t>协议有关。</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不仅提供目录和打印机共享，还支持认证、权限设置。在早期，</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运行于</a:t>
            </a:r>
            <a:r>
              <a:rPr lang="en-US" altLang="zh-CN" sz="3500" kern="100" dirty="0">
                <a:solidFill>
                  <a:srgbClr val="000000"/>
                </a:solidFill>
                <a:effectLst/>
                <a:latin typeface="Times New Roman" panose="02020603050405020304" pitchFamily="18" charset="0"/>
                <a:ea typeface="宋体" panose="02010600030101010101" pitchFamily="2" charset="-122"/>
              </a:rPr>
              <a:t>NBT</a:t>
            </a:r>
            <a:r>
              <a:rPr lang="zh-CN" altLang="zh-CN" sz="3500" kern="100" dirty="0">
                <a:solidFill>
                  <a:srgbClr val="000000"/>
                </a:solidFill>
                <a:effectLst/>
                <a:latin typeface="Times New Roman" panose="02020603050405020304" pitchFamily="18" charset="0"/>
                <a:ea typeface="宋体" panose="02010600030101010101" pitchFamily="2" charset="-122"/>
              </a:rPr>
              <a:t>协议（</a:t>
            </a:r>
            <a:r>
              <a:rPr lang="en-US" altLang="zh-CN" sz="3500" kern="100" dirty="0">
                <a:solidFill>
                  <a:srgbClr val="000000"/>
                </a:solidFill>
                <a:effectLst/>
                <a:latin typeface="Times New Roman" panose="02020603050405020304" pitchFamily="18" charset="0"/>
                <a:ea typeface="宋体" panose="02010600030101010101" pitchFamily="2" charset="-122"/>
              </a:rPr>
              <a:t>NetBIOS over TCP/IP</a:t>
            </a:r>
            <a:r>
              <a:rPr lang="zh-CN" altLang="zh-CN" sz="3500" kern="100" dirty="0">
                <a:solidFill>
                  <a:srgbClr val="000000"/>
                </a:solidFill>
                <a:effectLst/>
                <a:latin typeface="Times New Roman" panose="02020603050405020304" pitchFamily="18" charset="0"/>
                <a:ea typeface="宋体" panose="02010600030101010101" pitchFamily="2" charset="-122"/>
              </a:rPr>
              <a:t>）上，使用</a:t>
            </a:r>
            <a:r>
              <a:rPr lang="en-US" altLang="zh-CN" sz="3500" kern="100" dirty="0">
                <a:solidFill>
                  <a:srgbClr val="000000"/>
                </a:solidFill>
                <a:effectLst/>
                <a:latin typeface="Times New Roman" panose="02020603050405020304" pitchFamily="18" charset="0"/>
                <a:ea typeface="宋体" panose="02010600030101010101" pitchFamily="2" charset="-122"/>
              </a:rPr>
              <a:t>UDP</a:t>
            </a:r>
            <a:r>
              <a:rPr lang="zh-CN" altLang="zh-CN" sz="3500" kern="100" dirty="0">
                <a:solidFill>
                  <a:srgbClr val="000000"/>
                </a:solidFill>
                <a:effectLst/>
                <a:latin typeface="Times New Roman" panose="02020603050405020304" pitchFamily="18" charset="0"/>
                <a:ea typeface="宋体" panose="02010600030101010101" pitchFamily="2" charset="-122"/>
              </a:rPr>
              <a:t>协议的</a:t>
            </a:r>
            <a:r>
              <a:rPr lang="en-US" altLang="zh-CN" sz="3500" kern="100" dirty="0">
                <a:solidFill>
                  <a:srgbClr val="000000"/>
                </a:solidFill>
                <a:effectLst/>
                <a:latin typeface="Times New Roman" panose="02020603050405020304" pitchFamily="18" charset="0"/>
                <a:ea typeface="宋体" panose="02010600030101010101" pitchFamily="2" charset="-122"/>
              </a:rPr>
              <a:t>137</a:t>
            </a:r>
            <a:r>
              <a:rPr lang="zh-CN" altLang="zh-CN" sz="3500" kern="100" dirty="0">
                <a:solidFill>
                  <a:srgbClr val="000000"/>
                </a:solidFill>
                <a:effectLst/>
                <a:latin typeface="Times New Roman" panose="02020603050405020304" pitchFamily="18" charset="0"/>
                <a:ea typeface="宋体" panose="02010600030101010101" pitchFamily="2" charset="-122"/>
              </a:rPr>
              <a:t>、</a:t>
            </a:r>
            <a:r>
              <a:rPr lang="en-US" altLang="zh-CN" sz="3500" kern="100" dirty="0">
                <a:solidFill>
                  <a:srgbClr val="000000"/>
                </a:solidFill>
                <a:effectLst/>
                <a:latin typeface="Times New Roman" panose="02020603050405020304" pitchFamily="18" charset="0"/>
                <a:ea typeface="宋体" panose="02010600030101010101" pitchFamily="2" charset="-122"/>
              </a:rPr>
              <a:t>138</a:t>
            </a:r>
            <a:r>
              <a:rPr lang="zh-CN" altLang="zh-CN" sz="3500" kern="100" dirty="0">
                <a:solidFill>
                  <a:srgbClr val="000000"/>
                </a:solidFill>
                <a:effectLst/>
                <a:latin typeface="Times New Roman" panose="02020603050405020304" pitchFamily="18" charset="0"/>
                <a:ea typeface="宋体" panose="02010600030101010101" pitchFamily="2" charset="-122"/>
              </a:rPr>
              <a:t>及</a:t>
            </a:r>
            <a:r>
              <a:rPr lang="en-US" altLang="zh-CN" sz="3500" kern="100" dirty="0">
                <a:solidFill>
                  <a:srgbClr val="000000"/>
                </a:solidFill>
                <a:effectLst/>
                <a:latin typeface="Times New Roman" panose="02020603050405020304" pitchFamily="18" charset="0"/>
                <a:ea typeface="宋体" panose="02010600030101010101" pitchFamily="2" charset="-122"/>
              </a:rPr>
              <a:t>TCP</a:t>
            </a:r>
            <a:r>
              <a:rPr lang="zh-CN" altLang="zh-CN" sz="3500" kern="100" dirty="0">
                <a:solidFill>
                  <a:srgbClr val="000000"/>
                </a:solidFill>
                <a:effectLst/>
                <a:latin typeface="Times New Roman" panose="02020603050405020304" pitchFamily="18" charset="0"/>
                <a:ea typeface="宋体" panose="02010600030101010101" pitchFamily="2" charset="-122"/>
              </a:rPr>
              <a:t>协议的</a:t>
            </a:r>
            <a:r>
              <a:rPr lang="en-US" altLang="zh-CN" sz="3500" kern="100" dirty="0">
                <a:solidFill>
                  <a:srgbClr val="000000"/>
                </a:solidFill>
                <a:effectLst/>
                <a:latin typeface="Times New Roman" panose="02020603050405020304" pitchFamily="18" charset="0"/>
                <a:ea typeface="宋体" panose="02010600030101010101" pitchFamily="2" charset="-122"/>
              </a:rPr>
              <a:t>139</a:t>
            </a:r>
            <a:r>
              <a:rPr lang="zh-CN" altLang="zh-CN" sz="3500" kern="100" dirty="0">
                <a:solidFill>
                  <a:srgbClr val="000000"/>
                </a:solidFill>
                <a:effectLst/>
                <a:latin typeface="Times New Roman" panose="02020603050405020304" pitchFamily="18" charset="0"/>
                <a:ea typeface="宋体" panose="02010600030101010101" pitchFamily="2" charset="-122"/>
              </a:rPr>
              <a:t>端口；后期</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经过开发，可以直接运行于</a:t>
            </a:r>
            <a:r>
              <a:rPr lang="en-US" altLang="zh-CN" sz="3500" kern="100" dirty="0">
                <a:solidFill>
                  <a:srgbClr val="000000"/>
                </a:solidFill>
                <a:effectLst/>
                <a:latin typeface="Times New Roman" panose="02020603050405020304" pitchFamily="18" charset="0"/>
                <a:ea typeface="宋体" panose="02010600030101010101" pitchFamily="2" charset="-122"/>
              </a:rPr>
              <a:t>TCP/IP</a:t>
            </a:r>
            <a:r>
              <a:rPr lang="zh-CN" altLang="zh-CN" sz="3500" kern="100" dirty="0">
                <a:solidFill>
                  <a:srgbClr val="000000"/>
                </a:solidFill>
                <a:effectLst/>
                <a:latin typeface="Times New Roman" panose="02020603050405020304" pitchFamily="18" charset="0"/>
                <a:ea typeface="宋体" panose="02010600030101010101" pitchFamily="2" charset="-122"/>
              </a:rPr>
              <a:t>协议上，没有额外的</a:t>
            </a:r>
            <a:r>
              <a:rPr lang="en-US" altLang="zh-CN" sz="3500" kern="100" dirty="0">
                <a:solidFill>
                  <a:srgbClr val="000000"/>
                </a:solidFill>
                <a:effectLst/>
                <a:latin typeface="Times New Roman" panose="02020603050405020304" pitchFamily="18" charset="0"/>
                <a:ea typeface="宋体" panose="02010600030101010101" pitchFamily="2" charset="-122"/>
              </a:rPr>
              <a:t>NBT</a:t>
            </a:r>
            <a:r>
              <a:rPr lang="zh-CN" altLang="zh-CN" sz="3500" kern="100" dirty="0">
                <a:solidFill>
                  <a:srgbClr val="000000"/>
                </a:solidFill>
                <a:effectLst/>
                <a:latin typeface="Times New Roman" panose="02020603050405020304" pitchFamily="18" charset="0"/>
                <a:ea typeface="宋体" panose="02010600030101010101" pitchFamily="2" charset="-122"/>
              </a:rPr>
              <a:t>层，使用</a:t>
            </a:r>
            <a:r>
              <a:rPr lang="en-US" altLang="zh-CN" sz="3500" kern="100" dirty="0">
                <a:solidFill>
                  <a:srgbClr val="000000"/>
                </a:solidFill>
                <a:effectLst/>
                <a:latin typeface="Times New Roman" panose="02020603050405020304" pitchFamily="18" charset="0"/>
                <a:ea typeface="宋体" panose="02010600030101010101" pitchFamily="2" charset="-122"/>
              </a:rPr>
              <a:t>TCP</a:t>
            </a:r>
            <a:r>
              <a:rPr lang="zh-CN" altLang="zh-CN" sz="3500" kern="100" dirty="0">
                <a:solidFill>
                  <a:srgbClr val="000000"/>
                </a:solidFill>
                <a:effectLst/>
                <a:latin typeface="Times New Roman" panose="02020603050405020304" pitchFamily="18" charset="0"/>
                <a:ea typeface="宋体" panose="02010600030101010101" pitchFamily="2" charset="-122"/>
              </a:rPr>
              <a:t>协议的</a:t>
            </a:r>
            <a:r>
              <a:rPr lang="en-US" altLang="zh-CN" sz="3500" kern="100" dirty="0">
                <a:solidFill>
                  <a:srgbClr val="000000"/>
                </a:solidFill>
                <a:effectLst/>
                <a:latin typeface="Times New Roman" panose="02020603050405020304" pitchFamily="18" charset="0"/>
                <a:ea typeface="宋体" panose="02010600030101010101" pitchFamily="2" charset="-122"/>
              </a:rPr>
              <a:t>445</a:t>
            </a:r>
            <a:r>
              <a:rPr lang="zh-CN" altLang="zh-CN" sz="3500" kern="100" dirty="0">
                <a:solidFill>
                  <a:srgbClr val="000000"/>
                </a:solidFill>
                <a:effectLst/>
                <a:latin typeface="Times New Roman" panose="02020603050405020304" pitchFamily="18" charset="0"/>
                <a:ea typeface="宋体" panose="02010600030101010101" pitchFamily="2" charset="-122"/>
              </a:rPr>
              <a:t>端口。</a:t>
            </a:r>
            <a:endParaRPr lang="zh-CN" altLang="zh-CN" sz="3500" kern="100" dirty="0">
              <a:effectLst/>
              <a:latin typeface="Times New Roman" panose="02020603050405020304" pitchFamily="18" charset="0"/>
              <a:ea typeface="宋体" panose="02010600030101010101" pitchFamily="2" charset="-122"/>
            </a:endParaRPr>
          </a:p>
          <a:p>
            <a:pPr indent="266700" algn="just">
              <a:spcBef>
                <a:spcPts val="0"/>
              </a:spcBef>
            </a:pPr>
            <a:r>
              <a:rPr lang="en-US" altLang="zh-CN" sz="3500" kern="100" dirty="0">
                <a:solidFill>
                  <a:srgbClr val="000000"/>
                </a:solidFill>
                <a:effectLst/>
                <a:latin typeface="Times New Roman" panose="02020603050405020304" pitchFamily="18" charset="0"/>
                <a:ea typeface="宋体" panose="02010600030101010101" pitchFamily="2" charset="-122"/>
              </a:rPr>
              <a:t>Samba</a:t>
            </a:r>
            <a:r>
              <a:rPr lang="zh-CN" altLang="zh-CN" sz="3500" kern="100" dirty="0">
                <a:solidFill>
                  <a:srgbClr val="000000"/>
                </a:solidFill>
                <a:effectLst/>
                <a:latin typeface="Times New Roman" panose="02020603050405020304" pitchFamily="18" charset="0"/>
                <a:ea typeface="宋体" panose="02010600030101010101" pitchFamily="2" charset="-122"/>
              </a:rPr>
              <a:t>的工作流程主要为四个阶段：</a:t>
            </a:r>
            <a:endParaRPr lang="zh-CN" altLang="zh-CN" sz="3500" kern="100" dirty="0">
              <a:effectLst/>
              <a:latin typeface="Times New Roman" panose="02020603050405020304" pitchFamily="18" charset="0"/>
              <a:ea typeface="宋体" panose="02010600030101010101" pitchFamily="2" charset="-122"/>
            </a:endParaRPr>
          </a:p>
          <a:p>
            <a:pPr indent="255270">
              <a:spcBef>
                <a:spcPts val="0"/>
              </a:spcBef>
            </a:pPr>
            <a:r>
              <a:rPr lang="en-US" altLang="zh-CN" sz="3500" b="1" kern="100" dirty="0">
                <a:solidFill>
                  <a:srgbClr val="0000FF"/>
                </a:solidFill>
                <a:effectLst/>
                <a:latin typeface="Times New Roman" panose="02020603050405020304" pitchFamily="18" charset="0"/>
                <a:ea typeface="宋体" panose="02010600030101010101" pitchFamily="2" charset="-122"/>
              </a:rPr>
              <a:t>1) </a:t>
            </a:r>
            <a:r>
              <a:rPr lang="zh-CN" altLang="zh-CN" sz="3500" b="1" kern="100" dirty="0">
                <a:solidFill>
                  <a:srgbClr val="0000FF"/>
                </a:solidFill>
                <a:effectLst/>
                <a:latin typeface="Times New Roman" panose="02020603050405020304" pitchFamily="18" charset="0"/>
                <a:ea typeface="宋体" panose="02010600030101010101" pitchFamily="2" charset="-122"/>
              </a:rPr>
              <a:t>协议协商</a:t>
            </a:r>
          </a:p>
          <a:p>
            <a:pPr indent="266700" algn="just">
              <a:spcBef>
                <a:spcPts val="0"/>
              </a:spcBef>
            </a:pPr>
            <a:r>
              <a:rPr lang="zh-CN" altLang="zh-CN" sz="3500" kern="100" dirty="0">
                <a:solidFill>
                  <a:srgbClr val="000000"/>
                </a:solidFill>
                <a:effectLst/>
                <a:latin typeface="Times New Roman" panose="02020603050405020304" pitchFamily="18" charset="0"/>
                <a:ea typeface="宋体" panose="02010600030101010101" pitchFamily="2" charset="-122"/>
              </a:rPr>
              <a:t>客户端在访问</a:t>
            </a:r>
            <a:r>
              <a:rPr lang="en-US" altLang="zh-CN" sz="3500" kern="100" dirty="0">
                <a:solidFill>
                  <a:srgbClr val="000000"/>
                </a:solidFill>
                <a:effectLst/>
                <a:latin typeface="Times New Roman" panose="02020603050405020304" pitchFamily="18" charset="0"/>
                <a:ea typeface="宋体" panose="02010600030101010101" pitchFamily="2" charset="-122"/>
              </a:rPr>
              <a:t>Samba</a:t>
            </a:r>
            <a:r>
              <a:rPr lang="zh-CN" altLang="zh-CN" sz="3500" kern="100" dirty="0">
                <a:solidFill>
                  <a:srgbClr val="000000"/>
                </a:solidFill>
                <a:effectLst/>
                <a:latin typeface="Times New Roman" panose="02020603050405020304" pitchFamily="18" charset="0"/>
                <a:ea typeface="宋体" panose="02010600030101010101" pitchFamily="2" charset="-122"/>
              </a:rPr>
              <a:t>服务器时，由客户端发送一个</a:t>
            </a:r>
            <a:r>
              <a:rPr lang="en-US" altLang="zh-CN" sz="3500" kern="100" dirty="0">
                <a:solidFill>
                  <a:srgbClr val="000000"/>
                </a:solidFill>
                <a:effectLst/>
                <a:latin typeface="Times New Roman" panose="02020603050405020304" pitchFamily="18" charset="0"/>
                <a:ea typeface="宋体" panose="02010600030101010101" pitchFamily="2" charset="-122"/>
              </a:rPr>
              <a:t>SMB </a:t>
            </a:r>
            <a:r>
              <a:rPr lang="en-US" altLang="zh-CN" sz="3500" kern="100" dirty="0" err="1">
                <a:solidFill>
                  <a:srgbClr val="000000"/>
                </a:solidFill>
                <a:effectLst/>
                <a:latin typeface="Times New Roman" panose="02020603050405020304" pitchFamily="18" charset="0"/>
                <a:ea typeface="宋体" panose="02010600030101010101" pitchFamily="2" charset="-122"/>
              </a:rPr>
              <a:t>negprot</a:t>
            </a:r>
            <a:r>
              <a:rPr lang="zh-CN" altLang="zh-CN" sz="3500" kern="100" dirty="0">
                <a:solidFill>
                  <a:srgbClr val="000000"/>
                </a:solidFill>
                <a:effectLst/>
                <a:latin typeface="Times New Roman" panose="02020603050405020304" pitchFamily="18" charset="0"/>
                <a:ea typeface="宋体" panose="02010600030101010101" pitchFamily="2" charset="-122"/>
              </a:rPr>
              <a:t>请求数据报，并列出它所支持的所有</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协议版本。服务器在接收到请求信息后开始响应请求，并列出希望使用的协议版本，选择最优的</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类型。如果没有可使用的协议版本则返回信息</a:t>
            </a:r>
            <a:r>
              <a:rPr lang="en-US" altLang="zh-CN" sz="3500" kern="100" dirty="0">
                <a:solidFill>
                  <a:srgbClr val="000000"/>
                </a:solidFill>
                <a:effectLst/>
                <a:latin typeface="Times New Roman" panose="02020603050405020304" pitchFamily="18" charset="0"/>
                <a:ea typeface="宋体" panose="02010600030101010101" pitchFamily="2" charset="-122"/>
              </a:rPr>
              <a:t>OXFFFFH</a:t>
            </a:r>
            <a:r>
              <a:rPr lang="zh-CN" altLang="zh-CN" sz="3500" kern="100" dirty="0">
                <a:solidFill>
                  <a:srgbClr val="000000"/>
                </a:solidFill>
                <a:effectLst/>
                <a:latin typeface="Times New Roman" panose="02020603050405020304" pitchFamily="18" charset="0"/>
                <a:ea typeface="宋体" panose="02010600030101010101" pitchFamily="2" charset="-122"/>
              </a:rPr>
              <a:t>，结束通信。</a:t>
            </a:r>
            <a:endParaRPr lang="zh-CN" altLang="zh-CN" sz="3500" kern="100" dirty="0">
              <a:effectLst/>
              <a:latin typeface="Times New Roman" panose="02020603050405020304" pitchFamily="18" charset="0"/>
              <a:ea typeface="宋体" panose="02010600030101010101" pitchFamily="2" charset="-122"/>
            </a:endParaRPr>
          </a:p>
          <a:p>
            <a:pPr indent="255270">
              <a:spcBef>
                <a:spcPts val="0"/>
              </a:spcBef>
            </a:pPr>
            <a:r>
              <a:rPr lang="en-US" altLang="zh-CN" sz="3500" b="1" kern="100" dirty="0">
                <a:solidFill>
                  <a:srgbClr val="0000FF"/>
                </a:solidFill>
                <a:effectLst/>
                <a:latin typeface="Times New Roman" panose="02020603050405020304" pitchFamily="18" charset="0"/>
                <a:ea typeface="宋体" panose="02010600030101010101" pitchFamily="2" charset="-122"/>
              </a:rPr>
              <a:t>2) </a:t>
            </a:r>
            <a:r>
              <a:rPr lang="zh-CN" altLang="zh-CN" sz="3500" b="1" kern="100" dirty="0">
                <a:solidFill>
                  <a:srgbClr val="0000FF"/>
                </a:solidFill>
                <a:effectLst/>
                <a:latin typeface="Times New Roman" panose="02020603050405020304" pitchFamily="18" charset="0"/>
                <a:ea typeface="宋体" panose="02010600030101010101" pitchFamily="2" charset="-122"/>
              </a:rPr>
              <a:t>建立连接</a:t>
            </a:r>
          </a:p>
          <a:p>
            <a:pPr indent="266700" algn="just">
              <a:spcBef>
                <a:spcPts val="0"/>
              </a:spcBef>
            </a:pP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协议版本确定后，客户端进程向服务器发起一个用户或共享的认证，这个过程是通过发送</a:t>
            </a:r>
            <a:r>
              <a:rPr lang="en-US" altLang="zh-CN" sz="3500" kern="100" dirty="0" err="1">
                <a:solidFill>
                  <a:srgbClr val="000000"/>
                </a:solidFill>
                <a:effectLst/>
                <a:latin typeface="Times New Roman" panose="02020603050405020304" pitchFamily="18" charset="0"/>
                <a:ea typeface="宋体" panose="02010600030101010101" pitchFamily="2" charset="-122"/>
              </a:rPr>
              <a:t>SesssetupX</a:t>
            </a:r>
            <a:r>
              <a:rPr lang="zh-CN" altLang="zh-CN" sz="3500" kern="100" dirty="0">
                <a:solidFill>
                  <a:srgbClr val="000000"/>
                </a:solidFill>
                <a:effectLst/>
                <a:latin typeface="Times New Roman" panose="02020603050405020304" pitchFamily="18" charset="0"/>
                <a:ea typeface="宋体" panose="02010600030101010101" pitchFamily="2" charset="-122"/>
              </a:rPr>
              <a:t>请求数据报实现的。客户端发送一对用户名和密码或一个简单的密码到服务器，服务器则通过发送一个</a:t>
            </a:r>
            <a:r>
              <a:rPr lang="en-US" altLang="zh-CN" sz="3500" kern="100" dirty="0" err="1">
                <a:solidFill>
                  <a:srgbClr val="000000"/>
                </a:solidFill>
                <a:effectLst/>
                <a:latin typeface="Times New Roman" panose="02020603050405020304" pitchFamily="18" charset="0"/>
                <a:ea typeface="宋体" panose="02010600030101010101" pitchFamily="2" charset="-122"/>
              </a:rPr>
              <a:t>SesssetupX</a:t>
            </a:r>
            <a:r>
              <a:rPr lang="zh-CN" altLang="zh-CN" sz="3500" kern="100" dirty="0">
                <a:solidFill>
                  <a:srgbClr val="000000"/>
                </a:solidFill>
                <a:effectLst/>
                <a:latin typeface="Times New Roman" panose="02020603050405020304" pitchFamily="18" charset="0"/>
                <a:ea typeface="宋体" panose="02010600030101010101" pitchFamily="2" charset="-122"/>
              </a:rPr>
              <a:t>应答数据报来允许或拒绝本次连接。</a:t>
            </a:r>
            <a:endParaRPr lang="zh-CN" altLang="zh-CN" sz="3500" kern="100" dirty="0">
              <a:effectLst/>
              <a:latin typeface="Times New Roman" panose="02020603050405020304" pitchFamily="18" charset="0"/>
              <a:ea typeface="宋体" panose="02010600030101010101" pitchFamily="2" charset="-122"/>
            </a:endParaRPr>
          </a:p>
          <a:p>
            <a:pPr indent="255270">
              <a:spcBef>
                <a:spcPts val="0"/>
              </a:spcBef>
            </a:pPr>
            <a:r>
              <a:rPr lang="en-US" altLang="zh-CN" sz="3500" b="1" kern="100" dirty="0">
                <a:solidFill>
                  <a:srgbClr val="0000FF"/>
                </a:solidFill>
                <a:effectLst/>
                <a:latin typeface="Times New Roman" panose="02020603050405020304" pitchFamily="18" charset="0"/>
                <a:ea typeface="宋体" panose="02010600030101010101" pitchFamily="2" charset="-122"/>
              </a:rPr>
              <a:t>3) </a:t>
            </a:r>
            <a:r>
              <a:rPr lang="zh-CN" altLang="zh-CN" sz="3500" b="1" kern="100" dirty="0">
                <a:solidFill>
                  <a:srgbClr val="0000FF"/>
                </a:solidFill>
                <a:effectLst/>
                <a:latin typeface="Times New Roman" panose="02020603050405020304" pitchFamily="18" charset="0"/>
                <a:ea typeface="宋体" panose="02010600030101010101" pitchFamily="2" charset="-122"/>
              </a:rPr>
              <a:t>访问共享资源</a:t>
            </a:r>
          </a:p>
          <a:p>
            <a:pPr indent="266700" algn="just">
              <a:spcBef>
                <a:spcPts val="0"/>
              </a:spcBef>
            </a:pPr>
            <a:r>
              <a:rPr lang="zh-CN" altLang="zh-CN" sz="3500" kern="100" dirty="0">
                <a:solidFill>
                  <a:srgbClr val="000000"/>
                </a:solidFill>
                <a:effectLst/>
                <a:latin typeface="Times New Roman" panose="02020603050405020304" pitchFamily="18" charset="0"/>
                <a:ea typeface="宋体" panose="02010600030101010101" pitchFamily="2" charset="-122"/>
              </a:rPr>
              <a:t>客户端和服务器完成了协商和认证后，会发送一个</a:t>
            </a:r>
            <a:r>
              <a:rPr lang="en-US" altLang="zh-CN" sz="3500" kern="100" dirty="0" err="1">
                <a:solidFill>
                  <a:srgbClr val="000000"/>
                </a:solidFill>
                <a:effectLst/>
                <a:latin typeface="Times New Roman" panose="02020603050405020304" pitchFamily="18" charset="0"/>
                <a:ea typeface="宋体" panose="02010600030101010101" pitchFamily="2" charset="-122"/>
              </a:rPr>
              <a:t>Tcon</a:t>
            </a:r>
            <a:r>
              <a:rPr lang="zh-CN" altLang="zh-CN" sz="3500" kern="100" dirty="0">
                <a:solidFill>
                  <a:srgbClr val="000000"/>
                </a:solidFill>
                <a:effectLst/>
                <a:latin typeface="Times New Roman" panose="02020603050405020304" pitchFamily="18" charset="0"/>
                <a:ea typeface="宋体" panose="02010600030101010101" pitchFamily="2" charset="-122"/>
              </a:rPr>
              <a:t>或</a:t>
            </a:r>
            <a:r>
              <a:rPr lang="en-US" altLang="zh-CN" sz="3500" kern="100" dirty="0">
                <a:solidFill>
                  <a:srgbClr val="000000"/>
                </a:solidFill>
                <a:effectLst/>
                <a:latin typeface="Times New Roman" panose="02020603050405020304" pitchFamily="18" charset="0"/>
                <a:ea typeface="宋体" panose="02010600030101010101" pitchFamily="2" charset="-122"/>
              </a:rPr>
              <a:t>SMB </a:t>
            </a:r>
            <a:r>
              <a:rPr lang="en-US" altLang="zh-CN" sz="3500" kern="100" dirty="0" err="1">
                <a:solidFill>
                  <a:srgbClr val="000000"/>
                </a:solidFill>
                <a:effectLst/>
                <a:latin typeface="Times New Roman" panose="02020603050405020304" pitchFamily="18" charset="0"/>
                <a:ea typeface="宋体" panose="02010600030101010101" pitchFamily="2" charset="-122"/>
              </a:rPr>
              <a:t>TconX</a:t>
            </a:r>
            <a:r>
              <a:rPr lang="zh-CN" altLang="zh-CN" sz="3500" kern="100" dirty="0">
                <a:solidFill>
                  <a:srgbClr val="000000"/>
                </a:solidFill>
                <a:effectLst/>
                <a:latin typeface="Times New Roman" panose="02020603050405020304" pitchFamily="18" charset="0"/>
                <a:ea typeface="宋体" panose="02010600030101010101" pitchFamily="2" charset="-122"/>
              </a:rPr>
              <a:t>数据报并列出它想访问网络资源的名称，服务器则发送一个</a:t>
            </a:r>
            <a:r>
              <a:rPr lang="en-US" altLang="zh-CN" sz="3500" kern="100" dirty="0">
                <a:solidFill>
                  <a:srgbClr val="000000"/>
                </a:solidFill>
                <a:effectLst/>
                <a:latin typeface="Times New Roman" panose="02020603050405020304" pitchFamily="18" charset="0"/>
                <a:ea typeface="宋体" panose="02010600030101010101" pitchFamily="2" charset="-122"/>
              </a:rPr>
              <a:t>SMB </a:t>
            </a:r>
            <a:r>
              <a:rPr lang="en-US" altLang="zh-CN" sz="3500" kern="100" dirty="0" err="1">
                <a:solidFill>
                  <a:srgbClr val="000000"/>
                </a:solidFill>
                <a:effectLst/>
                <a:latin typeface="Times New Roman" panose="02020603050405020304" pitchFamily="18" charset="0"/>
                <a:ea typeface="宋体" panose="02010600030101010101" pitchFamily="2" charset="-122"/>
              </a:rPr>
              <a:t>TconX</a:t>
            </a:r>
            <a:r>
              <a:rPr lang="zh-CN" altLang="zh-CN" sz="3500" kern="100" dirty="0">
                <a:solidFill>
                  <a:srgbClr val="000000"/>
                </a:solidFill>
                <a:effectLst/>
                <a:latin typeface="Times New Roman" panose="02020603050405020304" pitchFamily="18" charset="0"/>
                <a:ea typeface="宋体" panose="02010600030101010101" pitchFamily="2" charset="-122"/>
              </a:rPr>
              <a:t>应答数据报以表示此次连接是否被接受。</a:t>
            </a:r>
            <a:endParaRPr lang="zh-CN" altLang="zh-CN" sz="3500" kern="100" dirty="0">
              <a:effectLst/>
              <a:latin typeface="Times New Roman" panose="02020603050405020304" pitchFamily="18" charset="0"/>
              <a:ea typeface="宋体" panose="02010600030101010101" pitchFamily="2" charset="-122"/>
            </a:endParaRPr>
          </a:p>
          <a:p>
            <a:pPr indent="255270">
              <a:spcBef>
                <a:spcPts val="0"/>
              </a:spcBef>
            </a:pPr>
            <a:r>
              <a:rPr lang="en-US" altLang="zh-CN" sz="3500" b="1" kern="100" dirty="0">
                <a:solidFill>
                  <a:srgbClr val="0000FF"/>
                </a:solidFill>
                <a:effectLst/>
                <a:latin typeface="Times New Roman" panose="02020603050405020304" pitchFamily="18" charset="0"/>
                <a:ea typeface="宋体" panose="02010600030101010101" pitchFamily="2" charset="-122"/>
              </a:rPr>
              <a:t>4) </a:t>
            </a:r>
            <a:r>
              <a:rPr lang="en-US" altLang="zh-CN" sz="3500" b="1" kern="100" dirty="0" err="1">
                <a:solidFill>
                  <a:srgbClr val="0000FF"/>
                </a:solidFill>
                <a:effectLst/>
                <a:latin typeface="宋体" panose="02010600030101010101" pitchFamily="2" charset="-122"/>
                <a:ea typeface="宋体" panose="02010600030101010101" pitchFamily="2" charset="-122"/>
              </a:rPr>
              <a:t>断开连接</a:t>
            </a:r>
            <a:endParaRPr lang="zh-CN" altLang="zh-CN" sz="3500" b="1" kern="100" dirty="0">
              <a:solidFill>
                <a:srgbClr val="0000FF"/>
              </a:solidFill>
              <a:effectLst/>
              <a:latin typeface="Times New Roman" panose="02020603050405020304" pitchFamily="18" charset="0"/>
              <a:ea typeface="宋体" panose="02010600030101010101" pitchFamily="2" charset="-122"/>
            </a:endParaRPr>
          </a:p>
          <a:p>
            <a:pPr indent="266700" algn="just">
              <a:spcBef>
                <a:spcPts val="0"/>
              </a:spcBef>
            </a:pPr>
            <a:r>
              <a:rPr lang="zh-CN" altLang="zh-CN" sz="3500" kern="100" dirty="0">
                <a:solidFill>
                  <a:srgbClr val="000000"/>
                </a:solidFill>
                <a:effectLst/>
                <a:latin typeface="Times New Roman" panose="02020603050405020304" pitchFamily="18" charset="0"/>
                <a:ea typeface="宋体" panose="02010600030101010101" pitchFamily="2" charset="-122"/>
              </a:rPr>
              <a:t>连接到相应资源，</a:t>
            </a:r>
            <a:r>
              <a:rPr lang="en-US" altLang="zh-CN" sz="3500" kern="100" dirty="0">
                <a:solidFill>
                  <a:srgbClr val="000000"/>
                </a:solidFill>
                <a:effectLst/>
                <a:latin typeface="Times New Roman" panose="02020603050405020304" pitchFamily="18" charset="0"/>
                <a:ea typeface="宋体" panose="02010600030101010101" pitchFamily="2" charset="-122"/>
              </a:rPr>
              <a:t>SMB</a:t>
            </a:r>
            <a:r>
              <a:rPr lang="zh-CN" altLang="zh-CN" sz="3500" kern="100" dirty="0">
                <a:solidFill>
                  <a:srgbClr val="000000"/>
                </a:solidFill>
                <a:effectLst/>
                <a:latin typeface="Times New Roman" panose="02020603050405020304" pitchFamily="18" charset="0"/>
                <a:ea typeface="宋体" panose="02010600030101010101" pitchFamily="2" charset="-122"/>
              </a:rPr>
              <a:t>客户端通过</a:t>
            </a:r>
            <a:r>
              <a:rPr lang="en-US" altLang="zh-CN" sz="3500" kern="100" dirty="0">
                <a:solidFill>
                  <a:srgbClr val="000000"/>
                </a:solidFill>
                <a:effectLst/>
                <a:latin typeface="Times New Roman" panose="02020603050405020304" pitchFamily="18" charset="0"/>
                <a:ea typeface="宋体" panose="02010600030101010101" pitchFamily="2" charset="-122"/>
              </a:rPr>
              <a:t>open SMB</a:t>
            </a:r>
            <a:r>
              <a:rPr lang="zh-CN" altLang="zh-CN" sz="3500" kern="100" dirty="0">
                <a:solidFill>
                  <a:srgbClr val="000000"/>
                </a:solidFill>
                <a:effectLst/>
                <a:latin typeface="Times New Roman" panose="02020603050405020304" pitchFamily="18" charset="0"/>
                <a:ea typeface="宋体" panose="02010600030101010101" pitchFamily="2" charset="-122"/>
              </a:rPr>
              <a:t>打开一个文件，通过</a:t>
            </a:r>
            <a:r>
              <a:rPr lang="en-US" altLang="zh-CN" sz="3500" kern="100" dirty="0">
                <a:solidFill>
                  <a:srgbClr val="000000"/>
                </a:solidFill>
                <a:effectLst/>
                <a:latin typeface="Times New Roman" panose="02020603050405020304" pitchFamily="18" charset="0"/>
                <a:ea typeface="宋体" panose="02010600030101010101" pitchFamily="2" charset="-122"/>
              </a:rPr>
              <a:t>read SMB</a:t>
            </a:r>
            <a:r>
              <a:rPr lang="zh-CN" altLang="zh-CN" sz="3500" kern="100" dirty="0">
                <a:solidFill>
                  <a:srgbClr val="000000"/>
                </a:solidFill>
                <a:effectLst/>
                <a:latin typeface="Times New Roman" panose="02020603050405020304" pitchFamily="18" charset="0"/>
                <a:ea typeface="宋体" panose="02010600030101010101" pitchFamily="2" charset="-122"/>
              </a:rPr>
              <a:t>读取文件，通过</a:t>
            </a:r>
            <a:r>
              <a:rPr lang="en-US" altLang="zh-CN" sz="3500" kern="100" dirty="0">
                <a:solidFill>
                  <a:srgbClr val="000000"/>
                </a:solidFill>
                <a:effectLst/>
                <a:latin typeface="Times New Roman" panose="02020603050405020304" pitchFamily="18" charset="0"/>
                <a:ea typeface="宋体" panose="02010600030101010101" pitchFamily="2" charset="-122"/>
              </a:rPr>
              <a:t>write SMB</a:t>
            </a:r>
            <a:r>
              <a:rPr lang="zh-CN" altLang="zh-CN" sz="3500" kern="100" dirty="0">
                <a:solidFill>
                  <a:srgbClr val="000000"/>
                </a:solidFill>
                <a:effectLst/>
                <a:latin typeface="Times New Roman" panose="02020603050405020304" pitchFamily="18" charset="0"/>
                <a:ea typeface="宋体" panose="02010600030101010101" pitchFamily="2" charset="-122"/>
              </a:rPr>
              <a:t>写入文件，通过</a:t>
            </a:r>
            <a:r>
              <a:rPr lang="en-US" altLang="zh-CN" sz="3500" kern="100" dirty="0">
                <a:solidFill>
                  <a:srgbClr val="000000"/>
                </a:solidFill>
                <a:effectLst/>
                <a:latin typeface="Times New Roman" panose="02020603050405020304" pitchFamily="18" charset="0"/>
                <a:ea typeface="宋体" panose="02010600030101010101" pitchFamily="2" charset="-122"/>
              </a:rPr>
              <a:t>close SMB</a:t>
            </a:r>
            <a:r>
              <a:rPr lang="zh-CN" altLang="zh-CN" sz="3500" kern="100" dirty="0">
                <a:solidFill>
                  <a:srgbClr val="000000"/>
                </a:solidFill>
                <a:effectLst/>
                <a:latin typeface="Times New Roman" panose="02020603050405020304" pitchFamily="18" charset="0"/>
                <a:ea typeface="宋体" panose="02010600030101010101" pitchFamily="2" charset="-122"/>
              </a:rPr>
              <a:t>关闭文件。</a:t>
            </a:r>
            <a:endParaRPr lang="zh-CN" altLang="zh-CN" sz="35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195380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8" y="431924"/>
            <a:ext cx="7616793" cy="4320480"/>
          </a:xfrm>
        </p:spPr>
        <p:txBody>
          <a:bodyPr>
            <a:normAutofit/>
          </a:bodyPr>
          <a:lstStyle/>
          <a:p>
            <a:pPr indent="0">
              <a:spcBef>
                <a:spcPts val="0"/>
              </a:spcBef>
              <a:buNone/>
            </a:pPr>
            <a:r>
              <a:rPr lang="en-US"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3.</a:t>
            </a:r>
            <a:r>
              <a:rPr lang="zh-CN" altLang="en-US"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主配置文件</a:t>
            </a:r>
            <a:r>
              <a:rPr lang="en-US" altLang="zh-CN" sz="1400" b="1" kern="100" dirty="0" err="1">
                <a:solidFill>
                  <a:srgbClr val="0000FF"/>
                </a:solidFill>
                <a:latin typeface="Arial" panose="020B0604020202020204" pitchFamily="34" charset="0"/>
                <a:ea typeface="楷体" panose="02010609060101010101" pitchFamily="49" charset="-122"/>
                <a:cs typeface="Times New Roman" panose="02020603050405020304" pitchFamily="18" charset="0"/>
              </a:rPr>
              <a:t>smb.conf</a:t>
            </a:r>
            <a:endParaRPr lang="en-US"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endParaRPr>
          </a:p>
          <a:p>
            <a:pPr indent="266400">
              <a:spcBef>
                <a:spcPts val="0"/>
              </a:spcBef>
            </a:pPr>
            <a:r>
              <a:rPr lang="en-US" altLang="zh-CN" sz="1400" kern="100" dirty="0">
                <a:effectLst/>
                <a:latin typeface="Times New Roman" panose="02020603050405020304" pitchFamily="18" charset="0"/>
                <a:ea typeface="宋体" panose="02010600030101010101" pitchFamily="2" charset="-122"/>
              </a:rPr>
              <a:t>   Samba</a:t>
            </a:r>
            <a:r>
              <a:rPr lang="zh-CN" altLang="en-US" sz="1400" kern="100" dirty="0">
                <a:effectLst/>
                <a:latin typeface="Times New Roman" panose="02020603050405020304" pitchFamily="18" charset="0"/>
                <a:ea typeface="宋体" panose="02010600030101010101" pitchFamily="2" charset="-122"/>
              </a:rPr>
              <a:t>的配置文件存放在</a:t>
            </a:r>
            <a:r>
              <a:rPr lang="en-US" altLang="zh-CN" sz="1400" kern="100" dirty="0">
                <a:effectLst/>
                <a:latin typeface="Times New Roman" panose="02020603050405020304" pitchFamily="18" charset="0"/>
                <a:ea typeface="宋体" panose="02010600030101010101" pitchFamily="2" charset="-122"/>
              </a:rPr>
              <a:t>/</a:t>
            </a:r>
            <a:r>
              <a:rPr lang="en-US" altLang="zh-CN" sz="1400" kern="100" dirty="0" err="1">
                <a:effectLst/>
                <a:latin typeface="Times New Roman" panose="02020603050405020304" pitchFamily="18" charset="0"/>
                <a:ea typeface="宋体" panose="02010600030101010101" pitchFamily="2" charset="-122"/>
              </a:rPr>
              <a:t>etc</a:t>
            </a:r>
            <a:r>
              <a:rPr lang="en-US" altLang="zh-CN" sz="1400" kern="100" dirty="0">
                <a:effectLst/>
                <a:latin typeface="Times New Roman" panose="02020603050405020304" pitchFamily="18" charset="0"/>
                <a:ea typeface="宋体" panose="02010600030101010101" pitchFamily="2" charset="-122"/>
              </a:rPr>
              <a:t>/samba/</a:t>
            </a:r>
            <a:r>
              <a:rPr lang="zh-CN" altLang="en-US" sz="1400" kern="100" dirty="0">
                <a:effectLst/>
                <a:latin typeface="Times New Roman" panose="02020603050405020304" pitchFamily="18" charset="0"/>
                <a:ea typeface="宋体" panose="02010600030101010101" pitchFamily="2" charset="-122"/>
              </a:rPr>
              <a:t>下面，主配置文件是</a:t>
            </a:r>
            <a:r>
              <a:rPr lang="en-US" altLang="zh-CN" sz="1400" kern="100" dirty="0" err="1">
                <a:effectLst/>
                <a:latin typeface="Times New Roman" panose="02020603050405020304" pitchFamily="18" charset="0"/>
                <a:ea typeface="宋体" panose="02010600030101010101" pitchFamily="2" charset="-122"/>
              </a:rPr>
              <a:t>smb.conf</a:t>
            </a:r>
            <a:r>
              <a:rPr lang="zh-CN" altLang="en-US" sz="1400" kern="100" dirty="0">
                <a:effectLst/>
                <a:latin typeface="Times New Roman" panose="02020603050405020304" pitchFamily="18" charset="0"/>
                <a:ea typeface="宋体" panose="02010600030101010101" pitchFamily="2" charset="-122"/>
              </a:rPr>
              <a:t>，它指定需要共享的文件目录、目录共享权限、访问日志名称与路径等。主配置文件分成</a:t>
            </a:r>
            <a:r>
              <a:rPr lang="en-US" altLang="zh-CN" sz="1400" kern="100" dirty="0">
                <a:effectLst/>
                <a:latin typeface="Times New Roman" panose="02020603050405020304" pitchFamily="18" charset="0"/>
                <a:ea typeface="宋体" panose="02010600030101010101" pitchFamily="2" charset="-122"/>
              </a:rPr>
              <a:t>Global Settings</a:t>
            </a:r>
            <a:r>
              <a:rPr lang="zh-CN" altLang="en-US" sz="1400" kern="100" dirty="0">
                <a:effectLst/>
                <a:latin typeface="Times New Roman" panose="02020603050405020304" pitchFamily="18" charset="0"/>
                <a:ea typeface="宋体" panose="02010600030101010101" pitchFamily="2" charset="-122"/>
              </a:rPr>
              <a:t>和</a:t>
            </a:r>
            <a:r>
              <a:rPr lang="en-US" altLang="zh-CN" sz="1400" kern="100" dirty="0">
                <a:effectLst/>
                <a:latin typeface="Times New Roman" panose="02020603050405020304" pitchFamily="18" charset="0"/>
                <a:ea typeface="宋体" panose="02010600030101010101" pitchFamily="2" charset="-122"/>
              </a:rPr>
              <a:t>Shared </a:t>
            </a:r>
            <a:r>
              <a:rPr lang="en-US" altLang="zh-CN" sz="1400" kern="100" dirty="0" err="1">
                <a:effectLst/>
                <a:latin typeface="Times New Roman" panose="02020603050405020304" pitchFamily="18" charset="0"/>
                <a:ea typeface="宋体" panose="02010600030101010101" pitchFamily="2" charset="-122"/>
              </a:rPr>
              <a:t>Definitinos</a:t>
            </a:r>
            <a:r>
              <a:rPr lang="zh-CN" altLang="en-US" sz="1400" kern="100" dirty="0">
                <a:effectLst/>
                <a:latin typeface="Times New Roman" panose="02020603050405020304" pitchFamily="18" charset="0"/>
                <a:ea typeface="宋体" panose="02010600030101010101" pitchFamily="2" charset="-122"/>
              </a:rPr>
              <a:t>。</a:t>
            </a:r>
            <a:r>
              <a:rPr lang="en-US" altLang="zh-CN" sz="1400" kern="100" dirty="0">
                <a:effectLst/>
                <a:latin typeface="Times New Roman" panose="02020603050405020304" pitchFamily="18" charset="0"/>
                <a:ea typeface="宋体" panose="02010600030101010101" pitchFamily="2" charset="-122"/>
              </a:rPr>
              <a:t>Global Settings</a:t>
            </a:r>
            <a:r>
              <a:rPr lang="zh-CN" altLang="en-US" sz="1400" kern="100" dirty="0">
                <a:effectLst/>
                <a:latin typeface="Times New Roman" panose="02020603050405020304" pitchFamily="18" charset="0"/>
                <a:ea typeface="宋体" panose="02010600030101010101" pitchFamily="2" charset="-122"/>
              </a:rPr>
              <a:t>用来指全局设置的变量，如安全级别等</a:t>
            </a:r>
            <a:r>
              <a:rPr lang="en-US" altLang="zh-CN" sz="1400" kern="100" dirty="0">
                <a:effectLst/>
                <a:latin typeface="Times New Roman" panose="02020603050405020304" pitchFamily="18" charset="0"/>
                <a:ea typeface="宋体" panose="02010600030101010101" pitchFamily="2" charset="-122"/>
              </a:rPr>
              <a:t>,</a:t>
            </a:r>
            <a:r>
              <a:rPr lang="zh-CN" altLang="en-US" sz="1400" kern="100" dirty="0">
                <a:effectLst/>
                <a:latin typeface="Times New Roman" panose="02020603050405020304" pitchFamily="18" charset="0"/>
                <a:ea typeface="宋体" panose="02010600030101010101" pitchFamily="2" charset="-122"/>
              </a:rPr>
              <a:t>对整个服务器生效；</a:t>
            </a:r>
            <a:r>
              <a:rPr lang="en-US" altLang="zh-CN" sz="1400" kern="100" dirty="0">
                <a:effectLst/>
                <a:latin typeface="Times New Roman" panose="02020603050405020304" pitchFamily="18" charset="0"/>
                <a:ea typeface="宋体" panose="02010600030101010101" pitchFamily="2" charset="-122"/>
              </a:rPr>
              <a:t>Shared </a:t>
            </a:r>
            <a:r>
              <a:rPr lang="en-US" altLang="zh-CN" sz="1400" kern="100" dirty="0" err="1">
                <a:effectLst/>
                <a:latin typeface="Times New Roman" panose="02020603050405020304" pitchFamily="18" charset="0"/>
                <a:ea typeface="宋体" panose="02010600030101010101" pitchFamily="2" charset="-122"/>
              </a:rPr>
              <a:t>Definitinos</a:t>
            </a:r>
            <a:r>
              <a:rPr lang="zh-CN" altLang="en-US" sz="1400" kern="100" dirty="0">
                <a:effectLst/>
                <a:latin typeface="Times New Roman" panose="02020603050405020304" pitchFamily="18" charset="0"/>
                <a:ea typeface="宋体" panose="02010600030101010101" pitchFamily="2" charset="-122"/>
              </a:rPr>
              <a:t>说明共享相关的定义，是以“</a:t>
            </a:r>
            <a:r>
              <a:rPr lang="en-US" altLang="zh-CN" sz="1400" kern="100" dirty="0">
                <a:effectLst/>
                <a:latin typeface="Times New Roman" panose="02020603050405020304" pitchFamily="18" charset="0"/>
                <a:ea typeface="宋体" panose="02010600030101010101" pitchFamily="2" charset="-122"/>
              </a:rPr>
              <a:t>#”</a:t>
            </a:r>
            <a:r>
              <a:rPr lang="zh-CN" altLang="en-US" sz="1400" kern="100" dirty="0">
                <a:effectLst/>
                <a:latin typeface="Times New Roman" panose="02020603050405020304" pitchFamily="18" charset="0"/>
                <a:ea typeface="宋体" panose="02010600030101010101" pitchFamily="2" charset="-122"/>
              </a:rPr>
              <a:t>开头的注释行，也有以“；”开头的配置范例行</a:t>
            </a:r>
            <a:r>
              <a:rPr lang="en-US" altLang="zh-CN" sz="1400" kern="100" dirty="0">
                <a:effectLst/>
                <a:latin typeface="Times New Roman" panose="02020603050405020304" pitchFamily="18" charset="0"/>
                <a:ea typeface="宋体" panose="02010600030101010101" pitchFamily="2" charset="-122"/>
              </a:rPr>
              <a:t>,</a:t>
            </a:r>
            <a:r>
              <a:rPr lang="zh-CN" altLang="en-US" sz="1400" kern="100" dirty="0">
                <a:effectLst/>
                <a:latin typeface="Times New Roman" panose="02020603050405020304" pitchFamily="18" charset="0"/>
                <a:ea typeface="宋体" panose="02010600030101010101" pitchFamily="2" charset="-122"/>
              </a:rPr>
              <a:t>默认是不生效的，如果想设置该行生效，则需要删除“；”。</a:t>
            </a:r>
          </a:p>
          <a:p>
            <a:pPr lvl="1"/>
            <a:r>
              <a:rPr lang="en-US" altLang="zh-CN" sz="1100" kern="100" dirty="0">
                <a:effectLst/>
                <a:latin typeface="Times New Roman" panose="02020603050405020304" pitchFamily="18" charset="0"/>
                <a:ea typeface="宋体" panose="02010600030101010101" pitchFamily="2" charset="-122"/>
              </a:rPr>
              <a:t>[global]</a:t>
            </a:r>
          </a:p>
          <a:p>
            <a:pPr lvl="1"/>
            <a:r>
              <a:rPr lang="en-US" altLang="zh-CN" sz="1100" kern="100" dirty="0">
                <a:effectLst/>
                <a:latin typeface="Times New Roman" panose="02020603050405020304" pitchFamily="18" charset="0"/>
                <a:ea typeface="宋体" panose="02010600030101010101" pitchFamily="2" charset="-122"/>
              </a:rPr>
              <a:t>	workgroup = MYGROUP</a:t>
            </a:r>
          </a:p>
          <a:p>
            <a:pPr lvl="1"/>
            <a:r>
              <a:rPr lang="en-US" altLang="zh-CN" sz="1100" kern="100" dirty="0">
                <a:effectLst/>
                <a:latin typeface="Times New Roman" panose="02020603050405020304" pitchFamily="18" charset="0"/>
                <a:ea typeface="宋体" panose="02010600030101010101" pitchFamily="2" charset="-122"/>
              </a:rPr>
              <a:t>	server string = Samba Server Version %v</a:t>
            </a:r>
          </a:p>
          <a:p>
            <a:pPr lvl="1"/>
            <a:r>
              <a:rPr lang="en-US" altLang="zh-CN" sz="1100" kern="100" dirty="0">
                <a:effectLst/>
                <a:latin typeface="Times New Roman" panose="02020603050405020304" pitchFamily="18" charset="0"/>
                <a:ea typeface="宋体" panose="02010600030101010101" pitchFamily="2" charset="-122"/>
              </a:rPr>
              <a:t>	security = user</a:t>
            </a:r>
          </a:p>
          <a:p>
            <a:pPr lvl="1"/>
            <a:r>
              <a:rPr lang="en-US" altLang="zh-CN" sz="1100" kern="100" dirty="0">
                <a:effectLst/>
                <a:latin typeface="Times New Roman" panose="02020603050405020304" pitchFamily="18" charset="0"/>
                <a:ea typeface="宋体" panose="02010600030101010101" pitchFamily="2" charset="-122"/>
              </a:rPr>
              <a:t>	</a:t>
            </a:r>
            <a:r>
              <a:rPr lang="en-US" altLang="zh-CN" sz="1100" kern="100" dirty="0" err="1">
                <a:effectLst/>
                <a:latin typeface="Times New Roman" panose="02020603050405020304" pitchFamily="18" charset="0"/>
                <a:ea typeface="宋体" panose="02010600030101010101" pitchFamily="2" charset="-122"/>
              </a:rPr>
              <a:t>passdb</a:t>
            </a:r>
            <a:r>
              <a:rPr lang="en-US" altLang="zh-CN" sz="1100" kern="100" dirty="0">
                <a:effectLst/>
                <a:latin typeface="Times New Roman" panose="02020603050405020304" pitchFamily="18" charset="0"/>
                <a:ea typeface="宋体" panose="02010600030101010101" pitchFamily="2" charset="-122"/>
              </a:rPr>
              <a:t> backend = </a:t>
            </a:r>
            <a:r>
              <a:rPr lang="en-US" altLang="zh-CN" sz="1100" kern="100" dirty="0" err="1">
                <a:effectLst/>
                <a:latin typeface="Times New Roman" panose="02020603050405020304" pitchFamily="18" charset="0"/>
                <a:ea typeface="宋体" panose="02010600030101010101" pitchFamily="2" charset="-122"/>
              </a:rPr>
              <a:t>tdbsam</a:t>
            </a:r>
            <a:endParaRPr lang="en-US" altLang="zh-CN" sz="1100" kern="100" dirty="0">
              <a:effectLst/>
              <a:latin typeface="Times New Roman" panose="02020603050405020304" pitchFamily="18" charset="0"/>
              <a:ea typeface="宋体" panose="02010600030101010101" pitchFamily="2" charset="-122"/>
            </a:endParaRPr>
          </a:p>
          <a:p>
            <a:pPr lvl="1"/>
            <a:r>
              <a:rPr lang="en-US" altLang="zh-CN" sz="1100" kern="100" dirty="0">
                <a:effectLst/>
                <a:latin typeface="Times New Roman" panose="02020603050405020304" pitchFamily="18" charset="0"/>
                <a:ea typeface="宋体" panose="02010600030101010101" pitchFamily="2" charset="-122"/>
              </a:rPr>
              <a:t>	load printers = yes</a:t>
            </a:r>
          </a:p>
          <a:p>
            <a:pPr lvl="1"/>
            <a:r>
              <a:rPr lang="en-US" altLang="zh-CN" sz="1100" kern="100" dirty="0">
                <a:effectLst/>
                <a:latin typeface="Times New Roman" panose="02020603050405020304" pitchFamily="18" charset="0"/>
                <a:ea typeface="宋体" panose="02010600030101010101" pitchFamily="2" charset="-122"/>
              </a:rPr>
              <a:t>	cups options = raw</a:t>
            </a:r>
          </a:p>
          <a:p>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1601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91493" y="431923"/>
            <a:ext cx="7616793" cy="4608389"/>
          </a:xfrm>
        </p:spPr>
        <p:txBody>
          <a:bodyPr>
            <a:normAutofit fontScale="55000" lnSpcReduction="20000"/>
          </a:bodyPr>
          <a:lstStyle/>
          <a:p>
            <a:pPr lvl="1"/>
            <a:r>
              <a:rPr lang="en-US" altLang="zh-CN" sz="2000" kern="100" dirty="0">
                <a:effectLst/>
                <a:latin typeface="Times New Roman" panose="02020603050405020304" pitchFamily="18" charset="0"/>
                <a:ea typeface="宋体" panose="02010600030101010101" pitchFamily="2" charset="-122"/>
              </a:rPr>
              <a:t>[homes]</a:t>
            </a:r>
          </a:p>
          <a:p>
            <a:pPr lvl="1"/>
            <a:r>
              <a:rPr lang="en-US" altLang="zh-CN" sz="2000" kern="100" dirty="0">
                <a:effectLst/>
                <a:latin typeface="Times New Roman" panose="02020603050405020304" pitchFamily="18" charset="0"/>
                <a:ea typeface="宋体" panose="02010600030101010101" pitchFamily="2" charset="-122"/>
              </a:rPr>
              <a:t>	comment = Home Directories</a:t>
            </a:r>
          </a:p>
          <a:p>
            <a:pPr lvl="1"/>
            <a:r>
              <a:rPr lang="en-US" altLang="zh-CN" sz="2000" kern="100" dirty="0">
                <a:effectLst/>
                <a:latin typeface="Times New Roman" panose="02020603050405020304" pitchFamily="18" charset="0"/>
                <a:ea typeface="宋体" panose="02010600030101010101" pitchFamily="2" charset="-122"/>
              </a:rPr>
              <a:t>	</a:t>
            </a:r>
            <a:r>
              <a:rPr lang="en-US" altLang="zh-CN" sz="2000" kern="100" dirty="0" err="1">
                <a:effectLst/>
                <a:latin typeface="Times New Roman" panose="02020603050405020304" pitchFamily="18" charset="0"/>
                <a:ea typeface="宋体" panose="02010600030101010101" pitchFamily="2" charset="-122"/>
              </a:rPr>
              <a:t>browseable</a:t>
            </a:r>
            <a:r>
              <a:rPr lang="en-US" altLang="zh-CN" sz="2000" kern="100" dirty="0">
                <a:effectLst/>
                <a:latin typeface="Times New Roman" panose="02020603050405020304" pitchFamily="18" charset="0"/>
                <a:ea typeface="宋体" panose="02010600030101010101" pitchFamily="2" charset="-122"/>
              </a:rPr>
              <a:t> = no</a:t>
            </a:r>
          </a:p>
          <a:p>
            <a:pPr lvl="1"/>
            <a:r>
              <a:rPr lang="en-US" altLang="zh-CN" sz="2000" kern="100" dirty="0">
                <a:effectLst/>
                <a:latin typeface="Times New Roman" panose="02020603050405020304" pitchFamily="18" charset="0"/>
                <a:ea typeface="宋体" panose="02010600030101010101" pitchFamily="2" charset="-122"/>
              </a:rPr>
              <a:t>	writable = yes</a:t>
            </a:r>
          </a:p>
          <a:p>
            <a:pPr lvl="1"/>
            <a:r>
              <a:rPr lang="en-US" altLang="zh-CN" sz="2000" kern="100" dirty="0">
                <a:effectLst/>
                <a:latin typeface="Times New Roman" panose="02020603050405020304" pitchFamily="18" charset="0"/>
                <a:ea typeface="宋体" panose="02010600030101010101" pitchFamily="2" charset="-122"/>
              </a:rPr>
              <a:t>[printers]</a:t>
            </a:r>
          </a:p>
          <a:p>
            <a:pPr lvl="1"/>
            <a:r>
              <a:rPr lang="en-US" altLang="zh-CN" sz="2000" kern="100" dirty="0">
                <a:effectLst/>
                <a:latin typeface="Times New Roman" panose="02020603050405020304" pitchFamily="18" charset="0"/>
                <a:ea typeface="宋体" panose="02010600030101010101" pitchFamily="2" charset="-122"/>
              </a:rPr>
              <a:t>	comment = All Printers</a:t>
            </a:r>
          </a:p>
          <a:p>
            <a:pPr lvl="1"/>
            <a:r>
              <a:rPr lang="en-US" altLang="zh-CN" sz="2000" kern="100" dirty="0">
                <a:effectLst/>
                <a:latin typeface="Times New Roman" panose="02020603050405020304" pitchFamily="18" charset="0"/>
                <a:ea typeface="宋体" panose="02010600030101010101" pitchFamily="2" charset="-122"/>
              </a:rPr>
              <a:t>	path = /var/spool/samba</a:t>
            </a:r>
          </a:p>
          <a:p>
            <a:pPr lvl="1"/>
            <a:r>
              <a:rPr lang="en-US" altLang="zh-CN" sz="2000" kern="100" dirty="0">
                <a:effectLst/>
                <a:latin typeface="Times New Roman" panose="02020603050405020304" pitchFamily="18" charset="0"/>
                <a:ea typeface="宋体" panose="02010600030101010101" pitchFamily="2" charset="-122"/>
              </a:rPr>
              <a:t>	</a:t>
            </a:r>
            <a:r>
              <a:rPr lang="en-US" altLang="zh-CN" sz="2000" kern="100" dirty="0" err="1">
                <a:effectLst/>
                <a:latin typeface="Times New Roman" panose="02020603050405020304" pitchFamily="18" charset="0"/>
                <a:ea typeface="宋体" panose="02010600030101010101" pitchFamily="2" charset="-122"/>
              </a:rPr>
              <a:t>browseable</a:t>
            </a:r>
            <a:r>
              <a:rPr lang="en-US" altLang="zh-CN" sz="2000" kern="100" dirty="0">
                <a:effectLst/>
                <a:latin typeface="Times New Roman" panose="02020603050405020304" pitchFamily="18" charset="0"/>
                <a:ea typeface="宋体" panose="02010600030101010101" pitchFamily="2" charset="-122"/>
              </a:rPr>
              <a:t> = no</a:t>
            </a:r>
          </a:p>
          <a:p>
            <a:pPr lvl="1"/>
            <a:r>
              <a:rPr lang="en-US" altLang="zh-CN" sz="2000" kern="100" dirty="0">
                <a:effectLst/>
                <a:latin typeface="Times New Roman" panose="02020603050405020304" pitchFamily="18" charset="0"/>
                <a:ea typeface="宋体" panose="02010600030101010101" pitchFamily="2" charset="-122"/>
              </a:rPr>
              <a:t>	guest ok = no</a:t>
            </a:r>
          </a:p>
          <a:p>
            <a:pPr lvl="1"/>
            <a:r>
              <a:rPr lang="en-US" altLang="zh-CN" sz="2000" kern="100" dirty="0">
                <a:effectLst/>
                <a:latin typeface="Times New Roman" panose="02020603050405020304" pitchFamily="18" charset="0"/>
                <a:ea typeface="宋体" panose="02010600030101010101" pitchFamily="2" charset="-122"/>
              </a:rPr>
              <a:t>	writable = no</a:t>
            </a:r>
          </a:p>
          <a:p>
            <a:pPr lvl="1"/>
            <a:r>
              <a:rPr lang="en-US" altLang="zh-CN" sz="2000" kern="100" dirty="0">
                <a:effectLst/>
                <a:latin typeface="Times New Roman" panose="02020603050405020304" pitchFamily="18" charset="0"/>
                <a:ea typeface="宋体" panose="02010600030101010101" pitchFamily="2" charset="-122"/>
              </a:rPr>
              <a:t>	printable = yes</a:t>
            </a:r>
          </a:p>
          <a:p>
            <a:pPr lvl="1"/>
            <a:endParaRPr lang="en-US" altLang="zh-CN" sz="1400" kern="100" dirty="0">
              <a:effectLst/>
              <a:latin typeface="Times New Roman" panose="02020603050405020304" pitchFamily="18" charset="0"/>
              <a:ea typeface="宋体" panose="02010600030101010101" pitchFamily="2" charset="-122"/>
            </a:endParaRPr>
          </a:p>
          <a:p>
            <a:pPr indent="266700" algn="just">
              <a:spcBef>
                <a:spcPts val="0"/>
              </a:spcBef>
            </a:pPr>
            <a:r>
              <a:rPr lang="en-US" altLang="zh-CN" sz="2500" kern="100" dirty="0">
                <a:solidFill>
                  <a:srgbClr val="000000"/>
                </a:solidFill>
                <a:effectLst/>
                <a:latin typeface="Times New Roman" panose="02020603050405020304" pitchFamily="18" charset="0"/>
                <a:ea typeface="宋体" panose="02010600030101010101" pitchFamily="2" charset="-122"/>
              </a:rPr>
              <a:t>Samba</a:t>
            </a:r>
            <a:r>
              <a:rPr lang="zh-CN" altLang="zh-CN" sz="2500" kern="100" dirty="0">
                <a:solidFill>
                  <a:srgbClr val="000000"/>
                </a:solidFill>
                <a:effectLst/>
                <a:latin typeface="Times New Roman" panose="02020603050405020304" pitchFamily="18" charset="0"/>
                <a:ea typeface="宋体" panose="02010600030101010101" pitchFamily="2" charset="-122"/>
              </a:rPr>
              <a:t>有</a:t>
            </a:r>
            <a:r>
              <a:rPr lang="en-US" altLang="zh-CN" sz="2500" kern="100" dirty="0">
                <a:solidFill>
                  <a:srgbClr val="000000"/>
                </a:solidFill>
                <a:effectLst/>
                <a:latin typeface="Times New Roman" panose="02020603050405020304" pitchFamily="18" charset="0"/>
                <a:ea typeface="宋体" panose="02010600030101010101" pitchFamily="2" charset="-122"/>
              </a:rPr>
              <a:t>Share</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User</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Server</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Domain</a:t>
            </a:r>
            <a:r>
              <a:rPr lang="zh-CN" altLang="zh-CN" sz="2500" kern="100" dirty="0">
                <a:solidFill>
                  <a:srgbClr val="000000"/>
                </a:solidFill>
                <a:effectLst/>
                <a:latin typeface="Times New Roman" panose="02020603050405020304" pitchFamily="18" charset="0"/>
                <a:ea typeface="宋体" panose="02010600030101010101" pitchFamily="2" charset="-122"/>
              </a:rPr>
              <a:t>四种安全等级。</a:t>
            </a:r>
            <a:endParaRPr lang="zh-CN" altLang="zh-CN" sz="2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1</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Share</a:t>
            </a:r>
            <a:r>
              <a:rPr lang="zh-CN" altLang="zh-CN" sz="2500" kern="100" dirty="0">
                <a:solidFill>
                  <a:srgbClr val="000000"/>
                </a:solidFill>
                <a:effectLst/>
                <a:latin typeface="Times New Roman" panose="02020603050405020304" pitchFamily="18" charset="0"/>
                <a:ea typeface="宋体" panose="02010600030101010101" pitchFamily="2" charset="-122"/>
              </a:rPr>
              <a:t>：用户不需要账户及密码即可登入</a:t>
            </a:r>
            <a:r>
              <a:rPr lang="en-US" altLang="zh-CN" sz="2500" kern="100" dirty="0">
                <a:solidFill>
                  <a:srgbClr val="000000"/>
                </a:solidFill>
                <a:effectLst/>
                <a:latin typeface="Times New Roman" panose="02020603050405020304" pitchFamily="18" charset="0"/>
                <a:ea typeface="宋体" panose="02010600030101010101" pitchFamily="2" charset="-122"/>
              </a:rPr>
              <a:t>Samba</a:t>
            </a:r>
            <a:r>
              <a:rPr lang="zh-CN" altLang="zh-CN" sz="2500" kern="100" dirty="0">
                <a:solidFill>
                  <a:srgbClr val="000000"/>
                </a:solidFill>
                <a:effectLst/>
                <a:latin typeface="Times New Roman" panose="02020603050405020304" pitchFamily="18" charset="0"/>
                <a:ea typeface="宋体" panose="02010600030101010101" pitchFamily="2" charset="-122"/>
              </a:rPr>
              <a:t>服务器。</a:t>
            </a:r>
            <a:endParaRPr lang="zh-CN" altLang="zh-CN" sz="2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2</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User</a:t>
            </a:r>
            <a:r>
              <a:rPr lang="zh-CN" altLang="zh-CN" sz="2500" kern="100" dirty="0">
                <a:solidFill>
                  <a:srgbClr val="000000"/>
                </a:solidFill>
                <a:effectLst/>
                <a:latin typeface="Times New Roman" panose="02020603050405020304" pitchFamily="18" charset="0"/>
                <a:ea typeface="宋体" panose="02010600030101010101" pitchFamily="2" charset="-122"/>
              </a:rPr>
              <a:t>：由提供服务的</a:t>
            </a:r>
            <a:r>
              <a:rPr lang="en-US" altLang="zh-CN" sz="2500" kern="100" dirty="0">
                <a:solidFill>
                  <a:srgbClr val="000000"/>
                </a:solidFill>
                <a:effectLst/>
                <a:latin typeface="Times New Roman" panose="02020603050405020304" pitchFamily="18" charset="0"/>
                <a:ea typeface="宋体" panose="02010600030101010101" pitchFamily="2" charset="-122"/>
              </a:rPr>
              <a:t>Samba</a:t>
            </a:r>
            <a:r>
              <a:rPr lang="zh-CN" altLang="zh-CN" sz="2500" kern="100" dirty="0">
                <a:solidFill>
                  <a:srgbClr val="000000"/>
                </a:solidFill>
                <a:effectLst/>
                <a:latin typeface="Times New Roman" panose="02020603050405020304" pitchFamily="18" charset="0"/>
                <a:ea typeface="宋体" panose="02010600030101010101" pitchFamily="2" charset="-122"/>
              </a:rPr>
              <a:t>服务器负责检査账户及密码（是</a:t>
            </a:r>
            <a:r>
              <a:rPr lang="en-US" altLang="zh-CN" sz="2500" kern="100" dirty="0">
                <a:solidFill>
                  <a:srgbClr val="000000"/>
                </a:solidFill>
                <a:effectLst/>
                <a:latin typeface="Times New Roman" panose="02020603050405020304" pitchFamily="18" charset="0"/>
                <a:ea typeface="宋体" panose="02010600030101010101" pitchFamily="2" charset="-122"/>
              </a:rPr>
              <a:t>Samba</a:t>
            </a:r>
            <a:r>
              <a:rPr lang="zh-CN" altLang="zh-CN" sz="2500" kern="100" dirty="0">
                <a:solidFill>
                  <a:srgbClr val="000000"/>
                </a:solidFill>
                <a:effectLst/>
                <a:latin typeface="Times New Roman" panose="02020603050405020304" pitchFamily="18" charset="0"/>
                <a:ea typeface="宋体" panose="02010600030101010101" pitchFamily="2" charset="-122"/>
              </a:rPr>
              <a:t>默认的安全等级） 。</a:t>
            </a:r>
            <a:endParaRPr lang="zh-CN" altLang="zh-CN" sz="2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3</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Server</a:t>
            </a:r>
            <a:r>
              <a:rPr lang="zh-CN" altLang="zh-CN" sz="2500" kern="100" dirty="0">
                <a:solidFill>
                  <a:srgbClr val="000000"/>
                </a:solidFill>
                <a:effectLst/>
                <a:latin typeface="Times New Roman" panose="02020603050405020304" pitchFamily="18" charset="0"/>
                <a:ea typeface="宋体" panose="02010600030101010101" pitchFamily="2" charset="-122"/>
              </a:rPr>
              <a:t>：检查账户及密码的工作指定由另一台</a:t>
            </a:r>
            <a:r>
              <a:rPr lang="en-US" altLang="zh-CN" sz="2500" kern="100" dirty="0">
                <a:solidFill>
                  <a:srgbClr val="000000"/>
                </a:solidFill>
                <a:effectLst/>
                <a:latin typeface="Times New Roman" panose="02020603050405020304" pitchFamily="18" charset="0"/>
                <a:ea typeface="宋体" panose="02010600030101010101" pitchFamily="2" charset="-122"/>
              </a:rPr>
              <a:t>Windows NT/2000</a:t>
            </a:r>
            <a:r>
              <a:rPr lang="zh-CN" altLang="zh-CN" sz="2500" kern="100" dirty="0">
                <a:solidFill>
                  <a:srgbClr val="000000"/>
                </a:solidFill>
                <a:effectLst/>
                <a:latin typeface="Times New Roman" panose="02020603050405020304" pitchFamily="18" charset="0"/>
                <a:ea typeface="宋体" panose="02010600030101010101" pitchFamily="2" charset="-122"/>
              </a:rPr>
              <a:t>或</a:t>
            </a:r>
            <a:r>
              <a:rPr lang="en-US" altLang="zh-CN" sz="2500" kern="100" dirty="0">
                <a:solidFill>
                  <a:srgbClr val="000000"/>
                </a:solidFill>
                <a:effectLst/>
                <a:latin typeface="Times New Roman" panose="02020603050405020304" pitchFamily="18" charset="0"/>
                <a:ea typeface="宋体" panose="02010600030101010101" pitchFamily="2" charset="-122"/>
              </a:rPr>
              <a:t>Samba</a:t>
            </a:r>
            <a:r>
              <a:rPr lang="zh-CN" altLang="zh-CN" sz="2500" kern="100" dirty="0">
                <a:solidFill>
                  <a:srgbClr val="000000"/>
                </a:solidFill>
                <a:effectLst/>
                <a:latin typeface="Times New Roman" panose="02020603050405020304" pitchFamily="18" charset="0"/>
                <a:ea typeface="宋体" panose="02010600030101010101" pitchFamily="2" charset="-122"/>
              </a:rPr>
              <a:t>服务器负责。</a:t>
            </a:r>
            <a:endParaRPr lang="zh-CN" altLang="zh-CN" sz="2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4</a:t>
            </a:r>
            <a:r>
              <a:rPr lang="zh-CN" altLang="zh-CN" sz="2500" kern="100" dirty="0">
                <a:solidFill>
                  <a:srgbClr val="000000"/>
                </a:solidFill>
                <a:effectLst/>
                <a:latin typeface="Times New Roman" panose="02020603050405020304" pitchFamily="18" charset="0"/>
                <a:ea typeface="宋体" panose="02010600030101010101" pitchFamily="2" charset="-122"/>
              </a:rPr>
              <a:t>）</a:t>
            </a:r>
            <a:r>
              <a:rPr lang="en-US" altLang="zh-CN" sz="2500" kern="100" dirty="0">
                <a:solidFill>
                  <a:srgbClr val="000000"/>
                </a:solidFill>
                <a:effectLst/>
                <a:latin typeface="Times New Roman" panose="02020603050405020304" pitchFamily="18" charset="0"/>
                <a:ea typeface="宋体" panose="02010600030101010101" pitchFamily="2" charset="-122"/>
              </a:rPr>
              <a:t>Domain</a:t>
            </a:r>
            <a:r>
              <a:rPr lang="zh-CN" altLang="zh-CN" sz="2500" kern="100" dirty="0">
                <a:solidFill>
                  <a:srgbClr val="000000"/>
                </a:solidFill>
                <a:effectLst/>
                <a:latin typeface="Times New Roman" panose="02020603050405020304" pitchFamily="18" charset="0"/>
                <a:ea typeface="宋体" panose="02010600030101010101" pitchFamily="2" charset="-122"/>
              </a:rPr>
              <a:t>：指定</a:t>
            </a:r>
            <a:r>
              <a:rPr lang="en-US" altLang="zh-CN" sz="2500" kern="100" dirty="0">
                <a:solidFill>
                  <a:srgbClr val="000000"/>
                </a:solidFill>
                <a:effectLst/>
                <a:latin typeface="Times New Roman" panose="02020603050405020304" pitchFamily="18" charset="0"/>
                <a:ea typeface="宋体" panose="02010600030101010101" pitchFamily="2" charset="-122"/>
              </a:rPr>
              <a:t>Windows NT/2000</a:t>
            </a:r>
            <a:r>
              <a:rPr lang="zh-CN" altLang="zh-CN" sz="2500" kern="100" dirty="0">
                <a:solidFill>
                  <a:srgbClr val="000000"/>
                </a:solidFill>
                <a:effectLst/>
                <a:latin typeface="Times New Roman" panose="02020603050405020304" pitchFamily="18" charset="0"/>
                <a:ea typeface="宋体" panose="02010600030101010101" pitchFamily="2" charset="-122"/>
              </a:rPr>
              <a:t>域控制服务器来验证器来验证用户的账户及密码。</a:t>
            </a:r>
            <a:endParaRPr lang="zh-CN" altLang="zh-CN" sz="2500" kern="100" dirty="0">
              <a:effectLst/>
              <a:latin typeface="Times New Roman" panose="02020603050405020304" pitchFamily="18" charset="0"/>
              <a:ea typeface="宋体" panose="02010600030101010101" pitchFamily="2" charset="-122"/>
            </a:endParaRPr>
          </a:p>
          <a:p>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07342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p:txBody>
          <a:bodyPr/>
          <a:lstStyle/>
          <a:p>
            <a:r>
              <a:rPr lang="zh-CN" altLang="en-US" sz="2800" kern="100" dirty="0">
                <a:effectLst/>
                <a:latin typeface="宋体" panose="02010600030101010101" pitchFamily="2" charset="-122"/>
                <a:ea typeface="宋体" panose="02010600030101010101" pitchFamily="2" charset="-122"/>
              </a:rPr>
              <a:t>项目十 </a:t>
            </a:r>
            <a:r>
              <a:rPr lang="zh-CN" altLang="en-US" sz="2800" kern="100" dirty="0">
                <a:latin typeface="宋体" panose="02010600030101010101" pitchFamily="2" charset="-122"/>
                <a:ea typeface="宋体" panose="02010600030101010101" pitchFamily="2" charset="-122"/>
              </a:rPr>
              <a:t>网络</a:t>
            </a:r>
            <a:r>
              <a:rPr lang="zh-CN" altLang="en-US" sz="2800" kern="100" dirty="0">
                <a:effectLst/>
                <a:latin typeface="宋体" panose="02010600030101010101" pitchFamily="2" charset="-122"/>
                <a:ea typeface="宋体" panose="02010600030101010101" pitchFamily="2" charset="-122"/>
              </a:rPr>
              <a:t>服务器搭建</a:t>
            </a:r>
            <a:endParaRPr lang="zh-CN" altLang="en-US" dirty="0"/>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a:xfrm>
            <a:off x="671070" y="1368028"/>
            <a:ext cx="7616792" cy="2888236"/>
          </a:xfrm>
        </p:spPr>
        <p:txBody>
          <a:bodyPr>
            <a:normAutofit/>
          </a:bodyPr>
          <a:lstStyle/>
          <a:p>
            <a:pPr marL="0" marR="0">
              <a:spcBef>
                <a:spcPts val="0"/>
              </a:spcBef>
              <a:spcAft>
                <a:spcPts val="0"/>
              </a:spcAft>
            </a:pPr>
            <a:r>
              <a:rPr lang="en-US" altLang="zh-CN" sz="1800" b="1" kern="100" dirty="0">
                <a:effectLst/>
                <a:latin typeface="宋体" panose="02010600030101010101" pitchFamily="2" charset="-122"/>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项目目标</a:t>
            </a:r>
            <a:r>
              <a:rPr lang="en-US" altLang="zh-CN" sz="1800" b="1" kern="100" dirty="0">
                <a:effectLst/>
                <a:latin typeface="宋体" panose="02010600030101010101" pitchFamily="2" charset="-122"/>
                <a:ea typeface="宋体" panose="02010600030101010101" pitchFamily="2" charset="-122"/>
              </a:rPr>
              <a:t>】</a:t>
            </a:r>
            <a:endParaRPr lang="zh-CN" altLang="en-US" sz="1800" b="1" kern="100" dirty="0">
              <a:effectLst/>
              <a:latin typeface="Times New Roman" panose="02020603050405020304" pitchFamily="18" charset="0"/>
              <a:ea typeface="宋体" panose="02010600030101010101" pitchFamily="2" charset="-122"/>
            </a:endParaRPr>
          </a:p>
          <a:p>
            <a:pPr>
              <a:lnSpc>
                <a:spcPct val="100000"/>
              </a:lnSpc>
            </a:pPr>
            <a:r>
              <a:rPr lang="zh-CN" altLang="zh-CN" sz="1200" b="0" kern="100" dirty="0">
                <a:effectLst/>
                <a:latin typeface="Times New Roman" panose="02020603050405020304" pitchFamily="18" charset="0"/>
                <a:ea typeface="微软雅黑" panose="020B0503020204020204" pitchFamily="34" charset="-122"/>
                <a:cs typeface="微软雅黑" panose="020B0503020204020204" pitchFamily="34" charset="-122"/>
              </a:rPr>
              <a:t>知识目标</a:t>
            </a:r>
            <a:endParaRPr lang="zh-CN" altLang="zh-CN" sz="12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342900" lvl="0" indent="-342900" algn="just">
              <a:lnSpc>
                <a:spcPct val="100000"/>
              </a:lnSpc>
              <a:buFont typeface="Wingdings" panose="05000000000000000000" pitchFamily="2" charset="2"/>
              <a:buChar char=""/>
            </a:pPr>
            <a:r>
              <a:rPr lang="zh-CN" altLang="zh-CN" sz="1200" kern="100" dirty="0">
                <a:solidFill>
                  <a:srgbClr val="000000"/>
                </a:solidFill>
                <a:effectLst/>
                <a:latin typeface="Times New Roman" panose="02020603050405020304" pitchFamily="18" charset="0"/>
                <a:ea typeface="宋体" panose="02010600030101010101" pitchFamily="2" charset="-122"/>
              </a:rPr>
              <a:t>了解</a:t>
            </a:r>
            <a:r>
              <a:rPr lang="en-US" altLang="zh-CN" sz="1200" kern="100" dirty="0">
                <a:solidFill>
                  <a:srgbClr val="000000"/>
                </a:solidFill>
                <a:effectLst/>
                <a:latin typeface="Times New Roman" panose="02020603050405020304" pitchFamily="18" charset="0"/>
                <a:ea typeface="宋体" panose="02010600030101010101" pitchFamily="2" charset="-122"/>
              </a:rPr>
              <a:t>DHCP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FTP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Samba</a:t>
            </a:r>
            <a:r>
              <a:rPr lang="zh-CN" altLang="zh-CN" sz="1200" kern="100" dirty="0">
                <a:solidFill>
                  <a:srgbClr val="000000"/>
                </a:solidFill>
                <a:effectLst/>
                <a:latin typeface="Times New Roman" panose="02020603050405020304" pitchFamily="18" charset="0"/>
                <a:ea typeface="宋体" panose="02010600030101010101" pitchFamily="2" charset="-122"/>
              </a:rPr>
              <a:t>和</a:t>
            </a:r>
            <a:r>
              <a:rPr lang="en-US" altLang="zh-CN" sz="1200" kern="100" dirty="0">
                <a:solidFill>
                  <a:srgbClr val="000000"/>
                </a:solidFill>
                <a:effectLst/>
                <a:latin typeface="Times New Roman" panose="02020603050405020304" pitchFamily="18" charset="0"/>
                <a:ea typeface="宋体" panose="02010600030101010101" pitchFamily="2" charset="-122"/>
              </a:rPr>
              <a:t>NFS</a:t>
            </a:r>
            <a:r>
              <a:rPr lang="zh-CN" altLang="zh-CN" sz="1200" kern="100" dirty="0">
                <a:solidFill>
                  <a:srgbClr val="000000"/>
                </a:solidFill>
                <a:effectLst/>
                <a:latin typeface="Times New Roman" panose="02020603050405020304" pitchFamily="18" charset="0"/>
                <a:ea typeface="宋体" panose="02010600030101010101" pitchFamily="2" charset="-122"/>
              </a:rPr>
              <a:t>服务的工作原理</a:t>
            </a:r>
            <a:endParaRPr lang="zh-CN" altLang="zh-CN" sz="1200" kern="100" dirty="0">
              <a:effectLst/>
              <a:latin typeface="Times New Roman" panose="02020603050405020304" pitchFamily="18" charset="0"/>
              <a:ea typeface="宋体" panose="02010600030101010101" pitchFamily="2" charset="-122"/>
            </a:endParaRPr>
          </a:p>
          <a:p>
            <a:pPr marL="342900" lvl="0" indent="-342900" algn="just">
              <a:lnSpc>
                <a:spcPct val="100000"/>
              </a:lnSpc>
              <a:buFont typeface="Wingdings" panose="05000000000000000000" pitchFamily="2" charset="2"/>
              <a:buChar char=""/>
            </a:pPr>
            <a:r>
              <a:rPr lang="zh-CN" altLang="zh-CN" sz="1200" kern="100" dirty="0">
                <a:solidFill>
                  <a:srgbClr val="000000"/>
                </a:solidFill>
                <a:effectLst/>
                <a:latin typeface="Times New Roman" panose="02020603050405020304" pitchFamily="18" charset="0"/>
                <a:ea typeface="宋体" panose="02010600030101010101" pitchFamily="2" charset="-122"/>
              </a:rPr>
              <a:t>了解</a:t>
            </a:r>
            <a:r>
              <a:rPr lang="en-US" altLang="zh-CN" sz="1200" kern="100" dirty="0">
                <a:solidFill>
                  <a:srgbClr val="000000"/>
                </a:solidFill>
                <a:effectLst/>
                <a:latin typeface="Times New Roman" panose="02020603050405020304" pitchFamily="18" charset="0"/>
                <a:ea typeface="宋体" panose="02010600030101010101" pitchFamily="2" charset="-122"/>
              </a:rPr>
              <a:t>DHCP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FTP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Samba</a:t>
            </a:r>
            <a:r>
              <a:rPr lang="zh-CN" altLang="zh-CN" sz="1200" kern="100" dirty="0">
                <a:solidFill>
                  <a:srgbClr val="000000"/>
                </a:solidFill>
                <a:effectLst/>
                <a:latin typeface="Times New Roman" panose="02020603050405020304" pitchFamily="18" charset="0"/>
                <a:ea typeface="宋体" panose="02010600030101010101" pitchFamily="2" charset="-122"/>
              </a:rPr>
              <a:t>和</a:t>
            </a:r>
            <a:r>
              <a:rPr lang="en-US" altLang="zh-CN" sz="1200" kern="100" dirty="0">
                <a:solidFill>
                  <a:srgbClr val="000000"/>
                </a:solidFill>
                <a:effectLst/>
                <a:latin typeface="Times New Roman" panose="02020603050405020304" pitchFamily="18" charset="0"/>
                <a:ea typeface="宋体" panose="02010600030101010101" pitchFamily="2" charset="-122"/>
              </a:rPr>
              <a:t>NFS</a:t>
            </a:r>
            <a:r>
              <a:rPr lang="zh-CN" altLang="zh-CN" sz="1200" kern="100" dirty="0">
                <a:solidFill>
                  <a:srgbClr val="000000"/>
                </a:solidFill>
                <a:effectLst/>
                <a:latin typeface="Times New Roman" panose="02020603050405020304" pitchFamily="18" charset="0"/>
                <a:ea typeface="宋体" panose="02010600030101010101" pitchFamily="2" charset="-122"/>
              </a:rPr>
              <a:t>的工作流程 </a:t>
            </a:r>
            <a:endParaRPr lang="zh-CN" altLang="zh-CN" sz="1200" kern="100" dirty="0">
              <a:effectLst/>
              <a:latin typeface="Times New Roman" panose="02020603050405020304" pitchFamily="18" charset="0"/>
              <a:ea typeface="宋体" panose="02010600030101010101" pitchFamily="2" charset="-122"/>
            </a:endParaRPr>
          </a:p>
          <a:p>
            <a:pPr>
              <a:lnSpc>
                <a:spcPct val="100000"/>
              </a:lnSpc>
            </a:pPr>
            <a:r>
              <a:rPr lang="zh-CN" altLang="zh-CN" sz="1200" b="0" kern="100" dirty="0">
                <a:effectLst/>
                <a:latin typeface="Times New Roman" panose="02020603050405020304" pitchFamily="18" charset="0"/>
                <a:ea typeface="微软雅黑" panose="020B0503020204020204" pitchFamily="34" charset="-122"/>
                <a:cs typeface="微软雅黑" panose="020B0503020204020204" pitchFamily="34" charset="-122"/>
              </a:rPr>
              <a:t>技能目标</a:t>
            </a:r>
            <a:endParaRPr lang="zh-CN" altLang="zh-CN" sz="12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342900" lvl="0" indent="-342900" algn="just">
              <a:lnSpc>
                <a:spcPct val="100000"/>
              </a:lnSpc>
              <a:buFont typeface="Wingdings" panose="05000000000000000000" pitchFamily="2" charset="2"/>
              <a:buChar char=""/>
            </a:pPr>
            <a:r>
              <a:rPr lang="zh-CN" altLang="zh-CN" sz="1200" kern="100" dirty="0">
                <a:solidFill>
                  <a:srgbClr val="000000"/>
                </a:solidFill>
                <a:effectLst/>
                <a:latin typeface="Times New Roman" panose="02020603050405020304" pitchFamily="18" charset="0"/>
                <a:ea typeface="宋体" panose="02010600030101010101" pitchFamily="2" charset="-122"/>
              </a:rPr>
              <a:t>会安装</a:t>
            </a:r>
            <a:r>
              <a:rPr lang="en-US" altLang="zh-CN" sz="1200" kern="100" dirty="0">
                <a:solidFill>
                  <a:srgbClr val="000000"/>
                </a:solidFill>
                <a:effectLst/>
                <a:latin typeface="Times New Roman" panose="02020603050405020304" pitchFamily="18" charset="0"/>
                <a:ea typeface="宋体" panose="02010600030101010101" pitchFamily="2" charset="-122"/>
              </a:rPr>
              <a:t>DHCP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FTP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Samba</a:t>
            </a:r>
            <a:r>
              <a:rPr lang="zh-CN" altLang="zh-CN" sz="1200" kern="100" dirty="0">
                <a:solidFill>
                  <a:srgbClr val="000000"/>
                </a:solidFill>
                <a:effectLst/>
                <a:latin typeface="Times New Roman" panose="02020603050405020304" pitchFamily="18" charset="0"/>
                <a:ea typeface="宋体" panose="02010600030101010101" pitchFamily="2" charset="-122"/>
              </a:rPr>
              <a:t>和</a:t>
            </a:r>
            <a:r>
              <a:rPr lang="en-US" altLang="zh-CN" sz="1200" kern="100" dirty="0">
                <a:solidFill>
                  <a:srgbClr val="000000"/>
                </a:solidFill>
                <a:effectLst/>
                <a:latin typeface="Times New Roman" panose="02020603050405020304" pitchFamily="18" charset="0"/>
                <a:ea typeface="宋体" panose="02010600030101010101" pitchFamily="2" charset="-122"/>
              </a:rPr>
              <a:t>NFS</a:t>
            </a:r>
            <a:endParaRPr lang="zh-CN" altLang="zh-CN" sz="1200" kern="100" dirty="0">
              <a:effectLst/>
              <a:latin typeface="Times New Roman" panose="02020603050405020304" pitchFamily="18" charset="0"/>
              <a:ea typeface="宋体" panose="02010600030101010101" pitchFamily="2" charset="-122"/>
            </a:endParaRPr>
          </a:p>
          <a:p>
            <a:pPr marL="342900" lvl="0" indent="-342900" algn="just">
              <a:lnSpc>
                <a:spcPct val="100000"/>
              </a:lnSpc>
              <a:buFont typeface="Wingdings" panose="05000000000000000000" pitchFamily="2" charset="2"/>
              <a:buChar char=""/>
            </a:pPr>
            <a:r>
              <a:rPr lang="zh-CN" altLang="zh-CN" sz="1200" kern="100" dirty="0">
                <a:solidFill>
                  <a:srgbClr val="000000"/>
                </a:solidFill>
                <a:effectLst/>
                <a:latin typeface="Times New Roman" panose="02020603050405020304" pitchFamily="18" charset="0"/>
                <a:ea typeface="宋体" panose="02010600030101010101" pitchFamily="2" charset="-122"/>
              </a:rPr>
              <a:t>会配置</a:t>
            </a:r>
            <a:r>
              <a:rPr lang="en-US" altLang="zh-CN" sz="1200" kern="100" dirty="0">
                <a:solidFill>
                  <a:srgbClr val="000000"/>
                </a:solidFill>
                <a:effectLst/>
                <a:latin typeface="Times New Roman" panose="02020603050405020304" pitchFamily="18" charset="0"/>
                <a:ea typeface="宋体" panose="02010600030101010101" pitchFamily="2" charset="-122"/>
              </a:rPr>
              <a:t>DHCP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FTP</a:t>
            </a:r>
            <a:r>
              <a:rPr lang="zh-CN" altLang="zh-CN" sz="1200" kern="100" dirty="0">
                <a:solidFill>
                  <a:srgbClr val="000000"/>
                </a:solidFill>
                <a:effectLst/>
                <a:latin typeface="Times New Roman" panose="02020603050405020304" pitchFamily="18" charset="0"/>
                <a:ea typeface="宋体" panose="02010600030101010101" pitchFamily="2" charset="-122"/>
              </a:rPr>
              <a:t>、</a:t>
            </a:r>
            <a:r>
              <a:rPr lang="en-US" altLang="zh-CN" sz="1200" kern="100" dirty="0">
                <a:solidFill>
                  <a:srgbClr val="000000"/>
                </a:solidFill>
                <a:effectLst/>
                <a:latin typeface="Times New Roman" panose="02020603050405020304" pitchFamily="18" charset="0"/>
                <a:ea typeface="宋体" panose="02010600030101010101" pitchFamily="2" charset="-122"/>
              </a:rPr>
              <a:t>Samba</a:t>
            </a:r>
            <a:r>
              <a:rPr lang="zh-CN" altLang="zh-CN" sz="1200" kern="100" dirty="0">
                <a:solidFill>
                  <a:srgbClr val="000000"/>
                </a:solidFill>
                <a:effectLst/>
                <a:latin typeface="Times New Roman" panose="02020603050405020304" pitchFamily="18" charset="0"/>
                <a:ea typeface="宋体" panose="02010600030101010101" pitchFamily="2" charset="-122"/>
              </a:rPr>
              <a:t>和</a:t>
            </a:r>
            <a:r>
              <a:rPr lang="en-US" altLang="zh-CN" sz="1200" kern="100" dirty="0">
                <a:solidFill>
                  <a:srgbClr val="000000"/>
                </a:solidFill>
                <a:effectLst/>
                <a:latin typeface="Times New Roman" panose="02020603050405020304" pitchFamily="18" charset="0"/>
                <a:ea typeface="宋体" panose="02010600030101010101" pitchFamily="2" charset="-122"/>
              </a:rPr>
              <a:t>NFS</a:t>
            </a:r>
            <a:r>
              <a:rPr lang="zh-CN" altLang="zh-CN" sz="1200" kern="100" dirty="0">
                <a:solidFill>
                  <a:srgbClr val="000000"/>
                </a:solidFill>
                <a:effectLst/>
                <a:latin typeface="Times New Roman" panose="02020603050405020304" pitchFamily="18" charset="0"/>
                <a:ea typeface="宋体" panose="02010600030101010101" pitchFamily="2" charset="-122"/>
              </a:rPr>
              <a:t>的配置</a:t>
            </a:r>
            <a:endParaRPr lang="zh-CN" altLang="zh-CN" sz="1200" kern="100" dirty="0">
              <a:effectLst/>
              <a:latin typeface="Times New Roman" panose="02020603050405020304" pitchFamily="18" charset="0"/>
              <a:ea typeface="宋体" panose="02010600030101010101" pitchFamily="2" charset="-122"/>
            </a:endParaRPr>
          </a:p>
          <a:p>
            <a:pPr marL="342900" lvl="0" indent="-342900" algn="just">
              <a:lnSpc>
                <a:spcPct val="100000"/>
              </a:lnSpc>
              <a:buFont typeface="Wingdings" panose="05000000000000000000" pitchFamily="2" charset="2"/>
              <a:buChar char=""/>
            </a:pPr>
            <a:r>
              <a:rPr lang="zh-CN" altLang="zh-CN" sz="1200" kern="100" dirty="0">
                <a:solidFill>
                  <a:srgbClr val="000000"/>
                </a:solidFill>
                <a:effectLst/>
                <a:latin typeface="Times New Roman" panose="02020603050405020304" pitchFamily="18" charset="0"/>
                <a:ea typeface="宋体" panose="02010600030101010101" pitchFamily="2" charset="-122"/>
              </a:rPr>
              <a:t>会配置防火墙</a:t>
            </a:r>
            <a:endParaRPr lang="zh-CN" altLang="zh-CN" sz="1200" kern="100" dirty="0">
              <a:effectLst/>
              <a:latin typeface="Times New Roman" panose="02020603050405020304" pitchFamily="18" charset="0"/>
              <a:ea typeface="宋体" panose="02010600030101010101" pitchFamily="2" charset="-122"/>
            </a:endParaRPr>
          </a:p>
          <a:p>
            <a:endParaRPr lang="zh-CN" altLang="en-US" dirty="0"/>
          </a:p>
        </p:txBody>
      </p:sp>
      <p:sp>
        <p:nvSpPr>
          <p:cNvPr id="5" name="文本框 4">
            <a:extLst>
              <a:ext uri="{FF2B5EF4-FFF2-40B4-BE49-F238E27FC236}">
                <a16:creationId xmlns:a16="http://schemas.microsoft.com/office/drawing/2014/main" id="{C4B9D6B0-E94C-D225-972F-555D5A7A4BE7}"/>
              </a:ext>
            </a:extLst>
          </p:cNvPr>
          <p:cNvSpPr txBox="1"/>
          <p:nvPr/>
        </p:nvSpPr>
        <p:spPr>
          <a:xfrm>
            <a:off x="4407917" y="1720249"/>
            <a:ext cx="4248472" cy="2154436"/>
          </a:xfrm>
          <a:prstGeom prst="rect">
            <a:avLst/>
          </a:prstGeom>
          <a:noFill/>
        </p:spPr>
        <p:txBody>
          <a:bodyPr wrap="square" rtlCol="0">
            <a:spAutoFit/>
          </a:bodyPr>
          <a:lstStyle/>
          <a:p>
            <a:r>
              <a:rPr lang="zh-CN" altLang="zh-CN" sz="1400" b="0" kern="100" dirty="0">
                <a:effectLst/>
                <a:latin typeface="Times New Roman" panose="02020603050405020304" pitchFamily="18" charset="0"/>
                <a:ea typeface="微软雅黑" panose="020B0503020204020204" pitchFamily="34" charset="-122"/>
                <a:cs typeface="微软雅黑" panose="020B0503020204020204" pitchFamily="34" charset="-122"/>
              </a:rPr>
              <a:t>素质目标</a:t>
            </a:r>
            <a:endPar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能够根据实践需要，利用上网等方式查询并整理相关知识</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能与理论联系实际</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具有良好的开拓进取精神</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培养精益求精、密益求密的工作态度</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培养认真负责、善于思考总结的工作作风</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培养遵纪守法的法律意识，工作过程中严格遵守规章制度</a:t>
            </a:r>
          </a:p>
          <a:p>
            <a:pPr marL="342900" lvl="0" indent="-342900" algn="just">
              <a:buFont typeface="Wingdings" panose="05000000000000000000" pitchFamily="2" charset="2"/>
              <a:buChar char=""/>
            </a:pPr>
            <a:r>
              <a:rPr lang="zh-CN" altLang="zh-CN" sz="1200" kern="100" cap="all" dirty="0">
                <a:solidFill>
                  <a:srgbClr val="000000"/>
                </a:solidFill>
                <a:latin typeface="Times New Roman" panose="02020603050405020304" pitchFamily="18" charset="0"/>
                <a:ea typeface="宋体" panose="02010600030101010101" pitchFamily="2" charset="-122"/>
              </a:rPr>
              <a:t>培养岗位所需的规范操作的能力，具备相应的职业道德</a:t>
            </a:r>
          </a:p>
          <a:p>
            <a:endParaRPr lang="zh-CN" altLang="en-US" sz="1200" dirty="0"/>
          </a:p>
        </p:txBody>
      </p:sp>
    </p:spTree>
    <p:extLst>
      <p:ext uri="{BB962C8B-B14F-4D97-AF65-F5344CB8AC3E}">
        <p14:creationId xmlns:p14="http://schemas.microsoft.com/office/powerpoint/2010/main" val="1450194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19485" y="359916"/>
            <a:ext cx="7616793" cy="4392488"/>
          </a:xfrm>
        </p:spPr>
        <p:txBody>
          <a:bodyPr>
            <a:normAutofit fontScale="92500"/>
          </a:bodyPr>
          <a:lstStyle/>
          <a:p>
            <a:pPr indent="266700" algn="just">
              <a:spcBef>
                <a:spcPts val="0"/>
              </a:spcBef>
            </a:pPr>
            <a:r>
              <a:rPr lang="en-US" altLang="zh-CN" sz="1500" kern="100" dirty="0" err="1">
                <a:solidFill>
                  <a:srgbClr val="000000"/>
                </a:solidFill>
                <a:effectLst/>
                <a:latin typeface="Times New Roman" panose="02020603050405020304" pitchFamily="18" charset="0"/>
                <a:ea typeface="宋体" panose="02010600030101010101" pitchFamily="2" charset="-122"/>
              </a:rPr>
              <a:t>smb.conf</a:t>
            </a:r>
            <a:r>
              <a:rPr lang="zh-CN" altLang="zh-CN" sz="1500" kern="100" dirty="0">
                <a:solidFill>
                  <a:srgbClr val="000000"/>
                </a:solidFill>
                <a:effectLst/>
                <a:latin typeface="Times New Roman" panose="02020603050405020304" pitchFamily="18" charset="0"/>
                <a:ea typeface="宋体" panose="02010600030101010101" pitchFamily="2" charset="-122"/>
              </a:rPr>
              <a:t>配置文件详解：</a:t>
            </a:r>
            <a:endParaRPr lang="zh-CN" altLang="zh-CN" sz="1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1</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[global]</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samba</a:t>
            </a:r>
            <a:r>
              <a:rPr lang="zh-CN" altLang="zh-CN" sz="1500" kern="100" dirty="0">
                <a:solidFill>
                  <a:srgbClr val="000000"/>
                </a:solidFill>
                <a:effectLst/>
                <a:latin typeface="Times New Roman" panose="02020603050405020304" pitchFamily="18" charset="0"/>
                <a:ea typeface="宋体" panose="02010600030101010101" pitchFamily="2" charset="-122"/>
              </a:rPr>
              <a:t>服务器的全局设置，对整个服务器有效。</a:t>
            </a:r>
            <a:endParaRPr lang="zh-CN" altLang="zh-CN" sz="1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2</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workgroup</a:t>
            </a:r>
            <a:r>
              <a:rPr lang="zh-CN" altLang="zh-CN" sz="15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500" kern="100" dirty="0">
              <a:effectLst/>
              <a:latin typeface="Times New Roman" panose="02020603050405020304" pitchFamily="18" charset="0"/>
              <a:ea typeface="宋体" panose="02010600030101010101" pitchFamily="2" charset="-122"/>
            </a:endParaRPr>
          </a:p>
          <a:p>
            <a:pPr lvl="2" indent="266700" algn="just">
              <a:spcBef>
                <a:spcPts val="0"/>
              </a:spcBef>
            </a:pPr>
            <a:r>
              <a:rPr lang="en-US" altLang="zh-CN" sz="1300" kern="100" dirty="0" err="1">
                <a:solidFill>
                  <a:srgbClr val="000000"/>
                </a:solidFill>
                <a:effectLst/>
                <a:latin typeface="Times New Roman" panose="02020603050405020304" pitchFamily="18" charset="0"/>
                <a:ea typeface="宋体" panose="02010600030101010101" pitchFamily="2" charset="-122"/>
              </a:rPr>
              <a:t>workgtoup</a:t>
            </a:r>
            <a:r>
              <a:rPr lang="en-US" altLang="zh-CN" sz="1300" kern="100" dirty="0">
                <a:solidFill>
                  <a:srgbClr val="000000"/>
                </a:solidFill>
                <a:effectLst/>
                <a:latin typeface="Times New Roman" panose="02020603050405020304" pitchFamily="18" charset="0"/>
                <a:ea typeface="宋体" panose="02010600030101010101" pitchFamily="2" charset="-122"/>
              </a:rPr>
              <a:t> = &lt;</a:t>
            </a:r>
            <a:r>
              <a:rPr lang="zh-CN" altLang="zh-CN" sz="1300" kern="100" dirty="0">
                <a:solidFill>
                  <a:srgbClr val="000000"/>
                </a:solidFill>
                <a:effectLst/>
                <a:latin typeface="Times New Roman" panose="02020603050405020304" pitchFamily="18" charset="0"/>
                <a:ea typeface="宋体" panose="02010600030101010101" pitchFamily="2" charset="-122"/>
              </a:rPr>
              <a:t>工作组群</a:t>
            </a:r>
            <a:r>
              <a:rPr lang="en-US" altLang="zh-CN" sz="1300" kern="100" dirty="0">
                <a:solidFill>
                  <a:srgbClr val="000000"/>
                </a:solidFill>
                <a:effectLst/>
                <a:latin typeface="Times New Roman" panose="02020603050405020304" pitchFamily="18" charset="0"/>
                <a:ea typeface="宋体" panose="02010600030101010101" pitchFamily="2" charset="-122"/>
              </a:rPr>
              <a:t>&gt;;</a:t>
            </a:r>
            <a:endParaRPr lang="zh-CN" altLang="zh-CN" sz="1300" kern="100" dirty="0">
              <a:effectLst/>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effectLst/>
                <a:latin typeface="Times New Roman" panose="02020603050405020304" pitchFamily="18" charset="0"/>
                <a:ea typeface="宋体" panose="02010600030101010101" pitchFamily="2" charset="-122"/>
              </a:rPr>
              <a:t>预设：</a:t>
            </a:r>
            <a:r>
              <a:rPr lang="en-US" altLang="zh-CN" sz="1300" kern="100" dirty="0">
                <a:solidFill>
                  <a:srgbClr val="000000"/>
                </a:solidFill>
                <a:effectLst/>
                <a:latin typeface="Times New Roman" panose="02020603050405020304" pitchFamily="18" charset="0"/>
                <a:ea typeface="宋体" panose="02010600030101010101" pitchFamily="2" charset="-122"/>
              </a:rPr>
              <a:t>workgroup = MYGROUP</a:t>
            </a:r>
            <a:endParaRPr lang="zh-CN" altLang="zh-CN" sz="1300" kern="100" dirty="0">
              <a:effectLst/>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effectLst/>
                <a:latin typeface="Times New Roman" panose="02020603050405020304" pitchFamily="18" charset="0"/>
                <a:ea typeface="宋体" panose="02010600030101010101" pitchFamily="2" charset="-122"/>
              </a:rPr>
              <a:t>说明：设定</a:t>
            </a:r>
            <a:r>
              <a:rPr lang="en-US" altLang="zh-CN" sz="1300" kern="100" dirty="0">
                <a:solidFill>
                  <a:srgbClr val="000000"/>
                </a:solidFill>
                <a:effectLst/>
                <a:latin typeface="Times New Roman" panose="02020603050405020304" pitchFamily="18" charset="0"/>
                <a:ea typeface="宋体" panose="02010600030101010101" pitchFamily="2" charset="-122"/>
              </a:rPr>
              <a:t> Samba Server </a:t>
            </a:r>
            <a:r>
              <a:rPr lang="zh-CN" altLang="zh-CN" sz="1300" kern="100" dirty="0">
                <a:solidFill>
                  <a:srgbClr val="000000"/>
                </a:solidFill>
                <a:effectLst/>
                <a:latin typeface="Times New Roman" panose="02020603050405020304" pitchFamily="18" charset="0"/>
                <a:ea typeface="宋体" panose="02010600030101010101" pitchFamily="2" charset="-122"/>
              </a:rPr>
              <a:t>的工作组</a:t>
            </a:r>
            <a:endParaRPr lang="zh-CN" altLang="zh-CN" sz="1300" kern="100" dirty="0">
              <a:effectLst/>
              <a:latin typeface="Times New Roman" panose="02020603050405020304" pitchFamily="18" charset="0"/>
              <a:ea typeface="宋体" panose="02010600030101010101" pitchFamily="2" charset="-122"/>
            </a:endParaRPr>
          </a:p>
          <a:p>
            <a:pPr lvl="1"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例：</a:t>
            </a:r>
            <a:r>
              <a:rPr lang="en-US" altLang="zh-CN" sz="1500" kern="100" dirty="0">
                <a:solidFill>
                  <a:srgbClr val="000000"/>
                </a:solidFill>
                <a:effectLst/>
                <a:latin typeface="Times New Roman" panose="02020603050405020304" pitchFamily="18" charset="0"/>
                <a:ea typeface="宋体" panose="02010600030101010101" pitchFamily="2" charset="-122"/>
              </a:rPr>
              <a:t>workgroup = workgroup </a:t>
            </a:r>
            <a:r>
              <a:rPr lang="zh-CN" altLang="zh-CN" sz="1500" kern="100" dirty="0">
                <a:solidFill>
                  <a:srgbClr val="000000"/>
                </a:solidFill>
                <a:effectLst/>
                <a:latin typeface="Times New Roman" panose="02020603050405020304" pitchFamily="18" charset="0"/>
                <a:ea typeface="宋体" panose="02010600030101010101" pitchFamily="2" charset="-122"/>
              </a:rPr>
              <a:t>和</a:t>
            </a:r>
            <a:r>
              <a:rPr lang="en-US" altLang="zh-CN" sz="1500" kern="100" dirty="0">
                <a:solidFill>
                  <a:srgbClr val="000000"/>
                </a:solidFill>
                <a:effectLst/>
                <a:latin typeface="Times New Roman" panose="02020603050405020304" pitchFamily="18" charset="0"/>
                <a:ea typeface="宋体" panose="02010600030101010101" pitchFamily="2" charset="-122"/>
              </a:rPr>
              <a:t>WIN2000S</a:t>
            </a:r>
            <a:r>
              <a:rPr lang="zh-CN" altLang="zh-CN" sz="1500" kern="100" dirty="0">
                <a:solidFill>
                  <a:srgbClr val="000000"/>
                </a:solidFill>
                <a:effectLst/>
                <a:latin typeface="Times New Roman" panose="02020603050405020304" pitchFamily="18" charset="0"/>
                <a:ea typeface="宋体" panose="02010600030101010101" pitchFamily="2" charset="-122"/>
              </a:rPr>
              <a:t>设为一个组，可在网上邻居可中看到共享。</a:t>
            </a:r>
            <a:endParaRPr lang="zh-CN" altLang="zh-CN" sz="15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3</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server string</a:t>
            </a:r>
            <a:r>
              <a:rPr lang="zh-CN" altLang="zh-CN" sz="1500" kern="100" dirty="0">
                <a:solidFill>
                  <a:srgbClr val="000000"/>
                </a:solidFill>
                <a:effectLst/>
                <a:latin typeface="Times New Roman" panose="02020603050405020304" pitchFamily="18" charset="0"/>
                <a:ea typeface="宋体" panose="02010600030101010101" pitchFamily="2" charset="-122"/>
              </a:rPr>
              <a:t>语法如下：</a:t>
            </a:r>
            <a:endParaRPr lang="zh-CN" altLang="zh-CN" sz="1500" kern="100" dirty="0">
              <a:effectLst/>
              <a:latin typeface="Times New Roman" panose="02020603050405020304" pitchFamily="18" charset="0"/>
              <a:ea typeface="宋体" panose="02010600030101010101" pitchFamily="2" charset="-122"/>
            </a:endParaRPr>
          </a:p>
          <a:p>
            <a:pPr lvl="2" indent="266700" algn="just">
              <a:spcBef>
                <a:spcPts val="0"/>
              </a:spcBef>
            </a:pPr>
            <a:r>
              <a:rPr lang="en-US" altLang="zh-CN" sz="1300" kern="100" dirty="0">
                <a:solidFill>
                  <a:srgbClr val="000000"/>
                </a:solidFill>
                <a:latin typeface="Times New Roman" panose="02020603050405020304" pitchFamily="18" charset="0"/>
                <a:ea typeface="宋体" panose="02010600030101010101" pitchFamily="2" charset="-122"/>
              </a:rPr>
              <a:t>server string = &lt;</a:t>
            </a:r>
            <a:r>
              <a:rPr lang="zh-CN" altLang="zh-CN" sz="1300" kern="100" dirty="0">
                <a:solidFill>
                  <a:srgbClr val="000000"/>
                </a:solidFill>
                <a:latin typeface="Times New Roman" panose="02020603050405020304" pitchFamily="18" charset="0"/>
                <a:ea typeface="宋体" panose="02010600030101010101" pitchFamily="2" charset="-122"/>
              </a:rPr>
              <a:t>说明</a:t>
            </a:r>
            <a:r>
              <a:rPr lang="en-US" altLang="zh-CN" sz="1300" kern="100" dirty="0">
                <a:solidFill>
                  <a:srgbClr val="000000"/>
                </a:solidFill>
                <a:latin typeface="Times New Roman" panose="02020603050405020304" pitchFamily="18" charset="0"/>
                <a:ea typeface="宋体" panose="02010600030101010101" pitchFamily="2" charset="-122"/>
              </a:rPr>
              <a:t>&gt;;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预设：</a:t>
            </a:r>
            <a:r>
              <a:rPr lang="en-US" altLang="zh-CN" sz="1300" kern="100" dirty="0" err="1">
                <a:solidFill>
                  <a:srgbClr val="000000"/>
                </a:solidFill>
                <a:latin typeface="Times New Roman" panose="02020603050405020304" pitchFamily="18" charset="0"/>
                <a:ea typeface="宋体" panose="02010600030101010101" pitchFamily="2" charset="-122"/>
              </a:rPr>
              <a:t>sarver</a:t>
            </a:r>
            <a:r>
              <a:rPr lang="en-US" altLang="zh-CN" sz="1300" kern="100" dirty="0">
                <a:solidFill>
                  <a:srgbClr val="000000"/>
                </a:solidFill>
                <a:latin typeface="Times New Roman" panose="02020603050405020304" pitchFamily="18" charset="0"/>
                <a:ea typeface="宋体" panose="02010600030101010101" pitchFamily="2" charset="-122"/>
              </a:rPr>
              <a:t> string = Samba Server</a:t>
            </a:r>
            <a:endParaRPr lang="zh-CN" altLang="zh-CN" sz="1300" kern="100" dirty="0">
              <a:solidFill>
                <a:srgbClr val="000000"/>
              </a:solidFill>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说明：设定</a:t>
            </a:r>
            <a:r>
              <a:rPr lang="en-US" altLang="zh-CN" sz="1300" kern="100" dirty="0">
                <a:solidFill>
                  <a:srgbClr val="000000"/>
                </a:solidFill>
                <a:latin typeface="Times New Roman" panose="02020603050405020304" pitchFamily="18" charset="0"/>
                <a:ea typeface="宋体" panose="02010600030101010101" pitchFamily="2" charset="-122"/>
              </a:rPr>
              <a:t> Samba Server </a:t>
            </a:r>
            <a:r>
              <a:rPr lang="zh-CN" altLang="zh-CN" sz="1300" kern="100" dirty="0">
                <a:solidFill>
                  <a:srgbClr val="000000"/>
                </a:solidFill>
                <a:latin typeface="Times New Roman" panose="02020603050405020304" pitchFamily="18" charset="0"/>
                <a:ea typeface="宋体" panose="02010600030101010101" pitchFamily="2" charset="-122"/>
              </a:rPr>
              <a:t>的注释</a:t>
            </a:r>
            <a:endParaRPr lang="en-US" altLang="zh-CN" sz="1300" kern="100" dirty="0">
              <a:solidFill>
                <a:srgbClr val="000000"/>
              </a:solidFill>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4</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hosts allow</a:t>
            </a:r>
            <a:r>
              <a:rPr lang="zh-CN" altLang="zh-CN" sz="15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500" kern="100" dirty="0">
              <a:effectLst/>
              <a:latin typeface="Times New Roman" panose="02020603050405020304" pitchFamily="18" charset="0"/>
              <a:ea typeface="宋体" panose="02010600030101010101" pitchFamily="2" charset="-122"/>
            </a:endParaRPr>
          </a:p>
          <a:p>
            <a:pPr lvl="2" indent="266700" algn="just">
              <a:spcBef>
                <a:spcPts val="0"/>
              </a:spcBef>
            </a:pPr>
            <a:r>
              <a:rPr lang="en-US" altLang="zh-CN" sz="1300" kern="100" dirty="0">
                <a:solidFill>
                  <a:srgbClr val="000000"/>
                </a:solidFill>
                <a:latin typeface="Times New Roman" panose="02020603050405020304" pitchFamily="18" charset="0"/>
                <a:ea typeface="宋体" panose="02010600030101010101" pitchFamily="2" charset="-122"/>
              </a:rPr>
              <a:t>hosts </a:t>
            </a:r>
            <a:r>
              <a:rPr lang="en-US" altLang="zh-CN" sz="1300" kern="100" dirty="0" err="1">
                <a:solidFill>
                  <a:srgbClr val="000000"/>
                </a:solidFill>
                <a:latin typeface="Times New Roman" panose="02020603050405020304" pitchFamily="18" charset="0"/>
                <a:ea typeface="宋体" panose="02010600030101010101" pitchFamily="2" charset="-122"/>
              </a:rPr>
              <a:t>aoolw</a:t>
            </a:r>
            <a:r>
              <a:rPr lang="en-US" altLang="zh-CN" sz="1300" kern="100" dirty="0">
                <a:solidFill>
                  <a:srgbClr val="000000"/>
                </a:solidFill>
                <a:latin typeface="Times New Roman" panose="02020603050405020304" pitchFamily="18" charset="0"/>
                <a:ea typeface="宋体" panose="02010600030101010101" pitchFamily="2" charset="-122"/>
              </a:rPr>
              <a:t> = &lt;IP</a:t>
            </a:r>
            <a:r>
              <a:rPr lang="zh-CN" altLang="zh-CN" sz="1300" kern="100" dirty="0">
                <a:solidFill>
                  <a:srgbClr val="000000"/>
                </a:solidFill>
                <a:latin typeface="Times New Roman" panose="02020603050405020304" pitchFamily="18" charset="0"/>
                <a:ea typeface="宋体" panose="02010600030101010101" pitchFamily="2" charset="-122"/>
              </a:rPr>
              <a:t>地址</a:t>
            </a:r>
            <a:r>
              <a:rPr lang="en-US" altLang="zh-CN" sz="1300" kern="100" dirty="0">
                <a:solidFill>
                  <a:srgbClr val="000000"/>
                </a:solidFill>
                <a:latin typeface="Times New Roman" panose="02020603050405020304" pitchFamily="18" charset="0"/>
                <a:ea typeface="宋体" panose="02010600030101010101" pitchFamily="2" charset="-122"/>
              </a:rPr>
              <a:t>&gt;; ...</a:t>
            </a:r>
            <a:endParaRPr lang="zh-CN" altLang="zh-CN" sz="1300" kern="100" dirty="0">
              <a:solidFill>
                <a:srgbClr val="000000"/>
              </a:solidFill>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预设：</a:t>
            </a:r>
            <a:r>
              <a:rPr lang="en-US" altLang="zh-CN" sz="1300" kern="100" dirty="0">
                <a:solidFill>
                  <a:srgbClr val="000000"/>
                </a:solidFill>
                <a:latin typeface="Times New Roman" panose="02020603050405020304" pitchFamily="18" charset="0"/>
                <a:ea typeface="宋体" panose="02010600030101010101" pitchFamily="2" charset="-122"/>
              </a:rPr>
              <a:t>; host allow = 192.168.1. 192.168.2. 127.</a:t>
            </a:r>
            <a:endParaRPr lang="zh-CN" altLang="zh-CN" sz="1300" kern="100" dirty="0">
              <a:solidFill>
                <a:srgbClr val="000000"/>
              </a:solidFill>
              <a:latin typeface="Times New Roman" panose="02020603050405020304" pitchFamily="18" charset="0"/>
              <a:ea typeface="宋体" panose="02010600030101010101" pitchFamily="2" charset="-122"/>
            </a:endParaRPr>
          </a:p>
          <a:p>
            <a:pPr lvl="2"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说明：限制允许连接到</a:t>
            </a:r>
            <a:r>
              <a:rPr lang="en-US" altLang="zh-CN" sz="1300" kern="100" dirty="0">
                <a:solidFill>
                  <a:srgbClr val="000000"/>
                </a:solidFill>
                <a:latin typeface="Times New Roman" panose="02020603050405020304" pitchFamily="18" charset="0"/>
                <a:ea typeface="宋体" panose="02010600030101010101" pitchFamily="2" charset="-122"/>
              </a:rPr>
              <a:t> Samba Server </a:t>
            </a:r>
            <a:r>
              <a:rPr lang="zh-CN" altLang="zh-CN" sz="1300" kern="100" dirty="0">
                <a:solidFill>
                  <a:srgbClr val="000000"/>
                </a:solidFill>
                <a:latin typeface="Times New Roman" panose="02020603050405020304" pitchFamily="18" charset="0"/>
                <a:ea typeface="宋体" panose="02010600030101010101" pitchFamily="2" charset="-122"/>
              </a:rPr>
              <a:t>的机器，多个参数以空格隔开。表示方法可以为完整的</a:t>
            </a:r>
            <a:r>
              <a:rPr lang="en-US" altLang="zh-CN" sz="1300" kern="100" dirty="0">
                <a:solidFill>
                  <a:srgbClr val="000000"/>
                </a:solidFill>
                <a:latin typeface="Times New Roman" panose="02020603050405020304" pitchFamily="18" charset="0"/>
                <a:ea typeface="宋体" panose="02010600030101010101" pitchFamily="2" charset="-122"/>
              </a:rPr>
              <a:t>IP</a:t>
            </a:r>
            <a:r>
              <a:rPr lang="zh-CN" altLang="zh-CN" sz="1300" kern="100" dirty="0">
                <a:solidFill>
                  <a:srgbClr val="000000"/>
                </a:solidFill>
                <a:latin typeface="Times New Roman" panose="02020603050405020304" pitchFamily="18" charset="0"/>
                <a:ea typeface="宋体" panose="02010600030101010101" pitchFamily="2" charset="-122"/>
              </a:rPr>
              <a:t>地址，如</a:t>
            </a:r>
            <a:r>
              <a:rPr lang="en-US" altLang="zh-CN" sz="1300" kern="100" dirty="0">
                <a:solidFill>
                  <a:srgbClr val="000000"/>
                </a:solidFill>
                <a:latin typeface="Times New Roman" panose="02020603050405020304" pitchFamily="18" charset="0"/>
                <a:ea typeface="宋体" panose="02010600030101010101" pitchFamily="2" charset="-122"/>
              </a:rPr>
              <a:t> 192.168.0.1 </a:t>
            </a:r>
            <a:r>
              <a:rPr lang="zh-CN" altLang="zh-CN" sz="1300" kern="100" dirty="0">
                <a:solidFill>
                  <a:srgbClr val="000000"/>
                </a:solidFill>
                <a:latin typeface="Times New Roman" panose="02020603050405020304" pitchFamily="18" charset="0"/>
                <a:ea typeface="宋体" panose="02010600030101010101" pitchFamily="2" charset="-122"/>
              </a:rPr>
              <a:t>网段，如</a:t>
            </a:r>
            <a:r>
              <a:rPr lang="en-US" altLang="zh-CN" sz="1300" kern="100" dirty="0">
                <a:solidFill>
                  <a:srgbClr val="000000"/>
                </a:solidFill>
                <a:latin typeface="Times New Roman" panose="02020603050405020304" pitchFamily="18" charset="0"/>
                <a:ea typeface="宋体" panose="02010600030101010101" pitchFamily="2" charset="-122"/>
              </a:rPr>
              <a:t> 192.168.0.</a:t>
            </a:r>
            <a:endParaRPr lang="zh-CN" altLang="zh-CN" sz="1300" kern="100" dirty="0">
              <a:solidFill>
                <a:srgbClr val="000000"/>
              </a:solidFill>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例：</a:t>
            </a:r>
            <a:r>
              <a:rPr lang="en-US" altLang="zh-CN" sz="1500" kern="100" dirty="0">
                <a:solidFill>
                  <a:srgbClr val="000000"/>
                </a:solidFill>
                <a:effectLst/>
                <a:latin typeface="Times New Roman" panose="02020603050405020304" pitchFamily="18" charset="0"/>
                <a:ea typeface="宋体" panose="02010600030101010101" pitchFamily="2" charset="-122"/>
              </a:rPr>
              <a:t>hosts allow = 192.168.1. 192.168.0.1 </a:t>
            </a:r>
            <a:r>
              <a:rPr lang="zh-CN" altLang="zh-CN" sz="1500" kern="100" dirty="0">
                <a:solidFill>
                  <a:srgbClr val="000000"/>
                </a:solidFill>
                <a:effectLst/>
                <a:latin typeface="Times New Roman" panose="02020603050405020304" pitchFamily="18" charset="0"/>
                <a:ea typeface="宋体" panose="02010600030101010101" pitchFamily="2" charset="-122"/>
              </a:rPr>
              <a:t>表示允许 </a:t>
            </a:r>
            <a:r>
              <a:rPr lang="en-US" altLang="zh-CN" sz="1500" kern="100" dirty="0">
                <a:solidFill>
                  <a:srgbClr val="000000"/>
                </a:solidFill>
                <a:effectLst/>
                <a:latin typeface="Times New Roman" panose="02020603050405020304" pitchFamily="18" charset="0"/>
                <a:ea typeface="宋体" panose="02010600030101010101" pitchFamily="2" charset="-122"/>
              </a:rPr>
              <a:t>192.168.1 </a:t>
            </a:r>
            <a:r>
              <a:rPr lang="zh-CN" altLang="zh-CN" sz="1500" kern="100" dirty="0">
                <a:solidFill>
                  <a:srgbClr val="000000"/>
                </a:solidFill>
                <a:effectLst/>
                <a:latin typeface="Times New Roman" panose="02020603050405020304" pitchFamily="18" charset="0"/>
                <a:ea typeface="宋体" panose="02010600030101010101" pitchFamily="2" charset="-122"/>
              </a:rPr>
              <a:t>网段的机器网址为</a:t>
            </a:r>
            <a:r>
              <a:rPr lang="en-US" altLang="zh-CN" sz="1500" kern="100" dirty="0">
                <a:solidFill>
                  <a:srgbClr val="000000"/>
                </a:solidFill>
                <a:effectLst/>
                <a:latin typeface="Times New Roman" panose="02020603050405020304" pitchFamily="18" charset="0"/>
                <a:ea typeface="宋体" panose="02010600030101010101" pitchFamily="2" charset="-122"/>
              </a:rPr>
              <a:t> 192.168.0.1 </a:t>
            </a:r>
            <a:r>
              <a:rPr lang="zh-CN" altLang="zh-CN" sz="1500" kern="100" dirty="0">
                <a:solidFill>
                  <a:srgbClr val="000000"/>
                </a:solidFill>
                <a:effectLst/>
                <a:latin typeface="Times New Roman" panose="02020603050405020304" pitchFamily="18" charset="0"/>
                <a:ea typeface="宋体" panose="02010600030101010101" pitchFamily="2" charset="-122"/>
              </a:rPr>
              <a:t>的机器连接到自己的</a:t>
            </a:r>
            <a:r>
              <a:rPr lang="en-US" altLang="zh-CN" sz="1500" kern="100" dirty="0">
                <a:solidFill>
                  <a:srgbClr val="000000"/>
                </a:solidFill>
                <a:effectLst/>
                <a:latin typeface="Times New Roman" panose="02020603050405020304" pitchFamily="18" charset="0"/>
                <a:ea typeface="宋体" panose="02010600030101010101" pitchFamily="2" charset="-122"/>
              </a:rPr>
              <a:t> samba server</a:t>
            </a:r>
            <a:endParaRPr lang="zh-CN" altLang="zh-CN" sz="1500" kern="100" dirty="0">
              <a:effectLst/>
              <a:latin typeface="Times New Roman" panose="02020603050405020304" pitchFamily="18" charset="0"/>
              <a:ea typeface="宋体" panose="02010600030101010101" pitchFamily="2" charset="-122"/>
            </a:endParaRPr>
          </a:p>
          <a:p>
            <a:pPr lvl="2" indent="0" algn="just">
              <a:lnSpc>
                <a:spcPct val="110000"/>
              </a:lnSpc>
              <a:spcBef>
                <a:spcPts val="0"/>
              </a:spcBef>
              <a:buNone/>
            </a:pPr>
            <a:endParaRPr lang="zh-CN" altLang="en-US" sz="12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27609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519485" y="359916"/>
            <a:ext cx="7616793" cy="4392488"/>
          </a:xfrm>
        </p:spPr>
        <p:txBody>
          <a:bodyPr>
            <a:normAutofit lnSpcReduction="10000"/>
          </a:bodyPr>
          <a:lstStyle/>
          <a:p>
            <a:pPr indent="266700" algn="just">
              <a:spcBef>
                <a:spcPts val="0"/>
              </a:spcBef>
            </a:pP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a:solidFill>
                  <a:srgbClr val="000000"/>
                </a:solidFill>
                <a:effectLst/>
                <a:latin typeface="Times New Roman" panose="02020603050405020304" pitchFamily="18" charset="0"/>
                <a:ea typeface="宋体" panose="02010600030101010101" pitchFamily="2" charset="-122"/>
              </a:rPr>
              <a:t>5</a:t>
            </a:r>
            <a:r>
              <a:rPr lang="zh-CN" altLang="zh-CN" sz="1500" kern="100" dirty="0">
                <a:solidFill>
                  <a:srgbClr val="000000"/>
                </a:solidFill>
                <a:effectLst/>
                <a:latin typeface="Times New Roman" panose="02020603050405020304" pitchFamily="18" charset="0"/>
                <a:ea typeface="宋体" panose="02010600030101010101" pitchFamily="2" charset="-122"/>
              </a:rPr>
              <a:t>）</a:t>
            </a:r>
            <a:r>
              <a:rPr lang="en-US" altLang="zh-CN" sz="1500" kern="100" dirty="0" err="1">
                <a:solidFill>
                  <a:srgbClr val="000000"/>
                </a:solidFill>
                <a:effectLst/>
                <a:latin typeface="Times New Roman" panose="02020603050405020304" pitchFamily="18" charset="0"/>
                <a:ea typeface="宋体" panose="02010600030101010101" pitchFamily="2" charset="-122"/>
              </a:rPr>
              <a:t>printcap</a:t>
            </a:r>
            <a:r>
              <a:rPr lang="en-US" altLang="zh-CN" sz="1500" kern="100" dirty="0">
                <a:solidFill>
                  <a:srgbClr val="000000"/>
                </a:solidFill>
                <a:effectLst/>
                <a:latin typeface="Times New Roman" panose="02020603050405020304" pitchFamily="18" charset="0"/>
                <a:ea typeface="宋体" panose="02010600030101010101" pitchFamily="2" charset="-122"/>
              </a:rPr>
              <a:t> name</a:t>
            </a:r>
            <a:r>
              <a:rPr lang="zh-CN" altLang="zh-CN" sz="15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500" kern="100" dirty="0">
              <a:effectLst/>
              <a:latin typeface="Times New Roman" panose="02020603050405020304" pitchFamily="18" charset="0"/>
              <a:ea typeface="宋体" panose="02010600030101010101" pitchFamily="2" charset="-122"/>
            </a:endParaRPr>
          </a:p>
          <a:p>
            <a:pPr lvl="1" indent="266700" algn="just">
              <a:spcBef>
                <a:spcPts val="0"/>
              </a:spcBef>
            </a:pPr>
            <a:r>
              <a:rPr lang="en-US" altLang="zh-CN" sz="1300" kern="100" dirty="0" err="1">
                <a:solidFill>
                  <a:srgbClr val="000000"/>
                </a:solidFill>
                <a:effectLst/>
                <a:latin typeface="Times New Roman" panose="02020603050405020304" pitchFamily="18" charset="0"/>
                <a:ea typeface="宋体" panose="02010600030101010101" pitchFamily="2" charset="-122"/>
              </a:rPr>
              <a:t>printcap</a:t>
            </a:r>
            <a:r>
              <a:rPr lang="en-US" altLang="zh-CN" sz="1300" kern="100" dirty="0">
                <a:solidFill>
                  <a:srgbClr val="000000"/>
                </a:solidFill>
                <a:effectLst/>
                <a:latin typeface="Times New Roman" panose="02020603050405020304" pitchFamily="18" charset="0"/>
                <a:ea typeface="宋体" panose="02010600030101010101" pitchFamily="2" charset="-122"/>
              </a:rPr>
              <a:t> name = &lt;</a:t>
            </a:r>
            <a:r>
              <a:rPr lang="zh-CN" altLang="zh-CN" sz="1300" kern="100" dirty="0">
                <a:solidFill>
                  <a:srgbClr val="000000"/>
                </a:solidFill>
                <a:effectLst/>
                <a:latin typeface="Times New Roman" panose="02020603050405020304" pitchFamily="18" charset="0"/>
                <a:ea typeface="宋体" panose="02010600030101010101" pitchFamily="2" charset="-122"/>
              </a:rPr>
              <a:t>打印机配置文件</a:t>
            </a:r>
            <a:r>
              <a:rPr lang="en-US" altLang="zh-CN" sz="1300" kern="100" dirty="0">
                <a:solidFill>
                  <a:srgbClr val="000000"/>
                </a:solidFill>
                <a:effectLst/>
                <a:latin typeface="Times New Roman" panose="02020603050405020304" pitchFamily="18" charset="0"/>
                <a:ea typeface="宋体" panose="02010600030101010101" pitchFamily="2" charset="-122"/>
              </a:rPr>
              <a:t>&gt;;</a:t>
            </a:r>
            <a:endParaRPr lang="zh-CN" altLang="zh-CN" sz="1300" kern="100" dirty="0">
              <a:effectLst/>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effectLst/>
                <a:latin typeface="Times New Roman" panose="02020603050405020304" pitchFamily="18" charset="0"/>
                <a:ea typeface="宋体" panose="02010600030101010101" pitchFamily="2" charset="-122"/>
              </a:rPr>
              <a:t>预设：</a:t>
            </a:r>
            <a:r>
              <a:rPr lang="en-US" altLang="zh-CN" sz="1300" kern="100" dirty="0" err="1">
                <a:solidFill>
                  <a:srgbClr val="000000"/>
                </a:solidFill>
                <a:effectLst/>
                <a:latin typeface="Times New Roman" panose="02020603050405020304" pitchFamily="18" charset="0"/>
                <a:ea typeface="宋体" panose="02010600030101010101" pitchFamily="2" charset="-122"/>
              </a:rPr>
              <a:t>printcap</a:t>
            </a:r>
            <a:r>
              <a:rPr lang="en-US" altLang="zh-CN" sz="1300" kern="100" dirty="0">
                <a:solidFill>
                  <a:srgbClr val="000000"/>
                </a:solidFill>
                <a:effectLst/>
                <a:latin typeface="Times New Roman" panose="02020603050405020304" pitchFamily="18" charset="0"/>
                <a:ea typeface="宋体" panose="02010600030101010101" pitchFamily="2" charset="-122"/>
              </a:rPr>
              <a:t> name = /</a:t>
            </a:r>
            <a:r>
              <a:rPr lang="en-US" altLang="zh-CN" sz="1300" kern="100" dirty="0" err="1">
                <a:solidFill>
                  <a:srgbClr val="000000"/>
                </a:solidFill>
                <a:effectLst/>
                <a:latin typeface="Times New Roman" panose="02020603050405020304" pitchFamily="18" charset="0"/>
                <a:ea typeface="宋体" panose="02010600030101010101" pitchFamily="2" charset="-122"/>
              </a:rPr>
              <a:t>etc</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en-US" altLang="zh-CN" sz="1300" kern="100" dirty="0" err="1">
                <a:solidFill>
                  <a:srgbClr val="000000"/>
                </a:solidFill>
                <a:effectLst/>
                <a:latin typeface="Times New Roman" panose="02020603050405020304" pitchFamily="18" charset="0"/>
                <a:ea typeface="宋体" panose="02010600030101010101" pitchFamily="2" charset="-122"/>
              </a:rPr>
              <a:t>printcap</a:t>
            </a:r>
            <a:endParaRPr lang="zh-CN" altLang="zh-CN" sz="1300" kern="100" dirty="0">
              <a:effectLst/>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effectLst/>
                <a:latin typeface="Times New Roman" panose="02020603050405020304" pitchFamily="18" charset="0"/>
                <a:ea typeface="宋体" panose="02010600030101010101" pitchFamily="2" charset="-122"/>
              </a:rPr>
              <a:t>说明：设定</a:t>
            </a:r>
            <a:r>
              <a:rPr lang="en-US" altLang="zh-CN" sz="1300" kern="100" dirty="0">
                <a:solidFill>
                  <a:srgbClr val="000000"/>
                </a:solidFill>
                <a:effectLst/>
                <a:latin typeface="Times New Roman" panose="02020603050405020304" pitchFamily="18" charset="0"/>
                <a:ea typeface="宋体" panose="02010600030101010101" pitchFamily="2" charset="-122"/>
              </a:rPr>
              <a:t> samba </a:t>
            </a:r>
            <a:r>
              <a:rPr lang="en-US" altLang="zh-CN" sz="1300" kern="100" dirty="0" err="1">
                <a:solidFill>
                  <a:srgbClr val="000000"/>
                </a:solidFill>
                <a:effectLst/>
                <a:latin typeface="Times New Roman" panose="02020603050405020304" pitchFamily="18" charset="0"/>
                <a:ea typeface="宋体" panose="02010600030101010101" pitchFamily="2" charset="-122"/>
              </a:rPr>
              <a:t>srever</a:t>
            </a:r>
            <a:r>
              <a:rPr lang="en-US" altLang="zh-CN" sz="1300" kern="100" dirty="0">
                <a:solidFill>
                  <a:srgbClr val="000000"/>
                </a:solidFill>
                <a:effectLst/>
                <a:latin typeface="Times New Roman" panose="02020603050405020304" pitchFamily="18" charset="0"/>
                <a:ea typeface="宋体" panose="02010600030101010101" pitchFamily="2" charset="-122"/>
              </a:rPr>
              <a:t> </a:t>
            </a:r>
            <a:r>
              <a:rPr lang="zh-CN" altLang="zh-CN" sz="1300" kern="100" dirty="0">
                <a:solidFill>
                  <a:srgbClr val="000000"/>
                </a:solidFill>
                <a:effectLst/>
                <a:latin typeface="Times New Roman" panose="02020603050405020304" pitchFamily="18" charset="0"/>
                <a:ea typeface="宋体" panose="02010600030101010101" pitchFamily="2" charset="-122"/>
              </a:rPr>
              <a:t>打印机的配置文件</a:t>
            </a:r>
            <a:endParaRPr lang="zh-CN" altLang="zh-CN" sz="1300" kern="100" dirty="0">
              <a:effectLst/>
              <a:latin typeface="Times New Roman" panose="02020603050405020304" pitchFamily="18" charset="0"/>
              <a:ea typeface="宋体" panose="02010600030101010101" pitchFamily="2" charset="-122"/>
            </a:endParaRPr>
          </a:p>
          <a:p>
            <a:pPr indent="266700" algn="just">
              <a:spcBef>
                <a:spcPts val="0"/>
              </a:spcBef>
            </a:pPr>
            <a:r>
              <a:rPr lang="zh-CN" altLang="zh-CN" sz="1500" kern="100" dirty="0">
                <a:solidFill>
                  <a:srgbClr val="000000"/>
                </a:solidFill>
                <a:latin typeface="Times New Roman" panose="02020603050405020304" pitchFamily="18" charset="0"/>
                <a:ea typeface="宋体" panose="02010600030101010101" pitchFamily="2" charset="-122"/>
              </a:rPr>
              <a:t>例：</a:t>
            </a:r>
            <a:r>
              <a:rPr lang="en-US" altLang="zh-CN" sz="1500" kern="100" dirty="0" err="1">
                <a:solidFill>
                  <a:srgbClr val="000000"/>
                </a:solidFill>
                <a:latin typeface="Times New Roman" panose="02020603050405020304" pitchFamily="18" charset="0"/>
                <a:ea typeface="宋体" panose="02010600030101010101" pitchFamily="2" charset="-122"/>
              </a:rPr>
              <a:t>printcap</a:t>
            </a:r>
            <a:r>
              <a:rPr lang="en-US" altLang="zh-CN" sz="1500" kern="100" dirty="0">
                <a:solidFill>
                  <a:srgbClr val="000000"/>
                </a:solidFill>
                <a:latin typeface="Times New Roman" panose="02020603050405020304" pitchFamily="18" charset="0"/>
                <a:ea typeface="宋体" panose="02010600030101010101" pitchFamily="2" charset="-122"/>
              </a:rPr>
              <a:t> name = /</a:t>
            </a:r>
            <a:r>
              <a:rPr lang="en-US" altLang="zh-CN" sz="1500" kern="100" dirty="0" err="1">
                <a:solidFill>
                  <a:srgbClr val="000000"/>
                </a:solidFill>
                <a:latin typeface="Times New Roman" panose="02020603050405020304" pitchFamily="18" charset="0"/>
                <a:ea typeface="宋体" panose="02010600030101010101" pitchFamily="2" charset="-122"/>
              </a:rPr>
              <a:t>etc</a:t>
            </a:r>
            <a:r>
              <a:rPr lang="en-US"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err="1">
                <a:solidFill>
                  <a:srgbClr val="000000"/>
                </a:solidFill>
                <a:latin typeface="Times New Roman" panose="02020603050405020304" pitchFamily="18" charset="0"/>
                <a:ea typeface="宋体" panose="02010600030101010101" pitchFamily="2" charset="-122"/>
              </a:rPr>
              <a:t>printcap</a:t>
            </a:r>
            <a:r>
              <a:rPr lang="en-US" altLang="zh-CN" sz="1500" kern="100" dirty="0">
                <a:solidFill>
                  <a:srgbClr val="000000"/>
                </a:solidFill>
                <a:latin typeface="Times New Roman" panose="02020603050405020304" pitchFamily="18" charset="0"/>
                <a:ea typeface="宋体" panose="02010600030101010101" pitchFamily="2" charset="-122"/>
              </a:rPr>
              <a:t> </a:t>
            </a:r>
            <a:r>
              <a:rPr lang="zh-CN" altLang="zh-CN" sz="1500" kern="100" dirty="0">
                <a:solidFill>
                  <a:srgbClr val="000000"/>
                </a:solidFill>
                <a:latin typeface="Times New Roman" panose="02020603050405020304" pitchFamily="18" charset="0"/>
                <a:ea typeface="宋体" panose="02010600030101010101" pitchFamily="2" charset="-122"/>
              </a:rPr>
              <a:t>设定</a:t>
            </a:r>
            <a:r>
              <a:rPr lang="en-US" altLang="zh-CN" sz="1500" kern="100" dirty="0">
                <a:solidFill>
                  <a:srgbClr val="000000"/>
                </a:solidFill>
                <a:latin typeface="Times New Roman" panose="02020603050405020304" pitchFamily="18" charset="0"/>
                <a:ea typeface="宋体" panose="02010600030101010101" pitchFamily="2" charset="-122"/>
              </a:rPr>
              <a:t> samba </a:t>
            </a:r>
            <a:r>
              <a:rPr lang="en-US" altLang="zh-CN" sz="1500" kern="100" dirty="0" err="1">
                <a:solidFill>
                  <a:srgbClr val="000000"/>
                </a:solidFill>
                <a:latin typeface="Times New Roman" panose="02020603050405020304" pitchFamily="18" charset="0"/>
                <a:ea typeface="宋体" panose="02010600030101010101" pitchFamily="2" charset="-122"/>
              </a:rPr>
              <a:t>srever</a:t>
            </a:r>
            <a:r>
              <a:rPr lang="en-US" altLang="zh-CN" sz="1500" kern="100" dirty="0">
                <a:solidFill>
                  <a:srgbClr val="000000"/>
                </a:solidFill>
                <a:latin typeface="Times New Roman" panose="02020603050405020304" pitchFamily="18" charset="0"/>
                <a:ea typeface="宋体" panose="02010600030101010101" pitchFamily="2" charset="-122"/>
              </a:rPr>
              <a:t> </a:t>
            </a:r>
            <a:r>
              <a:rPr lang="zh-CN" altLang="zh-CN" sz="1500" kern="100" dirty="0">
                <a:solidFill>
                  <a:srgbClr val="000000"/>
                </a:solidFill>
                <a:latin typeface="Times New Roman" panose="02020603050405020304" pitchFamily="18" charset="0"/>
                <a:ea typeface="宋体" panose="02010600030101010101" pitchFamily="2" charset="-122"/>
              </a:rPr>
              <a:t>参考</a:t>
            </a:r>
            <a:r>
              <a:rPr lang="en-US" altLang="zh-CN" sz="1500" kern="100" dirty="0">
                <a:solidFill>
                  <a:srgbClr val="000000"/>
                </a:solidFill>
                <a:latin typeface="Times New Roman" panose="02020603050405020304" pitchFamily="18" charset="0"/>
                <a:ea typeface="宋体" panose="02010600030101010101" pitchFamily="2" charset="-122"/>
              </a:rPr>
              <a:t> /</a:t>
            </a:r>
            <a:r>
              <a:rPr lang="en-US" altLang="zh-CN" sz="1500" kern="100" dirty="0" err="1">
                <a:solidFill>
                  <a:srgbClr val="000000"/>
                </a:solidFill>
                <a:latin typeface="Times New Roman" panose="02020603050405020304" pitchFamily="18" charset="0"/>
                <a:ea typeface="宋体" panose="02010600030101010101" pitchFamily="2" charset="-122"/>
              </a:rPr>
              <a:t>etc</a:t>
            </a:r>
            <a:r>
              <a:rPr lang="en-US"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err="1">
                <a:solidFill>
                  <a:srgbClr val="000000"/>
                </a:solidFill>
                <a:latin typeface="Times New Roman" panose="02020603050405020304" pitchFamily="18" charset="0"/>
                <a:ea typeface="宋体" panose="02010600030101010101" pitchFamily="2" charset="-122"/>
              </a:rPr>
              <a:t>printcap</a:t>
            </a:r>
            <a:r>
              <a:rPr lang="en-US" altLang="zh-CN" sz="1500" kern="100" dirty="0">
                <a:solidFill>
                  <a:srgbClr val="000000"/>
                </a:solidFill>
                <a:latin typeface="Times New Roman" panose="02020603050405020304" pitchFamily="18" charset="0"/>
                <a:ea typeface="宋体" panose="02010600030101010101" pitchFamily="2" charset="-122"/>
              </a:rPr>
              <a:t> </a:t>
            </a:r>
            <a:r>
              <a:rPr lang="zh-CN" altLang="zh-CN" sz="1500" kern="100" dirty="0">
                <a:solidFill>
                  <a:srgbClr val="000000"/>
                </a:solidFill>
                <a:latin typeface="Times New Roman" panose="02020603050405020304" pitchFamily="18" charset="0"/>
                <a:ea typeface="宋体" panose="02010600030101010101" pitchFamily="2" charset="-122"/>
              </a:rPr>
              <a:t>档的打印机设定。</a:t>
            </a:r>
          </a:p>
          <a:p>
            <a:pPr indent="266700" algn="just">
              <a:spcBef>
                <a:spcPts val="0"/>
              </a:spcBef>
            </a:pP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6</a:t>
            </a: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load printers</a:t>
            </a:r>
            <a:r>
              <a:rPr lang="zh-CN" altLang="zh-CN" sz="1500" kern="100" dirty="0">
                <a:solidFill>
                  <a:srgbClr val="000000"/>
                </a:solidFill>
                <a:latin typeface="Times New Roman" panose="02020603050405020304" pitchFamily="18" charset="0"/>
                <a:ea typeface="宋体" panose="02010600030101010101" pitchFamily="2" charset="-122"/>
              </a:rPr>
              <a:t>的语法如下：</a:t>
            </a:r>
          </a:p>
          <a:p>
            <a:pPr lvl="1" indent="266700" algn="just">
              <a:spcBef>
                <a:spcPts val="0"/>
              </a:spcBef>
            </a:pPr>
            <a:r>
              <a:rPr lang="en-US" altLang="zh-CN" sz="1300" kern="100" dirty="0">
                <a:solidFill>
                  <a:srgbClr val="000000"/>
                </a:solidFill>
                <a:latin typeface="Times New Roman" panose="02020603050405020304" pitchFamily="18" charset="0"/>
                <a:ea typeface="宋体" panose="02010600030101010101" pitchFamily="2" charset="-122"/>
              </a:rPr>
              <a:t>load printers = &lt;yes/no&gt;;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预设：</a:t>
            </a:r>
            <a:r>
              <a:rPr lang="en-US" altLang="zh-CN" sz="1300" kern="100" dirty="0">
                <a:solidFill>
                  <a:srgbClr val="000000"/>
                </a:solidFill>
                <a:latin typeface="Times New Roman" panose="02020603050405020304" pitchFamily="18" charset="0"/>
                <a:ea typeface="宋体" panose="02010600030101010101" pitchFamily="2" charset="-122"/>
              </a:rPr>
              <a:t>load printers = yes</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说明：是否在开启</a:t>
            </a:r>
            <a:r>
              <a:rPr lang="en-US" altLang="zh-CN" sz="1300" kern="100" dirty="0">
                <a:solidFill>
                  <a:srgbClr val="000000"/>
                </a:solidFill>
                <a:latin typeface="Times New Roman" panose="02020603050405020304" pitchFamily="18" charset="0"/>
                <a:ea typeface="宋体" panose="02010600030101010101" pitchFamily="2" charset="-122"/>
              </a:rPr>
              <a:t> samba server </a:t>
            </a:r>
            <a:r>
              <a:rPr lang="zh-CN" altLang="zh-CN" sz="1300" kern="100" dirty="0">
                <a:solidFill>
                  <a:srgbClr val="000000"/>
                </a:solidFill>
                <a:latin typeface="Times New Roman" panose="02020603050405020304" pitchFamily="18" charset="0"/>
                <a:ea typeface="宋体" panose="02010600030101010101" pitchFamily="2" charset="-122"/>
              </a:rPr>
              <a:t>时即共享打印机。</a:t>
            </a:r>
          </a:p>
          <a:p>
            <a:pPr indent="266700" algn="just">
              <a:spcBef>
                <a:spcPts val="0"/>
              </a:spcBef>
            </a:pP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7</a:t>
            </a: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printing</a:t>
            </a:r>
            <a:r>
              <a:rPr lang="zh-CN" altLang="zh-CN" sz="1500" kern="100" dirty="0">
                <a:solidFill>
                  <a:srgbClr val="000000"/>
                </a:solidFill>
                <a:latin typeface="Times New Roman" panose="02020603050405020304" pitchFamily="18" charset="0"/>
                <a:ea typeface="宋体" panose="02010600030101010101" pitchFamily="2" charset="-122"/>
              </a:rPr>
              <a:t>的语法如下：</a:t>
            </a:r>
          </a:p>
          <a:p>
            <a:pPr lvl="1" indent="266700" algn="just">
              <a:spcBef>
                <a:spcPts val="0"/>
              </a:spcBef>
            </a:pPr>
            <a:r>
              <a:rPr lang="en-US" altLang="zh-CN" sz="1300" kern="100" dirty="0">
                <a:solidFill>
                  <a:srgbClr val="000000"/>
                </a:solidFill>
                <a:latin typeface="Times New Roman" panose="02020603050405020304" pitchFamily="18" charset="0"/>
                <a:ea typeface="宋体" panose="02010600030101010101" pitchFamily="2" charset="-122"/>
              </a:rPr>
              <a:t>printing = &lt;</a:t>
            </a:r>
            <a:r>
              <a:rPr lang="zh-CN" altLang="zh-CN" sz="1300" kern="100" dirty="0">
                <a:solidFill>
                  <a:srgbClr val="000000"/>
                </a:solidFill>
                <a:latin typeface="Times New Roman" panose="02020603050405020304" pitchFamily="18" charset="0"/>
                <a:ea typeface="宋体" panose="02010600030101010101" pitchFamily="2" charset="-122"/>
              </a:rPr>
              <a:t>打印机类型</a:t>
            </a:r>
            <a:r>
              <a:rPr lang="en-US" altLang="zh-CN" sz="1300" kern="100" dirty="0">
                <a:solidFill>
                  <a:srgbClr val="000000"/>
                </a:solidFill>
                <a:latin typeface="Times New Roman" panose="02020603050405020304" pitchFamily="18" charset="0"/>
                <a:ea typeface="宋体" panose="02010600030101010101" pitchFamily="2" charset="-122"/>
              </a:rPr>
              <a:t>&gt;;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预设：</a:t>
            </a:r>
            <a:r>
              <a:rPr lang="en-US" altLang="zh-CN" sz="1300" kern="100" dirty="0">
                <a:solidFill>
                  <a:srgbClr val="000000"/>
                </a:solidFill>
                <a:latin typeface="Times New Roman" panose="02020603050405020304" pitchFamily="18" charset="0"/>
                <a:ea typeface="宋体" panose="02010600030101010101" pitchFamily="2" charset="-122"/>
              </a:rPr>
              <a:t>printing = </a:t>
            </a:r>
            <a:r>
              <a:rPr lang="en-US" altLang="zh-CN" sz="1300" kern="100" dirty="0" err="1">
                <a:solidFill>
                  <a:srgbClr val="000000"/>
                </a:solidFill>
                <a:latin typeface="Times New Roman" panose="02020603050405020304" pitchFamily="18" charset="0"/>
                <a:ea typeface="宋体" panose="02010600030101010101" pitchFamily="2" charset="-122"/>
              </a:rPr>
              <a:t>lprng</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说明：设定</a:t>
            </a:r>
            <a:r>
              <a:rPr lang="en-US" altLang="zh-CN" sz="1300" kern="100" dirty="0">
                <a:solidFill>
                  <a:srgbClr val="000000"/>
                </a:solidFill>
                <a:latin typeface="Times New Roman" panose="02020603050405020304" pitchFamily="18" charset="0"/>
                <a:ea typeface="宋体" panose="02010600030101010101" pitchFamily="2" charset="-122"/>
              </a:rPr>
              <a:t> samba server </a:t>
            </a:r>
            <a:r>
              <a:rPr lang="zh-CN" altLang="zh-CN" sz="1300" kern="100" dirty="0">
                <a:solidFill>
                  <a:srgbClr val="000000"/>
                </a:solidFill>
                <a:latin typeface="Times New Roman" panose="02020603050405020304" pitchFamily="18" charset="0"/>
                <a:ea typeface="宋体" panose="02010600030101010101" pitchFamily="2" charset="-122"/>
              </a:rPr>
              <a:t>打印机所使用的类型，为目前所支持的类型。</a:t>
            </a:r>
          </a:p>
          <a:p>
            <a:pPr indent="266700" algn="just">
              <a:spcBef>
                <a:spcPts val="0"/>
              </a:spcBef>
            </a:pP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8</a:t>
            </a:r>
            <a:r>
              <a:rPr lang="zh-CN" altLang="zh-CN" sz="1500" kern="100" dirty="0">
                <a:solidFill>
                  <a:srgbClr val="000000"/>
                </a:solidFill>
                <a:latin typeface="Times New Roman" panose="02020603050405020304" pitchFamily="18" charset="0"/>
                <a:ea typeface="宋体" panose="02010600030101010101" pitchFamily="2" charset="-122"/>
              </a:rPr>
              <a:t>）</a:t>
            </a:r>
            <a:r>
              <a:rPr lang="en-US" altLang="zh-CN" sz="1500" kern="100" dirty="0">
                <a:solidFill>
                  <a:srgbClr val="000000"/>
                </a:solidFill>
                <a:latin typeface="Times New Roman" panose="02020603050405020304" pitchFamily="18" charset="0"/>
                <a:ea typeface="宋体" panose="02010600030101010101" pitchFamily="2" charset="-122"/>
              </a:rPr>
              <a:t>guest account</a:t>
            </a:r>
            <a:r>
              <a:rPr lang="zh-CN" altLang="zh-CN" sz="1500" kern="100" dirty="0">
                <a:solidFill>
                  <a:srgbClr val="000000"/>
                </a:solidFill>
                <a:latin typeface="Times New Roman" panose="02020603050405020304" pitchFamily="18" charset="0"/>
                <a:ea typeface="宋体" panose="02010600030101010101" pitchFamily="2" charset="-122"/>
              </a:rPr>
              <a:t>的语法如下：</a:t>
            </a:r>
          </a:p>
          <a:p>
            <a:pPr lvl="1" indent="266700" algn="just">
              <a:spcBef>
                <a:spcPts val="0"/>
              </a:spcBef>
            </a:pPr>
            <a:r>
              <a:rPr lang="en-US" altLang="zh-CN" sz="1300" kern="100" dirty="0" err="1">
                <a:solidFill>
                  <a:srgbClr val="000000"/>
                </a:solidFill>
                <a:latin typeface="Times New Roman" panose="02020603050405020304" pitchFamily="18" charset="0"/>
                <a:ea typeface="宋体" panose="02010600030101010101" pitchFamily="2" charset="-122"/>
              </a:rPr>
              <a:t>guert</a:t>
            </a:r>
            <a:r>
              <a:rPr lang="en-US" altLang="zh-CN" sz="1300" kern="100" dirty="0">
                <a:solidFill>
                  <a:srgbClr val="000000"/>
                </a:solidFill>
                <a:latin typeface="Times New Roman" panose="02020603050405020304" pitchFamily="18" charset="0"/>
                <a:ea typeface="宋体" panose="02010600030101010101" pitchFamily="2" charset="-122"/>
              </a:rPr>
              <a:t> account = &lt;</a:t>
            </a:r>
            <a:r>
              <a:rPr lang="zh-CN" altLang="zh-CN" sz="1300" kern="100" dirty="0">
                <a:solidFill>
                  <a:srgbClr val="000000"/>
                </a:solidFill>
                <a:latin typeface="Times New Roman" panose="02020603050405020304" pitchFamily="18" charset="0"/>
                <a:ea typeface="宋体" panose="02010600030101010101" pitchFamily="2" charset="-122"/>
              </a:rPr>
              <a:t>帐户名称</a:t>
            </a:r>
            <a:r>
              <a:rPr lang="en-US" altLang="zh-CN" sz="1300" kern="100" dirty="0">
                <a:solidFill>
                  <a:srgbClr val="000000"/>
                </a:solidFill>
                <a:latin typeface="Times New Roman" panose="02020603050405020304" pitchFamily="18" charset="0"/>
                <a:ea typeface="宋体" panose="02010600030101010101" pitchFamily="2" charset="-122"/>
              </a:rPr>
              <a:t>&gt;;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预设：</a:t>
            </a:r>
            <a:r>
              <a:rPr lang="en-US" altLang="zh-CN" sz="1300" kern="100" dirty="0" err="1">
                <a:solidFill>
                  <a:srgbClr val="000000"/>
                </a:solidFill>
                <a:latin typeface="Times New Roman" panose="02020603050405020304" pitchFamily="18" charset="0"/>
                <a:ea typeface="宋体" panose="02010600030101010101" pitchFamily="2" charset="-122"/>
              </a:rPr>
              <a:t>guert</a:t>
            </a:r>
            <a:r>
              <a:rPr lang="en-US" altLang="zh-CN" sz="1300" kern="100" dirty="0">
                <a:solidFill>
                  <a:srgbClr val="000000"/>
                </a:solidFill>
                <a:latin typeface="Times New Roman" panose="02020603050405020304" pitchFamily="18" charset="0"/>
                <a:ea typeface="宋体" panose="02010600030101010101" pitchFamily="2" charset="-122"/>
              </a:rPr>
              <a:t> account = </a:t>
            </a:r>
            <a:r>
              <a:rPr lang="en-US" altLang="zh-CN" sz="1300" kern="100" dirty="0" err="1">
                <a:solidFill>
                  <a:srgbClr val="000000"/>
                </a:solidFill>
                <a:latin typeface="Times New Roman" panose="02020603050405020304" pitchFamily="18" charset="0"/>
                <a:ea typeface="宋体" panose="02010600030101010101" pitchFamily="2" charset="-122"/>
              </a:rPr>
              <a:t>pcguest</a:t>
            </a:r>
            <a:endParaRPr lang="zh-CN" altLang="zh-CN" sz="1300" kern="100" dirty="0">
              <a:solidFill>
                <a:srgbClr val="000000"/>
              </a:solidFill>
              <a:latin typeface="Times New Roman" panose="02020603050405020304" pitchFamily="18" charset="0"/>
              <a:ea typeface="宋体" panose="02010600030101010101" pitchFamily="2" charset="-122"/>
            </a:endParaRPr>
          </a:p>
          <a:p>
            <a:pPr lvl="1" indent="266700" algn="just">
              <a:spcBef>
                <a:spcPts val="0"/>
              </a:spcBef>
            </a:pPr>
            <a:r>
              <a:rPr lang="zh-CN" altLang="zh-CN" sz="1300" kern="100" dirty="0">
                <a:solidFill>
                  <a:srgbClr val="000000"/>
                </a:solidFill>
                <a:latin typeface="Times New Roman" panose="02020603050405020304" pitchFamily="18" charset="0"/>
                <a:ea typeface="宋体" panose="02010600030101010101" pitchFamily="2" charset="-122"/>
              </a:rPr>
              <a:t>说明：设定访问</a:t>
            </a:r>
            <a:r>
              <a:rPr lang="en-US" altLang="zh-CN" sz="1300" kern="100" dirty="0">
                <a:solidFill>
                  <a:srgbClr val="000000"/>
                </a:solidFill>
                <a:latin typeface="Times New Roman" panose="02020603050405020304" pitchFamily="18" charset="0"/>
                <a:ea typeface="宋体" panose="02010600030101010101" pitchFamily="2" charset="-122"/>
              </a:rPr>
              <a:t> samba server </a:t>
            </a:r>
            <a:r>
              <a:rPr lang="zh-CN" altLang="zh-CN" sz="1300" kern="100" dirty="0">
                <a:solidFill>
                  <a:srgbClr val="000000"/>
                </a:solidFill>
                <a:latin typeface="Times New Roman" panose="02020603050405020304" pitchFamily="18" charset="0"/>
                <a:ea typeface="宋体" panose="02010600030101010101" pitchFamily="2" charset="-122"/>
              </a:rPr>
              <a:t>的来宾帐户</a:t>
            </a:r>
            <a:r>
              <a:rPr lang="en-US" altLang="zh-CN" sz="1300" kern="100" dirty="0">
                <a:solidFill>
                  <a:srgbClr val="000000"/>
                </a:solidFill>
                <a:latin typeface="Times New Roman" panose="02020603050405020304" pitchFamily="18" charset="0"/>
                <a:ea typeface="宋体" panose="02010600030101010101" pitchFamily="2" charset="-122"/>
              </a:rPr>
              <a:t>(</a:t>
            </a:r>
            <a:r>
              <a:rPr lang="zh-CN" altLang="zh-CN" sz="1300" kern="100" dirty="0">
                <a:solidFill>
                  <a:srgbClr val="000000"/>
                </a:solidFill>
                <a:latin typeface="Times New Roman" panose="02020603050405020304" pitchFamily="18" charset="0"/>
                <a:ea typeface="宋体" panose="02010600030101010101" pitchFamily="2" charset="-122"/>
              </a:rPr>
              <a:t>即访问时不用输入用户名和密码的帐户</a:t>
            </a:r>
            <a:r>
              <a:rPr lang="en-US" altLang="zh-CN" sz="1300" kern="100" dirty="0">
                <a:solidFill>
                  <a:srgbClr val="000000"/>
                </a:solidFill>
                <a:latin typeface="Times New Roman" panose="02020603050405020304" pitchFamily="18" charset="0"/>
                <a:ea typeface="宋体" panose="02010600030101010101" pitchFamily="2" charset="-122"/>
              </a:rPr>
              <a:t>)</a:t>
            </a:r>
            <a:r>
              <a:rPr lang="zh-CN" altLang="zh-CN" sz="1300" kern="100" dirty="0">
                <a:solidFill>
                  <a:srgbClr val="000000"/>
                </a:solidFill>
                <a:latin typeface="Times New Roman" panose="02020603050405020304" pitchFamily="18" charset="0"/>
                <a:ea typeface="宋体" panose="02010600030101010101" pitchFamily="2" charset="-122"/>
              </a:rPr>
              <a:t>，若设为</a:t>
            </a:r>
            <a:r>
              <a:rPr lang="en-US" altLang="zh-CN" sz="1300" kern="100" dirty="0" err="1">
                <a:solidFill>
                  <a:srgbClr val="000000"/>
                </a:solidFill>
                <a:latin typeface="Times New Roman" panose="02020603050405020304" pitchFamily="18" charset="0"/>
                <a:ea typeface="宋体" panose="02010600030101010101" pitchFamily="2" charset="-122"/>
              </a:rPr>
              <a:t>pcguest</a:t>
            </a:r>
            <a:r>
              <a:rPr lang="zh-CN" altLang="zh-CN" sz="1300" kern="100" dirty="0">
                <a:solidFill>
                  <a:srgbClr val="000000"/>
                </a:solidFill>
                <a:latin typeface="Times New Roman" panose="02020603050405020304" pitchFamily="18" charset="0"/>
                <a:ea typeface="宋体" panose="02010600030101010101" pitchFamily="2" charset="-122"/>
              </a:rPr>
              <a:t>的话则为默认为</a:t>
            </a:r>
            <a:r>
              <a:rPr lang="en-US" altLang="zh-CN" sz="1300" kern="100" dirty="0">
                <a:solidFill>
                  <a:srgbClr val="000000"/>
                </a:solidFill>
                <a:latin typeface="Times New Roman" panose="02020603050405020304" pitchFamily="18" charset="0"/>
                <a:ea typeface="宋体" panose="02010600030101010101" pitchFamily="2" charset="-122"/>
              </a:rPr>
              <a:t>"nobody"</a:t>
            </a:r>
            <a:r>
              <a:rPr lang="zh-CN" altLang="zh-CN" sz="1300" kern="100" dirty="0">
                <a:solidFill>
                  <a:srgbClr val="000000"/>
                </a:solidFill>
                <a:latin typeface="Times New Roman" panose="02020603050405020304" pitchFamily="18" charset="0"/>
                <a:ea typeface="宋体" panose="02010600030101010101" pitchFamily="2" charset="-122"/>
              </a:rPr>
              <a:t>用户。</a:t>
            </a:r>
          </a:p>
          <a:p>
            <a:pPr lvl="2" indent="0" algn="just">
              <a:lnSpc>
                <a:spcPct val="110000"/>
              </a:lnSpc>
              <a:spcBef>
                <a:spcPts val="0"/>
              </a:spcBef>
              <a:buNone/>
            </a:pPr>
            <a:endParaRPr lang="zh-CN" altLang="en-US" sz="12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069419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rmAutofit fontScale="70000" lnSpcReduction="20000"/>
          </a:bodyPr>
          <a:lstStyle/>
          <a:p>
            <a:pPr marL="0" indent="266700" algn="just"/>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9</a:t>
            </a:r>
            <a:r>
              <a:rPr lang="zh-CN" altLang="zh-CN" sz="2000" kern="100" dirty="0">
                <a:solidFill>
                  <a:srgbClr val="000000"/>
                </a:solidFill>
                <a:effectLst/>
                <a:latin typeface="Times New Roman" panose="02020603050405020304" pitchFamily="18" charset="0"/>
                <a:ea typeface="宋体" panose="02010600030101010101" pitchFamily="2" charset="-122"/>
              </a:rPr>
              <a:t>）</a:t>
            </a:r>
            <a:r>
              <a:rPr lang="en-US" altLang="zh-CN" sz="2000" kern="100" dirty="0">
                <a:solidFill>
                  <a:srgbClr val="000000"/>
                </a:solidFill>
                <a:effectLst/>
                <a:latin typeface="Times New Roman" panose="02020603050405020304" pitchFamily="18" charset="0"/>
                <a:ea typeface="宋体" panose="02010600030101010101" pitchFamily="2" charset="-122"/>
              </a:rPr>
              <a:t>log file</a:t>
            </a:r>
            <a:r>
              <a:rPr lang="zh-CN" altLang="zh-CN" sz="20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2000" kern="100" dirty="0">
              <a:effectLst/>
              <a:latin typeface="Times New Roman" panose="02020603050405020304" pitchFamily="18" charset="0"/>
              <a:ea typeface="宋体" panose="02010600030101010101" pitchFamily="2" charset="-122"/>
            </a:endParaRPr>
          </a:p>
          <a:p>
            <a:pPr lvl="1"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log file = &lt;</a:t>
            </a:r>
            <a:r>
              <a:rPr lang="zh-CN" altLang="zh-CN" sz="1600" kern="100" dirty="0">
                <a:solidFill>
                  <a:srgbClr val="000000"/>
                </a:solidFill>
                <a:effectLst/>
                <a:latin typeface="Times New Roman" panose="02020603050405020304" pitchFamily="18" charset="0"/>
                <a:ea typeface="宋体" panose="02010600030101010101" pitchFamily="2" charset="-122"/>
              </a:rPr>
              <a:t>日志文件</a:t>
            </a:r>
            <a:r>
              <a:rPr lang="en-US" altLang="zh-CN" sz="1600" kern="100" dirty="0">
                <a:solidFill>
                  <a:srgbClr val="000000"/>
                </a:solidFill>
                <a:effectLst/>
                <a:latin typeface="Times New Roman" panose="02020603050405020304" pitchFamily="18" charset="0"/>
                <a:ea typeface="宋体" panose="02010600030101010101" pitchFamily="2" charset="-122"/>
              </a:rPr>
              <a:t>&gt;;</a:t>
            </a:r>
            <a:endParaRPr lang="zh-CN" altLang="zh-CN" sz="1600" kern="100" dirty="0">
              <a:effectLst/>
              <a:latin typeface="Times New Roman" panose="02020603050405020304" pitchFamily="18" charset="0"/>
              <a:ea typeface="宋体" panose="02010600030101010101" pitchFamily="2" charset="-122"/>
            </a:endParaRPr>
          </a:p>
          <a:p>
            <a:pPr lvl="1"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预设：</a:t>
            </a:r>
            <a:r>
              <a:rPr lang="en-US" altLang="zh-CN" sz="1600" kern="100" dirty="0">
                <a:solidFill>
                  <a:srgbClr val="000000"/>
                </a:solidFill>
                <a:effectLst/>
                <a:latin typeface="Times New Roman" panose="02020603050405020304" pitchFamily="18" charset="0"/>
                <a:ea typeface="宋体" panose="02010600030101010101" pitchFamily="2" charset="-122"/>
              </a:rPr>
              <a:t>log file = /var/log/samba/%m.log</a:t>
            </a:r>
            <a:endParaRPr lang="zh-CN" altLang="zh-CN" sz="1600" kern="100" dirty="0">
              <a:effectLst/>
              <a:latin typeface="Times New Roman" panose="02020603050405020304" pitchFamily="18" charset="0"/>
              <a:ea typeface="宋体" panose="02010600030101010101" pitchFamily="2" charset="-122"/>
            </a:endParaRPr>
          </a:p>
          <a:p>
            <a:pPr lvl="1"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说明：设定</a:t>
            </a:r>
            <a:r>
              <a:rPr lang="en-US" altLang="zh-CN" sz="1600" kern="100" dirty="0">
                <a:solidFill>
                  <a:srgbClr val="000000"/>
                </a:solidFill>
                <a:effectLst/>
                <a:latin typeface="Times New Roman" panose="02020603050405020304" pitchFamily="18" charset="0"/>
                <a:ea typeface="宋体" panose="02010600030101010101" pitchFamily="2" charset="-122"/>
              </a:rPr>
              <a:t> samba server </a:t>
            </a:r>
            <a:r>
              <a:rPr lang="zh-CN" altLang="zh-CN" sz="1600" kern="100" dirty="0">
                <a:solidFill>
                  <a:srgbClr val="000000"/>
                </a:solidFill>
                <a:effectLst/>
                <a:latin typeface="Times New Roman" panose="02020603050405020304" pitchFamily="18" charset="0"/>
                <a:ea typeface="宋体" panose="02010600030101010101" pitchFamily="2" charset="-122"/>
              </a:rPr>
              <a:t>日志文件的储存位置和文件名</a:t>
            </a:r>
            <a:r>
              <a:rPr lang="en-US" altLang="zh-CN" sz="1600" kern="100" dirty="0">
                <a:solidFill>
                  <a:srgbClr val="000000"/>
                </a:solidFill>
                <a:effectLst/>
                <a:latin typeface="Times New Roman" panose="02020603050405020304" pitchFamily="18" charset="0"/>
                <a:ea typeface="宋体" panose="02010600030101010101" pitchFamily="2" charset="-122"/>
              </a:rPr>
              <a:t>(%m</a:t>
            </a:r>
            <a:r>
              <a:rPr lang="zh-CN" altLang="zh-CN" sz="1600" kern="100" dirty="0">
                <a:solidFill>
                  <a:srgbClr val="000000"/>
                </a:solidFill>
                <a:effectLst/>
                <a:latin typeface="Times New Roman" panose="02020603050405020304" pitchFamily="18" charset="0"/>
                <a:ea typeface="宋体" panose="02010600030101010101" pitchFamily="2" charset="-122"/>
              </a:rPr>
              <a:t>代表客户端主机名</a:t>
            </a:r>
            <a:r>
              <a:rPr lang="en-US" altLang="zh-CN" sz="1600" kern="100" dirty="0">
                <a:solidFill>
                  <a:srgbClr val="000000"/>
                </a:solidFill>
                <a:effectLst/>
                <a:latin typeface="Times New Roman" panose="02020603050405020304" pitchFamily="18" charset="0"/>
                <a:ea typeface="宋体" panose="02010600030101010101" pitchFamily="2" charset="-122"/>
              </a:rPr>
              <a:t>)</a:t>
            </a:r>
            <a:endParaRPr lang="zh-CN" altLang="zh-CN" sz="1600" kern="100" dirty="0">
              <a:effectLst/>
              <a:latin typeface="Times New Roman" panose="02020603050405020304" pitchFamily="18" charset="0"/>
              <a:ea typeface="宋体" panose="02010600030101010101" pitchFamily="2" charset="-122"/>
            </a:endParaRPr>
          </a:p>
          <a:p>
            <a:pPr marL="0" indent="266700" algn="just"/>
            <a:r>
              <a:rPr lang="zh-CN" altLang="zh-CN" sz="2000" kern="100" dirty="0">
                <a:solidFill>
                  <a:srgbClr val="000000"/>
                </a:solidFill>
                <a:latin typeface="Times New Roman" panose="02020603050405020304" pitchFamily="18" charset="0"/>
                <a:ea typeface="宋体" panose="02010600030101010101" pitchFamily="2" charset="-122"/>
              </a:rPr>
              <a:t>（</a:t>
            </a:r>
            <a:r>
              <a:rPr lang="en-US" altLang="zh-CN" sz="2000" kern="100" dirty="0">
                <a:solidFill>
                  <a:srgbClr val="000000"/>
                </a:solidFill>
                <a:latin typeface="Times New Roman" panose="02020603050405020304" pitchFamily="18" charset="0"/>
                <a:ea typeface="宋体" panose="02010600030101010101" pitchFamily="2" charset="-122"/>
              </a:rPr>
              <a:t>10</a:t>
            </a:r>
            <a:r>
              <a:rPr lang="zh-CN" altLang="zh-CN" sz="2000" kern="100" dirty="0">
                <a:solidFill>
                  <a:srgbClr val="000000"/>
                </a:solidFill>
                <a:latin typeface="Times New Roman" panose="02020603050405020304" pitchFamily="18" charset="0"/>
                <a:ea typeface="宋体" panose="02010600030101010101" pitchFamily="2" charset="-122"/>
              </a:rPr>
              <a:t>）</a:t>
            </a:r>
            <a:r>
              <a:rPr lang="en-US" altLang="zh-CN" sz="2000" kern="100" dirty="0">
                <a:solidFill>
                  <a:srgbClr val="000000"/>
                </a:solidFill>
                <a:latin typeface="Times New Roman" panose="02020603050405020304" pitchFamily="18" charset="0"/>
                <a:ea typeface="宋体" panose="02010600030101010101" pitchFamily="2" charset="-122"/>
              </a:rPr>
              <a:t>max log size</a:t>
            </a:r>
            <a:r>
              <a:rPr lang="zh-CN" altLang="zh-CN" sz="2000" kern="100" dirty="0">
                <a:solidFill>
                  <a:srgbClr val="000000"/>
                </a:solidFill>
                <a:latin typeface="Times New Roman" panose="02020603050405020304" pitchFamily="18" charset="0"/>
                <a:ea typeface="宋体" panose="02010600030101010101" pitchFamily="2" charset="-122"/>
              </a:rPr>
              <a:t>的语法如下：</a:t>
            </a: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max log size = &lt;??KB&gt;;</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zh-CN" altLang="zh-CN" sz="1600" kern="100" dirty="0">
                <a:solidFill>
                  <a:srgbClr val="000000"/>
                </a:solidFill>
                <a:latin typeface="Times New Roman" panose="02020603050405020304" pitchFamily="18" charset="0"/>
                <a:ea typeface="宋体" panose="02010600030101010101" pitchFamily="2" charset="-122"/>
              </a:rPr>
              <a:t>预设：</a:t>
            </a:r>
            <a:r>
              <a:rPr lang="en-US" altLang="zh-CN" sz="1600" kern="100" dirty="0">
                <a:solidFill>
                  <a:srgbClr val="000000"/>
                </a:solidFill>
                <a:latin typeface="Times New Roman" panose="02020603050405020304" pitchFamily="18" charset="0"/>
                <a:ea typeface="宋体" panose="02010600030101010101" pitchFamily="2" charset="-122"/>
              </a:rPr>
              <a:t>max log size = 0</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zh-CN" altLang="zh-CN" sz="1600" kern="100" dirty="0">
                <a:solidFill>
                  <a:srgbClr val="000000"/>
                </a:solidFill>
                <a:latin typeface="Times New Roman" panose="02020603050405020304" pitchFamily="18" charset="0"/>
                <a:ea typeface="宋体" panose="02010600030101010101" pitchFamily="2" charset="-122"/>
              </a:rPr>
              <a:t>说明：设定日子文件的最大容量，单位</a:t>
            </a:r>
            <a:r>
              <a:rPr lang="en-US" altLang="zh-CN" sz="1600" kern="100" dirty="0">
                <a:solidFill>
                  <a:srgbClr val="000000"/>
                </a:solidFill>
                <a:latin typeface="Times New Roman" panose="02020603050405020304" pitchFamily="18" charset="0"/>
                <a:ea typeface="宋体" panose="02010600030101010101" pitchFamily="2" charset="-122"/>
              </a:rPr>
              <a:t>KB </a:t>
            </a:r>
            <a:r>
              <a:rPr lang="zh-CN" altLang="zh-CN" sz="1600" kern="100" dirty="0">
                <a:solidFill>
                  <a:srgbClr val="000000"/>
                </a:solidFill>
                <a:latin typeface="Times New Roman" panose="02020603050405020304" pitchFamily="18" charset="0"/>
                <a:ea typeface="宋体" panose="02010600030101010101" pitchFamily="2" charset="-122"/>
              </a:rPr>
              <a:t>这里的预设值</a:t>
            </a:r>
            <a:r>
              <a:rPr lang="en-US" altLang="zh-CN" sz="1600" kern="100" dirty="0">
                <a:solidFill>
                  <a:srgbClr val="000000"/>
                </a:solidFill>
                <a:latin typeface="Times New Roman" panose="02020603050405020304" pitchFamily="18" charset="0"/>
                <a:ea typeface="宋体" panose="02010600030101010101" pitchFamily="2" charset="-122"/>
              </a:rPr>
              <a:t>0</a:t>
            </a:r>
            <a:r>
              <a:rPr lang="zh-CN" altLang="zh-CN" sz="1600" kern="100" dirty="0">
                <a:solidFill>
                  <a:srgbClr val="000000"/>
                </a:solidFill>
                <a:latin typeface="Times New Roman" panose="02020603050405020304" pitchFamily="18" charset="0"/>
                <a:ea typeface="宋体" panose="02010600030101010101" pitchFamily="2" charset="-122"/>
              </a:rPr>
              <a:t>代表不做限制。</a:t>
            </a:r>
          </a:p>
          <a:p>
            <a:pPr marL="0" indent="266700" algn="just"/>
            <a:r>
              <a:rPr lang="zh-CN" altLang="zh-CN" sz="2000" kern="100" dirty="0">
                <a:solidFill>
                  <a:srgbClr val="000000"/>
                </a:solidFill>
                <a:latin typeface="Times New Roman" panose="02020603050405020304" pitchFamily="18" charset="0"/>
                <a:ea typeface="宋体" panose="02010600030101010101" pitchFamily="2" charset="-122"/>
              </a:rPr>
              <a:t>（</a:t>
            </a:r>
            <a:r>
              <a:rPr lang="en-US" altLang="zh-CN" sz="2000" kern="100" dirty="0">
                <a:solidFill>
                  <a:srgbClr val="000000"/>
                </a:solidFill>
                <a:latin typeface="Times New Roman" panose="02020603050405020304" pitchFamily="18" charset="0"/>
                <a:ea typeface="宋体" panose="02010600030101010101" pitchFamily="2" charset="-122"/>
              </a:rPr>
              <a:t>11</a:t>
            </a:r>
            <a:r>
              <a:rPr lang="zh-CN" altLang="zh-CN" sz="2000" kern="100" dirty="0">
                <a:solidFill>
                  <a:srgbClr val="000000"/>
                </a:solidFill>
                <a:latin typeface="Times New Roman" panose="02020603050405020304" pitchFamily="18" charset="0"/>
                <a:ea typeface="宋体" panose="02010600030101010101" pitchFamily="2" charset="-122"/>
              </a:rPr>
              <a:t>）</a:t>
            </a:r>
            <a:r>
              <a:rPr lang="en-US" altLang="zh-CN" sz="2000" kern="100" dirty="0">
                <a:solidFill>
                  <a:srgbClr val="000000"/>
                </a:solidFill>
                <a:latin typeface="Times New Roman" panose="02020603050405020304" pitchFamily="18" charset="0"/>
                <a:ea typeface="宋体" panose="02010600030101010101" pitchFamily="2" charset="-122"/>
              </a:rPr>
              <a:t>security</a:t>
            </a:r>
            <a:r>
              <a:rPr lang="zh-CN" altLang="zh-CN" sz="2000" kern="100" dirty="0">
                <a:solidFill>
                  <a:srgbClr val="000000"/>
                </a:solidFill>
                <a:latin typeface="Times New Roman" panose="02020603050405020304" pitchFamily="18" charset="0"/>
                <a:ea typeface="宋体" panose="02010600030101010101" pitchFamily="2" charset="-122"/>
              </a:rPr>
              <a:t>的语法如下：</a:t>
            </a:r>
          </a:p>
          <a:p>
            <a:pPr lvl="1" indent="266700" algn="just"/>
            <a:r>
              <a:rPr lang="en-US" altLang="zh-CN" sz="1600" kern="100" dirty="0">
                <a:solidFill>
                  <a:srgbClr val="000000"/>
                </a:solidFill>
                <a:latin typeface="Times New Roman" panose="02020603050405020304" pitchFamily="18" charset="0"/>
                <a:ea typeface="宋体" panose="02010600030101010101" pitchFamily="2" charset="-122"/>
              </a:rPr>
              <a:t>security = &lt;</a:t>
            </a:r>
            <a:r>
              <a:rPr lang="zh-CN" altLang="zh-CN" sz="1600" kern="100" dirty="0">
                <a:solidFill>
                  <a:srgbClr val="000000"/>
                </a:solidFill>
                <a:latin typeface="Times New Roman" panose="02020603050405020304" pitchFamily="18" charset="0"/>
                <a:ea typeface="宋体" panose="02010600030101010101" pitchFamily="2" charset="-122"/>
              </a:rPr>
              <a:t>等级</a:t>
            </a:r>
            <a:r>
              <a:rPr lang="en-US" altLang="zh-CN" sz="1600" kern="100" dirty="0">
                <a:solidFill>
                  <a:srgbClr val="000000"/>
                </a:solidFill>
                <a:latin typeface="Times New Roman" panose="02020603050405020304" pitchFamily="18" charset="0"/>
                <a:ea typeface="宋体" panose="02010600030101010101" pitchFamily="2" charset="-122"/>
              </a:rPr>
              <a:t>&gt;;</a:t>
            </a:r>
            <a:endParaRPr lang="zh-CN" altLang="zh-CN" sz="1600" kern="100" dirty="0">
              <a:solidFill>
                <a:srgbClr val="000000"/>
              </a:solidFill>
              <a:latin typeface="Times New Roman" panose="02020603050405020304" pitchFamily="18" charset="0"/>
              <a:ea typeface="宋体" panose="02010600030101010101" pitchFamily="2" charset="-122"/>
            </a:endParaRPr>
          </a:p>
          <a:p>
            <a:pPr lvl="1" indent="266700" algn="just"/>
            <a:r>
              <a:rPr lang="zh-CN" altLang="zh-CN" sz="1600" kern="100" dirty="0">
                <a:solidFill>
                  <a:srgbClr val="000000"/>
                </a:solidFill>
                <a:latin typeface="Times New Roman" panose="02020603050405020304" pitchFamily="18" charset="0"/>
                <a:ea typeface="宋体" panose="02010600030101010101" pitchFamily="2" charset="-122"/>
              </a:rPr>
              <a:t>预设：</a:t>
            </a:r>
            <a:r>
              <a:rPr lang="en-US" altLang="zh-CN" sz="1600" kern="100" dirty="0">
                <a:solidFill>
                  <a:srgbClr val="000000"/>
                </a:solidFill>
                <a:latin typeface="Times New Roman" panose="02020603050405020304" pitchFamily="18" charset="0"/>
                <a:ea typeface="宋体" panose="02010600030101010101" pitchFamily="2" charset="-122"/>
              </a:rPr>
              <a:t>security = user</a:t>
            </a:r>
            <a:endParaRPr lang="zh-CN" altLang="zh-CN" sz="1600" kern="100" dirty="0">
              <a:solidFill>
                <a:srgbClr val="000000"/>
              </a:solidFill>
              <a:latin typeface="Times New Roman" panose="02020603050405020304" pitchFamily="18" charset="0"/>
              <a:ea typeface="宋体" panose="02010600030101010101" pitchFamily="2" charset="-122"/>
            </a:endParaRPr>
          </a:p>
          <a:p>
            <a:pPr marL="0" lvl="1" indent="266700" algn="just">
              <a:spcBef>
                <a:spcPts val="735"/>
              </a:spcBef>
            </a:pPr>
            <a:r>
              <a:rPr lang="zh-CN" altLang="zh-CN" sz="2000" kern="100" dirty="0">
                <a:solidFill>
                  <a:srgbClr val="000000"/>
                </a:solidFill>
                <a:latin typeface="Times New Roman" panose="02020603050405020304" pitchFamily="18" charset="0"/>
                <a:ea typeface="宋体" panose="02010600030101010101" pitchFamily="2" charset="-122"/>
              </a:rPr>
              <a:t>设定访问</a:t>
            </a:r>
            <a:r>
              <a:rPr lang="en-US" altLang="zh-CN" sz="2000" kern="100" dirty="0">
                <a:solidFill>
                  <a:srgbClr val="000000"/>
                </a:solidFill>
                <a:latin typeface="Times New Roman" panose="02020603050405020304" pitchFamily="18" charset="0"/>
                <a:ea typeface="宋体" panose="02010600030101010101" pitchFamily="2" charset="-122"/>
              </a:rPr>
              <a:t> samba server </a:t>
            </a:r>
            <a:r>
              <a:rPr lang="zh-CN" altLang="zh-CN" sz="2000" kern="100" dirty="0">
                <a:solidFill>
                  <a:srgbClr val="000000"/>
                </a:solidFill>
                <a:latin typeface="Times New Roman" panose="02020603050405020304" pitchFamily="18" charset="0"/>
                <a:ea typeface="宋体" panose="02010600030101010101" pitchFamily="2" charset="-122"/>
              </a:rPr>
              <a:t>的安全级别共有四种：</a:t>
            </a:r>
          </a:p>
          <a:p>
            <a:pPr marL="0" indent="266700" algn="just"/>
            <a:r>
              <a:rPr lang="en-US" altLang="zh-CN" sz="2000" kern="100" dirty="0">
                <a:solidFill>
                  <a:srgbClr val="000000"/>
                </a:solidFill>
                <a:latin typeface="Times New Roman" panose="02020603050405020304" pitchFamily="18" charset="0"/>
                <a:ea typeface="宋体" panose="02010600030101010101" pitchFamily="2" charset="-122"/>
              </a:rPr>
              <a:t>①share</a:t>
            </a:r>
            <a:r>
              <a:rPr lang="zh-CN" altLang="zh-CN" sz="2000" kern="100" dirty="0">
                <a:solidFill>
                  <a:srgbClr val="000000"/>
                </a:solidFill>
                <a:latin typeface="Times New Roman" panose="02020603050405020304" pitchFamily="18" charset="0"/>
                <a:ea typeface="宋体" panose="02010600030101010101" pitchFamily="2" charset="-122"/>
              </a:rPr>
              <a:t>不需要提供用户名和密码；</a:t>
            </a:r>
          </a:p>
          <a:p>
            <a:pPr marL="0" indent="266700" algn="just"/>
            <a:r>
              <a:rPr lang="en-US" altLang="zh-CN" sz="2000" kern="100" dirty="0">
                <a:solidFill>
                  <a:srgbClr val="000000"/>
                </a:solidFill>
                <a:latin typeface="Times New Roman" panose="02020603050405020304" pitchFamily="18" charset="0"/>
                <a:ea typeface="宋体" panose="02010600030101010101" pitchFamily="2" charset="-122"/>
              </a:rPr>
              <a:t>②user</a:t>
            </a:r>
            <a:r>
              <a:rPr lang="zh-CN" altLang="zh-CN" sz="2000" kern="100" dirty="0">
                <a:solidFill>
                  <a:srgbClr val="000000"/>
                </a:solidFill>
                <a:latin typeface="Times New Roman" panose="02020603050405020304" pitchFamily="18" charset="0"/>
                <a:ea typeface="宋体" panose="02010600030101010101" pitchFamily="2" charset="-122"/>
              </a:rPr>
              <a:t>需要提供用户名和密码，而且身份验证由</a:t>
            </a:r>
            <a:r>
              <a:rPr lang="en-US" altLang="zh-CN" sz="2000" kern="100" dirty="0">
                <a:solidFill>
                  <a:srgbClr val="000000"/>
                </a:solidFill>
                <a:latin typeface="Times New Roman" panose="02020603050405020304" pitchFamily="18" charset="0"/>
                <a:ea typeface="宋体" panose="02010600030101010101" pitchFamily="2" charset="-122"/>
              </a:rPr>
              <a:t> samba server </a:t>
            </a:r>
            <a:r>
              <a:rPr lang="zh-CN" altLang="zh-CN" sz="2000" kern="100" dirty="0">
                <a:solidFill>
                  <a:srgbClr val="000000"/>
                </a:solidFill>
                <a:latin typeface="Times New Roman" panose="02020603050405020304" pitchFamily="18" charset="0"/>
                <a:ea typeface="宋体" panose="02010600030101010101" pitchFamily="2" charset="-122"/>
              </a:rPr>
              <a:t>负责；</a:t>
            </a:r>
          </a:p>
          <a:p>
            <a:pPr marL="0" indent="266700" algn="just"/>
            <a:r>
              <a:rPr lang="en-US" altLang="zh-CN" sz="2000" kern="100" dirty="0">
                <a:solidFill>
                  <a:srgbClr val="000000"/>
                </a:solidFill>
                <a:latin typeface="Times New Roman" panose="02020603050405020304" pitchFamily="18" charset="0"/>
                <a:ea typeface="宋体" panose="02010600030101010101" pitchFamily="2" charset="-122"/>
              </a:rPr>
              <a:t>③server</a:t>
            </a:r>
            <a:r>
              <a:rPr lang="zh-CN" altLang="zh-CN" sz="2000" kern="100" dirty="0">
                <a:solidFill>
                  <a:srgbClr val="000000"/>
                </a:solidFill>
                <a:latin typeface="Times New Roman" panose="02020603050405020304" pitchFamily="18" charset="0"/>
                <a:ea typeface="宋体" panose="02010600030101010101" pitchFamily="2" charset="-122"/>
              </a:rPr>
              <a:t>需要提供用户名和密码，可指定其他机器</a:t>
            </a:r>
            <a:r>
              <a:rPr lang="en-US" altLang="zh-CN" sz="2000" kern="100" dirty="0">
                <a:solidFill>
                  <a:srgbClr val="000000"/>
                </a:solidFill>
                <a:latin typeface="Times New Roman" panose="02020603050405020304" pitchFamily="18" charset="0"/>
                <a:ea typeface="宋体" panose="02010600030101010101" pitchFamily="2" charset="-122"/>
              </a:rPr>
              <a:t>(</a:t>
            </a:r>
            <a:r>
              <a:rPr lang="en-US" altLang="zh-CN" sz="2000" kern="100" dirty="0" err="1">
                <a:solidFill>
                  <a:srgbClr val="000000"/>
                </a:solidFill>
                <a:latin typeface="Times New Roman" panose="02020603050405020304" pitchFamily="18" charset="0"/>
                <a:ea typeface="宋体" panose="02010600030101010101" pitchFamily="2" charset="-122"/>
              </a:rPr>
              <a:t>winNT</a:t>
            </a:r>
            <a:r>
              <a:rPr lang="en-US" altLang="zh-CN" sz="2000" kern="100" dirty="0">
                <a:solidFill>
                  <a:srgbClr val="000000"/>
                </a:solidFill>
                <a:latin typeface="Times New Roman" panose="02020603050405020304" pitchFamily="18" charset="0"/>
                <a:ea typeface="宋体" panose="02010600030101010101" pitchFamily="2" charset="-122"/>
              </a:rPr>
              <a:t>/2000/XP)</a:t>
            </a:r>
            <a:r>
              <a:rPr lang="zh-CN" altLang="zh-CN" sz="2000" kern="100" dirty="0">
                <a:solidFill>
                  <a:srgbClr val="000000"/>
                </a:solidFill>
                <a:latin typeface="Times New Roman" panose="02020603050405020304" pitchFamily="18" charset="0"/>
                <a:ea typeface="宋体" panose="02010600030101010101" pitchFamily="2" charset="-122"/>
              </a:rPr>
              <a:t>或另一台</a:t>
            </a:r>
            <a:r>
              <a:rPr lang="en-US" altLang="zh-CN" sz="2000" kern="100" dirty="0">
                <a:solidFill>
                  <a:srgbClr val="000000"/>
                </a:solidFill>
                <a:latin typeface="Times New Roman" panose="02020603050405020304" pitchFamily="18" charset="0"/>
                <a:ea typeface="宋体" panose="02010600030101010101" pitchFamily="2" charset="-122"/>
              </a:rPr>
              <a:t> samba server</a:t>
            </a:r>
            <a:r>
              <a:rPr lang="zh-CN" altLang="zh-CN" sz="2000" kern="100" dirty="0">
                <a:solidFill>
                  <a:srgbClr val="000000"/>
                </a:solidFill>
                <a:latin typeface="Times New Roman" panose="02020603050405020304" pitchFamily="18" charset="0"/>
                <a:ea typeface="宋体" panose="02010600030101010101" pitchFamily="2" charset="-122"/>
              </a:rPr>
              <a:t>作身份验证；</a:t>
            </a:r>
          </a:p>
          <a:p>
            <a:pPr marL="0" indent="266700" algn="just"/>
            <a:r>
              <a:rPr lang="en-US" altLang="zh-CN" sz="2000" kern="100" dirty="0">
                <a:solidFill>
                  <a:srgbClr val="000000"/>
                </a:solidFill>
                <a:latin typeface="Times New Roman" panose="02020603050405020304" pitchFamily="18" charset="0"/>
                <a:ea typeface="宋体" panose="02010600030101010101" pitchFamily="2" charset="-122"/>
              </a:rPr>
              <a:t>④domain</a:t>
            </a:r>
            <a:r>
              <a:rPr lang="zh-CN" altLang="zh-CN" sz="2000" kern="100" dirty="0">
                <a:solidFill>
                  <a:srgbClr val="000000"/>
                </a:solidFill>
                <a:latin typeface="Times New Roman" panose="02020603050405020304" pitchFamily="18" charset="0"/>
                <a:ea typeface="宋体" panose="02010600030101010101" pitchFamily="2" charset="-122"/>
              </a:rPr>
              <a:t>需要提供用户名和密码，指定</a:t>
            </a:r>
            <a:r>
              <a:rPr lang="en-US" altLang="zh-CN" sz="2000" kern="100" dirty="0" err="1">
                <a:solidFill>
                  <a:srgbClr val="000000"/>
                </a:solidFill>
                <a:latin typeface="Times New Roman" panose="02020603050405020304" pitchFamily="18" charset="0"/>
                <a:ea typeface="宋体" panose="02010600030101010101" pitchFamily="2" charset="-122"/>
              </a:rPr>
              <a:t>winNT</a:t>
            </a:r>
            <a:r>
              <a:rPr lang="en-US" altLang="zh-CN" sz="2000" kern="100" dirty="0">
                <a:solidFill>
                  <a:srgbClr val="000000"/>
                </a:solidFill>
                <a:latin typeface="Times New Roman" panose="02020603050405020304" pitchFamily="18" charset="0"/>
                <a:ea typeface="宋体" panose="02010600030101010101" pitchFamily="2" charset="-122"/>
              </a:rPr>
              <a:t>/2000/XP</a:t>
            </a:r>
            <a:r>
              <a:rPr lang="zh-CN" altLang="zh-CN" sz="2000" kern="100" dirty="0">
                <a:solidFill>
                  <a:srgbClr val="000000"/>
                </a:solidFill>
                <a:latin typeface="Times New Roman" panose="02020603050405020304" pitchFamily="18" charset="0"/>
                <a:ea typeface="宋体" panose="02010600030101010101" pitchFamily="2" charset="-122"/>
              </a:rPr>
              <a:t>域服务器作身份验证。</a:t>
            </a:r>
          </a:p>
          <a:p>
            <a:pPr lvl="2" algn="just" hangingPunct="0">
              <a:spcBef>
                <a:spcPts val="780"/>
              </a:spcBef>
              <a:spcAft>
                <a:spcPts val="780"/>
              </a:spcAft>
            </a:pPr>
            <a:endParaRPr lang="zh-CN" altLang="zh-CN" sz="1505"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82668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rmAutofit/>
          </a:bodyPr>
          <a:lstStyle/>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password server</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805" kern="100" dirty="0">
                <a:solidFill>
                  <a:srgbClr val="000000"/>
                </a:solidFill>
                <a:effectLst/>
                <a:latin typeface="Times New Roman" panose="02020603050405020304" pitchFamily="18" charset="0"/>
                <a:ea typeface="宋体" panose="02010600030101010101" pitchFamily="2" charset="-122"/>
              </a:rPr>
              <a:t>password server = &lt;IP</a:t>
            </a:r>
            <a:r>
              <a:rPr lang="zh-CN" altLang="zh-CN" sz="805" kern="100" dirty="0">
                <a:solidFill>
                  <a:srgbClr val="000000"/>
                </a:solidFill>
                <a:effectLst/>
                <a:latin typeface="Times New Roman" panose="02020603050405020304" pitchFamily="18" charset="0"/>
                <a:ea typeface="宋体" panose="02010600030101010101" pitchFamily="2" charset="-122"/>
              </a:rPr>
              <a:t>地址</a:t>
            </a:r>
            <a:r>
              <a:rPr lang="en-US" altLang="zh-CN" sz="805" kern="100" dirty="0">
                <a:solidFill>
                  <a:srgbClr val="000000"/>
                </a:solidFill>
                <a:effectLst/>
                <a:latin typeface="Times New Roman" panose="02020603050405020304" pitchFamily="18" charset="0"/>
                <a:ea typeface="宋体" panose="02010600030101010101" pitchFamily="2" charset="-122"/>
              </a:rPr>
              <a:t>/</a:t>
            </a:r>
            <a:r>
              <a:rPr lang="zh-CN" altLang="zh-CN" sz="805" kern="100" dirty="0">
                <a:solidFill>
                  <a:srgbClr val="000000"/>
                </a:solidFill>
                <a:effectLst/>
                <a:latin typeface="Times New Roman" panose="02020603050405020304" pitchFamily="18" charset="0"/>
                <a:ea typeface="宋体" panose="02010600030101010101" pitchFamily="2" charset="-122"/>
              </a:rPr>
              <a:t>主机名</a:t>
            </a:r>
            <a:r>
              <a:rPr lang="en-US" altLang="zh-CN" sz="805" kern="100" dirty="0">
                <a:solidFill>
                  <a:srgbClr val="000000"/>
                </a:solidFill>
                <a:effectLst/>
                <a:latin typeface="Times New Roman" panose="02020603050405020304" pitchFamily="18" charset="0"/>
                <a:ea typeface="宋体" panose="02010600030101010101" pitchFamily="2" charset="-122"/>
              </a:rPr>
              <a:t>&gt;;</a:t>
            </a:r>
            <a:endParaRPr lang="zh-CN" altLang="zh-CN" sz="805"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805" kern="100" dirty="0">
                <a:solidFill>
                  <a:srgbClr val="000000"/>
                </a:solidFill>
                <a:effectLst/>
                <a:latin typeface="Times New Roman" panose="02020603050405020304" pitchFamily="18" charset="0"/>
                <a:ea typeface="宋体" panose="02010600030101010101" pitchFamily="2" charset="-122"/>
              </a:rPr>
              <a:t>预设：</a:t>
            </a:r>
            <a:r>
              <a:rPr lang="en-US" altLang="zh-CN" sz="805" kern="100" dirty="0">
                <a:solidFill>
                  <a:srgbClr val="000000"/>
                </a:solidFill>
                <a:effectLst/>
                <a:latin typeface="Times New Roman" panose="02020603050405020304" pitchFamily="18" charset="0"/>
                <a:ea typeface="宋体" panose="02010600030101010101" pitchFamily="2" charset="-122"/>
              </a:rPr>
              <a:t>password server = &lt;NT-Server-Name&gt;;</a:t>
            </a:r>
            <a:endParaRPr lang="zh-CN" altLang="zh-CN" sz="805"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805" kern="100" dirty="0">
                <a:solidFill>
                  <a:srgbClr val="000000"/>
                </a:solidFill>
                <a:effectLst/>
                <a:latin typeface="Times New Roman" panose="02020603050405020304" pitchFamily="18" charset="0"/>
                <a:ea typeface="宋体" panose="02010600030101010101" pitchFamily="2" charset="-122"/>
              </a:rPr>
              <a:t>说明：指定某台服务器</a:t>
            </a:r>
            <a:r>
              <a:rPr lang="en-US" altLang="zh-CN" sz="805" kern="100" dirty="0">
                <a:solidFill>
                  <a:srgbClr val="000000"/>
                </a:solidFill>
                <a:effectLst/>
                <a:latin typeface="Times New Roman" panose="02020603050405020304" pitchFamily="18" charset="0"/>
                <a:ea typeface="宋体" panose="02010600030101010101" pitchFamily="2" charset="-122"/>
              </a:rPr>
              <a:t>(</a:t>
            </a:r>
            <a:r>
              <a:rPr lang="zh-CN" altLang="zh-CN" sz="805" kern="100" dirty="0">
                <a:solidFill>
                  <a:srgbClr val="000000"/>
                </a:solidFill>
                <a:effectLst/>
                <a:latin typeface="Times New Roman" panose="02020603050405020304" pitchFamily="18" charset="0"/>
                <a:ea typeface="宋体" panose="02010600030101010101" pitchFamily="2" charset="-122"/>
              </a:rPr>
              <a:t>包括</a:t>
            </a:r>
            <a:r>
              <a:rPr lang="en-US" altLang="zh-CN" sz="805" kern="100" dirty="0">
                <a:solidFill>
                  <a:srgbClr val="000000"/>
                </a:solidFill>
                <a:effectLst/>
                <a:latin typeface="Times New Roman" panose="02020603050405020304" pitchFamily="18" charset="0"/>
                <a:ea typeface="宋体" panose="02010600030101010101" pitchFamily="2" charset="-122"/>
              </a:rPr>
              <a:t>windows </a:t>
            </a:r>
            <a:r>
              <a:rPr lang="zh-CN" altLang="zh-CN" sz="805" kern="100" dirty="0">
                <a:solidFill>
                  <a:srgbClr val="000000"/>
                </a:solidFill>
                <a:effectLst/>
                <a:latin typeface="Times New Roman" panose="02020603050405020304" pitchFamily="18" charset="0"/>
                <a:ea typeface="宋体" panose="02010600030101010101" pitchFamily="2" charset="-122"/>
              </a:rPr>
              <a:t>和</a:t>
            </a:r>
            <a:r>
              <a:rPr lang="en-US" altLang="zh-CN" sz="805" kern="100" dirty="0">
                <a:solidFill>
                  <a:srgbClr val="000000"/>
                </a:solidFill>
                <a:effectLst/>
                <a:latin typeface="Times New Roman" panose="02020603050405020304" pitchFamily="18" charset="0"/>
                <a:ea typeface="宋体" panose="02010600030101010101" pitchFamily="2" charset="-122"/>
              </a:rPr>
              <a:t> </a:t>
            </a:r>
            <a:r>
              <a:rPr lang="en-US" altLang="zh-CN" sz="805" kern="100" dirty="0" err="1">
                <a:solidFill>
                  <a:srgbClr val="000000"/>
                </a:solidFill>
                <a:effectLst/>
                <a:latin typeface="Times New Roman" panose="02020603050405020304" pitchFamily="18" charset="0"/>
                <a:ea typeface="宋体" panose="02010600030101010101" pitchFamily="2" charset="-122"/>
              </a:rPr>
              <a:t>linux</a:t>
            </a:r>
            <a:r>
              <a:rPr lang="en-US" altLang="zh-CN" sz="805" kern="100" dirty="0">
                <a:solidFill>
                  <a:srgbClr val="000000"/>
                </a:solidFill>
                <a:effectLst/>
                <a:latin typeface="Times New Roman" panose="02020603050405020304" pitchFamily="18" charset="0"/>
                <a:ea typeface="宋体" panose="02010600030101010101" pitchFamily="2" charset="-122"/>
              </a:rPr>
              <a:t>)</a:t>
            </a:r>
            <a:r>
              <a:rPr lang="zh-CN" altLang="zh-CN" sz="805" kern="100" dirty="0">
                <a:solidFill>
                  <a:srgbClr val="000000"/>
                </a:solidFill>
                <a:effectLst/>
                <a:latin typeface="Times New Roman" panose="02020603050405020304" pitchFamily="18" charset="0"/>
                <a:ea typeface="宋体" panose="02010600030101010101" pitchFamily="2" charset="-122"/>
              </a:rPr>
              <a:t>的密码，作为用户登入时验证的密码。</a:t>
            </a:r>
            <a:endParaRPr lang="zh-CN" altLang="zh-CN" sz="805"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805" kern="100" dirty="0">
                <a:solidFill>
                  <a:srgbClr val="000000"/>
                </a:solidFill>
                <a:effectLst/>
                <a:latin typeface="Times New Roman" panose="02020603050405020304" pitchFamily="18" charset="0"/>
                <a:ea typeface="宋体" panose="02010600030101010101" pitchFamily="2" charset="-122"/>
              </a:rPr>
              <a:t>其他：此项需配合</a:t>
            </a:r>
            <a:r>
              <a:rPr lang="en-US" altLang="zh-CN" sz="805" kern="100" dirty="0">
                <a:solidFill>
                  <a:srgbClr val="000000"/>
                </a:solidFill>
                <a:effectLst/>
                <a:latin typeface="Times New Roman" panose="02020603050405020304" pitchFamily="18" charset="0"/>
                <a:ea typeface="宋体" panose="02010600030101010101" pitchFamily="2" charset="-122"/>
              </a:rPr>
              <a:t> security = server</a:t>
            </a:r>
            <a:r>
              <a:rPr lang="zh-CN" altLang="zh-CN" sz="805" kern="100" dirty="0">
                <a:solidFill>
                  <a:srgbClr val="000000"/>
                </a:solidFill>
                <a:effectLst/>
                <a:latin typeface="Times New Roman" panose="02020603050405020304" pitchFamily="18" charset="0"/>
                <a:ea typeface="宋体" panose="02010600030101010101" pitchFamily="2" charset="-122"/>
              </a:rPr>
              <a:t>时，才可设定本参数。</a:t>
            </a:r>
            <a:endParaRPr lang="zh-CN" altLang="zh-CN" sz="805" kern="100" dirty="0">
              <a:effectLst/>
              <a:latin typeface="Times New Roman" panose="02020603050405020304" pitchFamily="18" charset="0"/>
              <a:ea typeface="宋体" panose="02010600030101010101" pitchFamily="2" charset="-122"/>
            </a:endParaRP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password level</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5" kern="100" dirty="0">
                <a:solidFill>
                  <a:srgbClr val="000000"/>
                </a:solidFill>
                <a:effectLst/>
                <a:latin typeface="Times New Roman" panose="02020603050405020304" pitchFamily="18" charset="0"/>
                <a:ea typeface="宋体" panose="02010600030101010101" pitchFamily="2" charset="-122"/>
              </a:rPr>
              <a:t>password level = &lt;</a:t>
            </a:r>
            <a:r>
              <a:rPr lang="zh-CN" altLang="zh-CN" sz="1105" kern="100" dirty="0">
                <a:solidFill>
                  <a:srgbClr val="000000"/>
                </a:solidFill>
                <a:effectLst/>
                <a:latin typeface="Times New Roman" panose="02020603050405020304" pitchFamily="18" charset="0"/>
                <a:ea typeface="宋体" panose="02010600030101010101" pitchFamily="2" charset="-122"/>
              </a:rPr>
              <a:t>位数</a:t>
            </a:r>
            <a:r>
              <a:rPr lang="en-US" altLang="zh-CN" sz="1105" kern="100" dirty="0">
                <a:solidFill>
                  <a:srgbClr val="000000"/>
                </a:solidFill>
                <a:effectLst/>
                <a:latin typeface="Times New Roman" panose="02020603050405020304" pitchFamily="18" charset="0"/>
                <a:ea typeface="宋体" panose="02010600030101010101" pitchFamily="2" charset="-122"/>
              </a:rPr>
              <a:t>&gt;;</a:t>
            </a:r>
            <a:endParaRPr lang="zh-CN" altLang="zh-CN" sz="1105"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5" kern="100" dirty="0">
                <a:solidFill>
                  <a:srgbClr val="000000"/>
                </a:solidFill>
                <a:effectLst/>
                <a:latin typeface="Times New Roman" panose="02020603050405020304" pitchFamily="18" charset="0"/>
                <a:ea typeface="宋体" panose="02010600030101010101" pitchFamily="2" charset="-122"/>
              </a:rPr>
              <a:t>预设：</a:t>
            </a:r>
            <a:r>
              <a:rPr lang="en-US" altLang="zh-CN" sz="1105" kern="100" dirty="0">
                <a:solidFill>
                  <a:srgbClr val="000000"/>
                </a:solidFill>
                <a:effectLst/>
                <a:latin typeface="Times New Roman" panose="02020603050405020304" pitchFamily="18" charset="0"/>
                <a:ea typeface="宋体" panose="02010600030101010101" pitchFamily="2" charset="-122"/>
              </a:rPr>
              <a:t>password level = 8</a:t>
            </a:r>
            <a:endParaRPr lang="zh-CN" altLang="zh-CN" sz="1105" kern="100" dirty="0">
              <a:effectLst/>
              <a:latin typeface="Times New Roman" panose="02020603050405020304" pitchFamily="18" charset="0"/>
              <a:ea typeface="宋体" panose="02010600030101010101" pitchFamily="2" charset="-122"/>
            </a:endParaRP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14</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username level</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username level = &lt;</a:t>
            </a:r>
            <a:r>
              <a:rPr lang="zh-CN" altLang="zh-CN" sz="1100" kern="100" dirty="0">
                <a:solidFill>
                  <a:srgbClr val="000000"/>
                </a:solidFill>
                <a:latin typeface="Times New Roman" panose="02020603050405020304" pitchFamily="18" charset="0"/>
                <a:ea typeface="宋体" panose="02010600030101010101" pitchFamily="2" charset="-122"/>
              </a:rPr>
              <a:t>位数</a:t>
            </a:r>
            <a:r>
              <a:rPr lang="en-US" altLang="zh-CN" sz="1100" kern="100" dirty="0">
                <a:solidFill>
                  <a:srgbClr val="000000"/>
                </a:solidFill>
                <a:latin typeface="Times New Roman" panose="02020603050405020304" pitchFamily="18" charset="0"/>
                <a:ea typeface="宋体" panose="02010600030101010101" pitchFamily="2" charset="-122"/>
              </a:rPr>
              <a:t>&gt;;</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预设：</a:t>
            </a:r>
            <a:r>
              <a:rPr lang="en-US" altLang="zh-CN" sz="1100" kern="100" dirty="0">
                <a:solidFill>
                  <a:srgbClr val="000000"/>
                </a:solidFill>
                <a:latin typeface="Times New Roman" panose="02020603050405020304" pitchFamily="18" charset="0"/>
                <a:ea typeface="宋体" panose="02010600030101010101" pitchFamily="2" charset="-122"/>
              </a:rPr>
              <a:t>username level = 8</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说明：设定用户名和密码的位数，预设为</a:t>
            </a:r>
            <a:r>
              <a:rPr lang="en-US" altLang="zh-CN" sz="1100" kern="100" dirty="0">
                <a:solidFill>
                  <a:srgbClr val="000000"/>
                </a:solidFill>
                <a:latin typeface="Times New Roman" panose="02020603050405020304" pitchFamily="18" charset="0"/>
                <a:ea typeface="宋体" panose="02010600030101010101" pitchFamily="2" charset="-122"/>
              </a:rPr>
              <a:t>8</a:t>
            </a:r>
            <a:r>
              <a:rPr lang="zh-CN" altLang="zh-CN" sz="1100" kern="100" dirty="0">
                <a:solidFill>
                  <a:srgbClr val="000000"/>
                </a:solidFill>
                <a:latin typeface="Times New Roman" panose="02020603050405020304" pitchFamily="18" charset="0"/>
                <a:ea typeface="宋体" panose="02010600030101010101" pitchFamily="2" charset="-122"/>
              </a:rPr>
              <a:t>位字符。</a:t>
            </a: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15</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encrypt passwords</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encrypt passwords = &lt;yes/no&gt;;</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预设：</a:t>
            </a:r>
            <a:r>
              <a:rPr lang="en-US" altLang="zh-CN" sz="1100" kern="100" dirty="0">
                <a:solidFill>
                  <a:srgbClr val="000000"/>
                </a:solidFill>
                <a:latin typeface="Times New Roman" panose="02020603050405020304" pitchFamily="18" charset="0"/>
                <a:ea typeface="宋体" panose="02010600030101010101" pitchFamily="2" charset="-122"/>
              </a:rPr>
              <a:t>encrypt passwords = </a:t>
            </a:r>
            <a:r>
              <a:rPr lang="en-US" altLang="zh-CN" sz="1100" kern="100" dirty="0" err="1">
                <a:solidFill>
                  <a:srgbClr val="000000"/>
                </a:solidFill>
                <a:latin typeface="Times New Roman" panose="02020603050405020304" pitchFamily="18" charset="0"/>
                <a:ea typeface="宋体" panose="02010600030101010101" pitchFamily="2" charset="-122"/>
              </a:rPr>
              <a:t>yse</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说明：设定是否对</a:t>
            </a:r>
            <a:r>
              <a:rPr lang="en-US" altLang="zh-CN" sz="1100" kern="100" dirty="0">
                <a:solidFill>
                  <a:srgbClr val="000000"/>
                </a:solidFill>
                <a:latin typeface="Times New Roman" panose="02020603050405020304" pitchFamily="18" charset="0"/>
                <a:ea typeface="宋体" panose="02010600030101010101" pitchFamily="2" charset="-122"/>
              </a:rPr>
              <a:t>samba</a:t>
            </a:r>
            <a:r>
              <a:rPr lang="zh-CN" altLang="zh-CN" sz="1100" kern="100" dirty="0">
                <a:solidFill>
                  <a:srgbClr val="000000"/>
                </a:solidFill>
                <a:latin typeface="Times New Roman" panose="02020603050405020304" pitchFamily="18" charset="0"/>
                <a:ea typeface="宋体" panose="02010600030101010101" pitchFamily="2" charset="-122"/>
              </a:rPr>
              <a:t>的密码加密。</a:t>
            </a:r>
          </a:p>
          <a:p>
            <a:pPr marL="0" indent="266700" algn="just">
              <a:lnSpc>
                <a:spcPct val="110000"/>
              </a:lnSpc>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16</a:t>
            </a: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err="1">
                <a:solidFill>
                  <a:srgbClr val="000000"/>
                </a:solidFill>
                <a:latin typeface="Times New Roman" panose="02020603050405020304" pitchFamily="18" charset="0"/>
                <a:ea typeface="宋体" panose="02010600030101010101" pitchFamily="2" charset="-122"/>
              </a:rPr>
              <a:t>smb</a:t>
            </a:r>
            <a:r>
              <a:rPr lang="en-US" altLang="zh-CN" sz="1400" kern="100" dirty="0">
                <a:solidFill>
                  <a:srgbClr val="000000"/>
                </a:solidFill>
                <a:latin typeface="Times New Roman" panose="02020603050405020304" pitchFamily="18" charset="0"/>
                <a:ea typeface="宋体" panose="02010600030101010101" pitchFamily="2" charset="-122"/>
              </a:rPr>
              <a:t> passwd file</a:t>
            </a:r>
            <a:r>
              <a:rPr lang="zh-CN" altLang="zh-CN" sz="1400" kern="100" dirty="0">
                <a:solidFill>
                  <a:srgbClr val="000000"/>
                </a:solidFill>
                <a:latin typeface="Times New Roman" panose="02020603050405020304" pitchFamily="18" charset="0"/>
                <a:ea typeface="宋体" panose="02010600030101010101" pitchFamily="2" charset="-122"/>
              </a:rPr>
              <a:t>的语法如下：</a:t>
            </a:r>
          </a:p>
          <a:p>
            <a:pPr marL="671830" lvl="2" indent="266700" algn="just">
              <a:lnSpc>
                <a:spcPct val="11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smb</a:t>
            </a:r>
            <a:r>
              <a:rPr lang="en-US" altLang="zh-CN" sz="1100" kern="100" dirty="0">
                <a:solidFill>
                  <a:srgbClr val="000000"/>
                </a:solidFill>
                <a:effectLst/>
                <a:latin typeface="Times New Roman" panose="02020603050405020304" pitchFamily="18" charset="0"/>
                <a:ea typeface="宋体" panose="02010600030101010101" pitchFamily="2" charset="-122"/>
              </a:rPr>
              <a:t> passwd file = &lt;</a:t>
            </a:r>
            <a:r>
              <a:rPr lang="zh-CN" altLang="zh-CN" sz="1100" kern="100" dirty="0">
                <a:solidFill>
                  <a:srgbClr val="000000"/>
                </a:solidFill>
                <a:effectLst/>
                <a:latin typeface="Times New Roman" panose="02020603050405020304" pitchFamily="18" charset="0"/>
                <a:ea typeface="宋体" panose="02010600030101010101" pitchFamily="2" charset="-122"/>
              </a:rPr>
              <a:t>密码文件</a:t>
            </a:r>
            <a:r>
              <a:rPr lang="en-US" altLang="zh-CN" sz="1100" kern="100" dirty="0">
                <a:solidFill>
                  <a:srgbClr val="000000"/>
                </a:solidFill>
                <a:effectLst/>
                <a:latin typeface="Times New Roman" panose="02020603050405020304" pitchFamily="18" charset="0"/>
                <a:ea typeface="宋体" panose="02010600030101010101" pitchFamily="2" charset="-122"/>
              </a:rPr>
              <a:t>&gt;;</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lnSpc>
                <a:spcPct val="110000"/>
              </a:lnSpc>
              <a:spcBef>
                <a:spcPts val="0"/>
              </a:spcBef>
            </a:pPr>
            <a:r>
              <a:rPr lang="zh-CN" altLang="zh-CN" sz="1100" kern="100" dirty="0">
                <a:solidFill>
                  <a:srgbClr val="000000"/>
                </a:solidFill>
                <a:effectLst/>
                <a:latin typeface="Times New Roman" panose="02020603050405020304" pitchFamily="18" charset="0"/>
                <a:ea typeface="宋体" panose="02010600030101010101" pitchFamily="2" charset="-122"/>
              </a:rPr>
              <a:t>预设：</a:t>
            </a:r>
            <a:r>
              <a:rPr lang="en-US" altLang="zh-CN" sz="1100" kern="100" dirty="0" err="1">
                <a:solidFill>
                  <a:srgbClr val="000000"/>
                </a:solidFill>
                <a:effectLst/>
                <a:latin typeface="Times New Roman" panose="02020603050405020304" pitchFamily="18" charset="0"/>
                <a:ea typeface="宋体" panose="02010600030101010101" pitchFamily="2" charset="-122"/>
              </a:rPr>
              <a:t>smb</a:t>
            </a:r>
            <a:r>
              <a:rPr lang="en-US" altLang="zh-CN" sz="1100" kern="100" dirty="0">
                <a:solidFill>
                  <a:srgbClr val="000000"/>
                </a:solidFill>
                <a:effectLst/>
                <a:latin typeface="Times New Roman" panose="02020603050405020304" pitchFamily="18" charset="0"/>
                <a:ea typeface="宋体" panose="02010600030101010101" pitchFamily="2" charset="-122"/>
              </a:rPr>
              <a:t> passwd file =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/samba/</a:t>
            </a:r>
            <a:r>
              <a:rPr lang="en-US" altLang="zh-CN" sz="1100" kern="100" dirty="0" err="1">
                <a:solidFill>
                  <a:srgbClr val="000000"/>
                </a:solidFill>
                <a:effectLst/>
                <a:latin typeface="Times New Roman" panose="02020603050405020304" pitchFamily="18" charset="0"/>
                <a:ea typeface="宋体" panose="02010600030101010101" pitchFamily="2" charset="-122"/>
              </a:rPr>
              <a:t>smbpasswd</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lnSpc>
                <a:spcPct val="110000"/>
              </a:lnSpc>
              <a:spcBef>
                <a:spcPts val="0"/>
              </a:spcBef>
            </a:pPr>
            <a:r>
              <a:rPr lang="zh-CN" altLang="zh-CN" sz="1100" kern="100" dirty="0">
                <a:solidFill>
                  <a:srgbClr val="000000"/>
                </a:solidFill>
                <a:effectLst/>
                <a:latin typeface="Times New Roman" panose="02020603050405020304" pitchFamily="18" charset="0"/>
                <a:ea typeface="宋体" panose="02010600030101010101" pitchFamily="2" charset="-122"/>
              </a:rPr>
              <a:t>说明：设定</a:t>
            </a:r>
            <a:r>
              <a:rPr lang="en-US" altLang="zh-CN" sz="1100" kern="100" dirty="0">
                <a:solidFill>
                  <a:srgbClr val="000000"/>
                </a:solidFill>
                <a:effectLst/>
                <a:latin typeface="Times New Roman" panose="02020603050405020304" pitchFamily="18" charset="0"/>
                <a:ea typeface="宋体" panose="02010600030101010101" pitchFamily="2" charset="-122"/>
              </a:rPr>
              <a:t>samba</a:t>
            </a:r>
            <a:r>
              <a:rPr lang="zh-CN" altLang="zh-CN" sz="1100" kern="100" dirty="0">
                <a:solidFill>
                  <a:srgbClr val="000000"/>
                </a:solidFill>
                <a:effectLst/>
                <a:latin typeface="Times New Roman" panose="02020603050405020304" pitchFamily="18" charset="0"/>
                <a:ea typeface="宋体" panose="02010600030101010101" pitchFamily="2" charset="-122"/>
              </a:rPr>
              <a:t>的密码文件。</a:t>
            </a:r>
            <a:endParaRPr lang="zh-CN" altLang="zh-CN" sz="1100" kern="100" dirty="0">
              <a:effectLst/>
              <a:latin typeface="Times New Roman" panose="02020603050405020304" pitchFamily="18" charset="0"/>
              <a:ea typeface="宋体" panose="02010600030101010101" pitchFamily="2" charset="-122"/>
            </a:endParaRPr>
          </a:p>
          <a:p>
            <a:pPr marL="0">
              <a:spcBef>
                <a:spcPts val="0"/>
              </a:spcBef>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1709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17</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local master</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local master = &lt;yes/no&gt;;</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effectLst/>
                <a:latin typeface="Times New Roman" panose="02020603050405020304" pitchFamily="18" charset="0"/>
                <a:ea typeface="宋体" panose="02010600030101010101" pitchFamily="2" charset="-122"/>
              </a:rPr>
              <a:t>预设：</a:t>
            </a:r>
            <a:r>
              <a:rPr lang="en-US" altLang="zh-CN" sz="1100" kern="100" dirty="0">
                <a:solidFill>
                  <a:srgbClr val="000000"/>
                </a:solidFill>
                <a:effectLst/>
                <a:latin typeface="Times New Roman" panose="02020603050405020304" pitchFamily="18" charset="0"/>
                <a:ea typeface="宋体" panose="02010600030101010101" pitchFamily="2" charset="-122"/>
              </a:rPr>
              <a:t>local master = no</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effectLst/>
                <a:latin typeface="Times New Roman" panose="02020603050405020304" pitchFamily="18" charset="0"/>
                <a:ea typeface="宋体" panose="02010600030101010101" pitchFamily="2" charset="-122"/>
              </a:rPr>
              <a:t>说明：设定</a:t>
            </a:r>
            <a:r>
              <a:rPr lang="en-US" altLang="zh-CN" sz="1100" kern="100" dirty="0">
                <a:solidFill>
                  <a:srgbClr val="000000"/>
                </a:solidFill>
                <a:effectLst/>
                <a:latin typeface="Times New Roman" panose="02020603050405020304" pitchFamily="18" charset="0"/>
                <a:ea typeface="宋体" panose="02010600030101010101" pitchFamily="2" charset="-122"/>
              </a:rPr>
              <a:t> samba server </a:t>
            </a:r>
            <a:r>
              <a:rPr lang="zh-CN" altLang="zh-CN" sz="1100" kern="100" dirty="0">
                <a:solidFill>
                  <a:srgbClr val="000000"/>
                </a:solidFill>
                <a:effectLst/>
                <a:latin typeface="Times New Roman" panose="02020603050405020304" pitchFamily="18" charset="0"/>
                <a:ea typeface="宋体" panose="02010600030101010101" pitchFamily="2" charset="-122"/>
              </a:rPr>
              <a:t>是否要担当</a:t>
            </a:r>
            <a:r>
              <a:rPr lang="en-US" altLang="zh-CN" sz="1100" kern="100" dirty="0">
                <a:solidFill>
                  <a:srgbClr val="000000"/>
                </a:solidFill>
                <a:effectLst/>
                <a:latin typeface="Times New Roman" panose="02020603050405020304" pitchFamily="18" charset="0"/>
                <a:ea typeface="宋体" panose="02010600030101010101" pitchFamily="2" charset="-122"/>
              </a:rPr>
              <a:t>LMB</a:t>
            </a:r>
            <a:r>
              <a:rPr lang="zh-CN" altLang="zh-CN" sz="1100" kern="100" dirty="0">
                <a:solidFill>
                  <a:srgbClr val="000000"/>
                </a:solidFill>
                <a:effectLst/>
                <a:latin typeface="Times New Roman" panose="02020603050405020304" pitchFamily="18" charset="0"/>
                <a:ea typeface="宋体" panose="02010600030101010101" pitchFamily="2" charset="-122"/>
              </a:rPr>
              <a:t>角色</a:t>
            </a:r>
            <a:r>
              <a:rPr lang="en-US" altLang="zh-CN" sz="1100" kern="100" dirty="0">
                <a:solidFill>
                  <a:srgbClr val="000000"/>
                </a:solidFill>
                <a:effectLst/>
                <a:latin typeface="Times New Roman" panose="02020603050405020304" pitchFamily="18" charset="0"/>
                <a:ea typeface="宋体" panose="02010600030101010101" pitchFamily="2" charset="-122"/>
              </a:rPr>
              <a:t>(LMB</a:t>
            </a:r>
            <a:r>
              <a:rPr lang="zh-CN" altLang="zh-CN" sz="1100" kern="100" dirty="0">
                <a:solidFill>
                  <a:srgbClr val="000000"/>
                </a:solidFill>
                <a:effectLst/>
                <a:latin typeface="Times New Roman" panose="02020603050405020304" pitchFamily="18" charset="0"/>
                <a:ea typeface="宋体" panose="02010600030101010101" pitchFamily="2" charset="-122"/>
              </a:rPr>
              <a:t>负责收集本地网络的</a:t>
            </a:r>
            <a:r>
              <a:rPr lang="en-US" altLang="zh-CN" sz="1100" kern="100" dirty="0">
                <a:solidFill>
                  <a:srgbClr val="000000"/>
                </a:solidFill>
                <a:effectLst/>
                <a:latin typeface="Times New Roman" panose="02020603050405020304" pitchFamily="18" charset="0"/>
                <a:ea typeface="宋体" panose="02010600030101010101" pitchFamily="2" charset="-122"/>
              </a:rPr>
              <a:t>Browse List</a:t>
            </a:r>
            <a:r>
              <a:rPr lang="zh-CN" altLang="zh-CN" sz="1100" kern="100" dirty="0">
                <a:solidFill>
                  <a:srgbClr val="000000"/>
                </a:solidFill>
                <a:effectLst/>
                <a:latin typeface="Times New Roman" panose="02020603050405020304" pitchFamily="18" charset="0"/>
                <a:ea typeface="宋体" panose="02010600030101010101" pitchFamily="2" charset="-122"/>
              </a:rPr>
              <a:t>资源</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zh-CN" altLang="zh-CN" sz="1100" kern="100" dirty="0">
                <a:solidFill>
                  <a:srgbClr val="000000"/>
                </a:solidFill>
                <a:effectLst/>
                <a:latin typeface="Times New Roman" panose="02020603050405020304" pitchFamily="18" charset="0"/>
                <a:ea typeface="宋体" panose="02010600030101010101" pitchFamily="2" charset="-122"/>
              </a:rPr>
              <a:t>，通常无特殊原因设为</a:t>
            </a:r>
            <a:r>
              <a:rPr lang="en-US" altLang="zh-CN" sz="1100" kern="100" dirty="0">
                <a:solidFill>
                  <a:srgbClr val="000000"/>
                </a:solidFill>
                <a:effectLst/>
                <a:latin typeface="Times New Roman" panose="02020603050405020304" pitchFamily="18" charset="0"/>
                <a:ea typeface="宋体" panose="02010600030101010101" pitchFamily="2" charset="-122"/>
              </a:rPr>
              <a:t>no</a:t>
            </a:r>
            <a:endParaRPr lang="zh-CN" altLang="zh-CN" sz="1100" kern="100" dirty="0">
              <a:effectLst/>
              <a:latin typeface="Times New Roman" panose="02020603050405020304" pitchFamily="18" charset="0"/>
              <a:ea typeface="宋体" panose="02010600030101010101" pitchFamily="2" charset="-122"/>
            </a:endParaRP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18</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os</a:t>
            </a:r>
            <a:r>
              <a:rPr lang="en-US" altLang="zh-CN" sz="1400" kern="100" dirty="0">
                <a:solidFill>
                  <a:srgbClr val="000000"/>
                </a:solidFill>
                <a:effectLst/>
                <a:latin typeface="Times New Roman" panose="02020603050405020304" pitchFamily="18" charset="0"/>
                <a:ea typeface="宋体" panose="02010600030101010101" pitchFamily="2" charset="-122"/>
              </a:rPr>
              <a:t> level</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 = &lt;</a:t>
            </a:r>
            <a:r>
              <a:rPr lang="zh-CN" altLang="zh-CN" sz="1100" kern="100" dirty="0">
                <a:solidFill>
                  <a:srgbClr val="000000"/>
                </a:solidFill>
                <a:latin typeface="Times New Roman" panose="02020603050405020304" pitchFamily="18" charset="0"/>
                <a:ea typeface="宋体" panose="02010600030101010101" pitchFamily="2" charset="-122"/>
              </a:rPr>
              <a:t>数字</a:t>
            </a:r>
            <a:r>
              <a:rPr lang="en-US" altLang="zh-CN" sz="1100" kern="100" dirty="0">
                <a:solidFill>
                  <a:srgbClr val="000000"/>
                </a:solidFill>
                <a:latin typeface="Times New Roman" panose="02020603050405020304" pitchFamily="18" charset="0"/>
                <a:ea typeface="宋体" panose="02010600030101010101" pitchFamily="2" charset="-122"/>
              </a:rPr>
              <a:t>&gt;;</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预设：</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 = 33</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说明：设定</a:t>
            </a:r>
            <a:r>
              <a:rPr lang="en-US" altLang="zh-CN" sz="1100" kern="100" dirty="0">
                <a:solidFill>
                  <a:srgbClr val="000000"/>
                </a:solidFill>
                <a:latin typeface="Times New Roman" panose="02020603050405020304" pitchFamily="18" charset="0"/>
                <a:ea typeface="宋体" panose="02010600030101010101" pitchFamily="2" charset="-122"/>
              </a:rPr>
              <a:t> samba server</a:t>
            </a:r>
            <a:r>
              <a:rPr lang="zh-CN" altLang="zh-CN" sz="1100" kern="100" dirty="0">
                <a:solidFill>
                  <a:srgbClr val="000000"/>
                </a:solidFill>
                <a:latin typeface="Times New Roman" panose="02020603050405020304" pitchFamily="18" charset="0"/>
                <a:ea typeface="宋体" panose="02010600030101010101" pitchFamily="2" charset="-122"/>
              </a:rPr>
              <a:t>的</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 </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a:t>
            </a:r>
            <a:r>
              <a:rPr lang="zh-CN" altLang="zh-CN" sz="1100" kern="100" dirty="0">
                <a:solidFill>
                  <a:srgbClr val="000000"/>
                </a:solidFill>
                <a:latin typeface="Times New Roman" panose="02020603050405020304" pitchFamily="18" charset="0"/>
                <a:ea typeface="宋体" panose="02010600030101010101" pitchFamily="2" charset="-122"/>
              </a:rPr>
              <a:t>从</a:t>
            </a:r>
            <a:r>
              <a:rPr lang="en-US" altLang="zh-CN" sz="1100" kern="100" dirty="0">
                <a:solidFill>
                  <a:srgbClr val="000000"/>
                </a:solidFill>
                <a:latin typeface="Times New Roman" panose="02020603050405020304" pitchFamily="18" charset="0"/>
                <a:ea typeface="宋体" panose="02010600030101010101" pitchFamily="2" charset="-122"/>
              </a:rPr>
              <a:t> 0 </a:t>
            </a:r>
            <a:r>
              <a:rPr lang="zh-CN" altLang="zh-CN" sz="1100" kern="100" dirty="0">
                <a:solidFill>
                  <a:srgbClr val="000000"/>
                </a:solidFill>
                <a:latin typeface="Times New Roman" panose="02020603050405020304" pitchFamily="18" charset="0"/>
                <a:ea typeface="宋体" panose="02010600030101010101" pitchFamily="2" charset="-122"/>
              </a:rPr>
              <a:t>到</a:t>
            </a:r>
            <a:r>
              <a:rPr lang="en-US" altLang="zh-CN" sz="1100" kern="100" dirty="0">
                <a:solidFill>
                  <a:srgbClr val="000000"/>
                </a:solidFill>
                <a:latin typeface="Times New Roman" panose="02020603050405020304" pitchFamily="18" charset="0"/>
                <a:ea typeface="宋体" panose="02010600030101010101" pitchFamily="2" charset="-122"/>
              </a:rPr>
              <a:t> 255 . </a:t>
            </a:r>
            <a:r>
              <a:rPr lang="en-US" altLang="zh-CN" sz="1100" kern="100" dirty="0" err="1">
                <a:solidFill>
                  <a:srgbClr val="000000"/>
                </a:solidFill>
                <a:latin typeface="Times New Roman" panose="02020603050405020304" pitchFamily="18" charset="0"/>
                <a:ea typeface="宋体" panose="02010600030101010101" pitchFamily="2" charset="-122"/>
              </a:rPr>
              <a:t>winNT</a:t>
            </a:r>
            <a:r>
              <a:rPr lang="zh-CN" altLang="zh-CN" sz="1100" kern="100" dirty="0">
                <a:solidFill>
                  <a:srgbClr val="000000"/>
                </a:solidFill>
                <a:latin typeface="Times New Roman" panose="02020603050405020304" pitchFamily="18" charset="0"/>
                <a:ea typeface="宋体" panose="02010600030101010101" pitchFamily="2" charset="-122"/>
              </a:rPr>
              <a:t>的</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a:t>
            </a:r>
            <a:r>
              <a:rPr lang="zh-CN" altLang="zh-CN" sz="1100" kern="100" dirty="0">
                <a:solidFill>
                  <a:srgbClr val="000000"/>
                </a:solidFill>
                <a:latin typeface="Times New Roman" panose="02020603050405020304" pitchFamily="18" charset="0"/>
                <a:ea typeface="宋体" panose="02010600030101010101" pitchFamily="2" charset="-122"/>
              </a:rPr>
              <a:t>为</a:t>
            </a:r>
            <a:r>
              <a:rPr lang="en-US" altLang="zh-CN" sz="1100" kern="100" dirty="0">
                <a:solidFill>
                  <a:srgbClr val="000000"/>
                </a:solidFill>
                <a:latin typeface="Times New Roman" panose="02020603050405020304" pitchFamily="18" charset="0"/>
                <a:ea typeface="宋体" panose="02010600030101010101" pitchFamily="2" charset="-122"/>
              </a:rPr>
              <a:t>33, win95/98</a:t>
            </a:r>
            <a:r>
              <a:rPr lang="zh-CN" altLang="zh-CN" sz="1100" kern="100" dirty="0">
                <a:solidFill>
                  <a:srgbClr val="000000"/>
                </a:solidFill>
                <a:latin typeface="Times New Roman" panose="02020603050405020304" pitchFamily="18" charset="0"/>
                <a:ea typeface="宋体" panose="02010600030101010101" pitchFamily="2" charset="-122"/>
              </a:rPr>
              <a:t>的</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 </a:t>
            </a:r>
            <a:r>
              <a:rPr lang="zh-CN" altLang="zh-CN" sz="1100" kern="100" dirty="0">
                <a:solidFill>
                  <a:srgbClr val="000000"/>
                </a:solidFill>
                <a:latin typeface="Times New Roman" panose="02020603050405020304" pitchFamily="18" charset="0"/>
                <a:ea typeface="宋体" panose="02010600030101010101" pitchFamily="2" charset="-122"/>
              </a:rPr>
              <a:t>是 </a:t>
            </a:r>
            <a:r>
              <a:rPr lang="en-US" altLang="zh-CN" sz="1100" kern="100" dirty="0">
                <a:solidFill>
                  <a:srgbClr val="000000"/>
                </a:solidFill>
                <a:latin typeface="Times New Roman" panose="02020603050405020304" pitchFamily="18" charset="0"/>
                <a:ea typeface="宋体" panose="02010600030101010101" pitchFamily="2" charset="-122"/>
              </a:rPr>
              <a:t>1 .</a:t>
            </a:r>
            <a:r>
              <a:rPr lang="zh-CN" altLang="zh-CN" sz="1100" kern="100" dirty="0">
                <a:solidFill>
                  <a:srgbClr val="000000"/>
                </a:solidFill>
                <a:latin typeface="Times New Roman" panose="02020603050405020304" pitchFamily="18" charset="0"/>
                <a:ea typeface="宋体" panose="02010600030101010101" pitchFamily="2" charset="-122"/>
              </a:rPr>
              <a:t>若要拿</a:t>
            </a:r>
            <a:r>
              <a:rPr lang="en-US" altLang="zh-CN" sz="1100" kern="100" dirty="0">
                <a:solidFill>
                  <a:srgbClr val="000000"/>
                </a:solidFill>
                <a:latin typeface="Times New Roman" panose="02020603050405020304" pitchFamily="18" charset="0"/>
                <a:ea typeface="宋体" panose="02010600030101010101" pitchFamily="2" charset="-122"/>
              </a:rPr>
              <a:t>samba server </a:t>
            </a:r>
            <a:r>
              <a:rPr lang="zh-CN" altLang="zh-CN" sz="1100" kern="100" dirty="0">
                <a:solidFill>
                  <a:srgbClr val="000000"/>
                </a:solidFill>
                <a:latin typeface="Times New Roman" panose="02020603050405020304" pitchFamily="18" charset="0"/>
                <a:ea typeface="宋体" panose="02010600030101010101" pitchFamily="2" charset="-122"/>
              </a:rPr>
              <a:t>当</a:t>
            </a:r>
            <a:r>
              <a:rPr lang="en-US" altLang="zh-CN" sz="1100" kern="100" dirty="0">
                <a:solidFill>
                  <a:srgbClr val="000000"/>
                </a:solidFill>
                <a:latin typeface="Times New Roman" panose="02020603050405020304" pitchFamily="18" charset="0"/>
                <a:ea typeface="宋体" panose="02010600030101010101" pitchFamily="2" charset="-122"/>
              </a:rPr>
              <a:t>LMB</a:t>
            </a:r>
            <a:r>
              <a:rPr lang="zh-CN" altLang="zh-CN" sz="1100" kern="100" dirty="0">
                <a:solidFill>
                  <a:srgbClr val="000000"/>
                </a:solidFill>
                <a:latin typeface="Times New Roman" panose="02020603050405020304" pitchFamily="18" charset="0"/>
                <a:ea typeface="宋体" panose="02010600030101010101" pitchFamily="2" charset="-122"/>
              </a:rPr>
              <a:t>或</a:t>
            </a:r>
            <a:r>
              <a:rPr lang="en-US" altLang="zh-CN" sz="1100" kern="100" dirty="0">
                <a:solidFill>
                  <a:srgbClr val="000000"/>
                </a:solidFill>
                <a:latin typeface="Times New Roman" panose="02020603050405020304" pitchFamily="18" charset="0"/>
                <a:ea typeface="宋体" panose="02010600030101010101" pitchFamily="2" charset="-122"/>
              </a:rPr>
              <a:t>DMB</a:t>
            </a:r>
            <a:r>
              <a:rPr lang="zh-CN" altLang="zh-CN" sz="1100" kern="100" dirty="0">
                <a:solidFill>
                  <a:srgbClr val="000000"/>
                </a:solidFill>
                <a:latin typeface="Times New Roman" panose="02020603050405020304" pitchFamily="18" charset="0"/>
                <a:ea typeface="宋体" panose="02010600030101010101" pitchFamily="2" charset="-122"/>
              </a:rPr>
              <a:t>则它的</a:t>
            </a:r>
            <a:r>
              <a:rPr lang="en-US" altLang="zh-CN" sz="1100" kern="100" dirty="0" err="1">
                <a:solidFill>
                  <a:srgbClr val="000000"/>
                </a:solidFill>
                <a:latin typeface="Times New Roman" panose="02020603050405020304" pitchFamily="18" charset="0"/>
                <a:ea typeface="宋体" panose="02010600030101010101" pitchFamily="2" charset="-122"/>
              </a:rPr>
              <a:t>os</a:t>
            </a:r>
            <a:r>
              <a:rPr lang="en-US" altLang="zh-CN" sz="1100" kern="100" dirty="0">
                <a:solidFill>
                  <a:srgbClr val="000000"/>
                </a:solidFill>
                <a:latin typeface="Times New Roman" panose="02020603050405020304" pitchFamily="18" charset="0"/>
                <a:ea typeface="宋体" panose="02010600030101010101" pitchFamily="2" charset="-122"/>
              </a:rPr>
              <a:t> level</a:t>
            </a:r>
            <a:r>
              <a:rPr lang="zh-CN" altLang="zh-CN" sz="1100" kern="100" dirty="0">
                <a:solidFill>
                  <a:srgbClr val="000000"/>
                </a:solidFill>
                <a:latin typeface="Times New Roman" panose="02020603050405020304" pitchFamily="18" charset="0"/>
                <a:ea typeface="宋体" panose="02010600030101010101" pitchFamily="2" charset="-122"/>
              </a:rPr>
              <a:t>至少要大于</a:t>
            </a:r>
            <a:r>
              <a:rPr lang="en-US" altLang="zh-CN" sz="1100" kern="100" dirty="0">
                <a:solidFill>
                  <a:srgbClr val="000000"/>
                </a:solidFill>
                <a:latin typeface="Times New Roman" panose="02020603050405020304" pitchFamily="18" charset="0"/>
                <a:ea typeface="宋体" panose="02010600030101010101" pitchFamily="2" charset="-122"/>
              </a:rPr>
              <a:t>NT</a:t>
            </a:r>
            <a:r>
              <a:rPr lang="zh-CN" altLang="zh-CN" sz="1100" kern="100" dirty="0">
                <a:solidFill>
                  <a:srgbClr val="000000"/>
                </a:solidFill>
                <a:latin typeface="Times New Roman" panose="02020603050405020304" pitchFamily="18" charset="0"/>
                <a:ea typeface="宋体" panose="02010600030101010101" pitchFamily="2" charset="-122"/>
              </a:rPr>
              <a:t>的</a:t>
            </a:r>
            <a:r>
              <a:rPr lang="en-US" altLang="zh-CN" sz="1100" kern="100" dirty="0">
                <a:solidFill>
                  <a:srgbClr val="000000"/>
                </a:solidFill>
                <a:latin typeface="Times New Roman" panose="02020603050405020304" pitchFamily="18" charset="0"/>
                <a:ea typeface="宋体" panose="02010600030101010101" pitchFamily="2" charset="-122"/>
              </a:rPr>
              <a:t>33</a:t>
            </a:r>
            <a:r>
              <a:rPr lang="zh-CN" altLang="zh-CN" sz="1100" kern="100" dirty="0">
                <a:solidFill>
                  <a:srgbClr val="000000"/>
                </a:solidFill>
                <a:latin typeface="Times New Roman" panose="02020603050405020304" pitchFamily="18" charset="0"/>
                <a:ea typeface="宋体" panose="02010600030101010101" pitchFamily="2" charset="-122"/>
              </a:rPr>
              <a:t>以上。</a:t>
            </a: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19</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domain master</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domain master = &lt;yes/no&gt;;</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预设：</a:t>
            </a:r>
            <a:r>
              <a:rPr lang="en-US" altLang="zh-CN" sz="1100" kern="100" dirty="0">
                <a:solidFill>
                  <a:srgbClr val="000000"/>
                </a:solidFill>
                <a:latin typeface="Times New Roman" panose="02020603050405020304" pitchFamily="18" charset="0"/>
                <a:ea typeface="宋体" panose="02010600030101010101" pitchFamily="2" charset="-122"/>
              </a:rPr>
              <a:t>domain master = yes</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说明：设定</a:t>
            </a:r>
            <a:r>
              <a:rPr lang="en-US" altLang="zh-CN" sz="1100" kern="100" dirty="0">
                <a:solidFill>
                  <a:srgbClr val="000000"/>
                </a:solidFill>
                <a:latin typeface="Times New Roman" panose="02020603050405020304" pitchFamily="18" charset="0"/>
                <a:ea typeface="宋体" panose="02010600030101010101" pitchFamily="2" charset="-122"/>
              </a:rPr>
              <a:t> samba server </a:t>
            </a:r>
            <a:r>
              <a:rPr lang="zh-CN" altLang="zh-CN" sz="1100" kern="100" dirty="0">
                <a:solidFill>
                  <a:srgbClr val="000000"/>
                </a:solidFill>
                <a:latin typeface="Times New Roman" panose="02020603050405020304" pitchFamily="18" charset="0"/>
                <a:ea typeface="宋体" panose="02010600030101010101" pitchFamily="2" charset="-122"/>
              </a:rPr>
              <a:t>是否要担当</a:t>
            </a:r>
            <a:r>
              <a:rPr lang="en-US" altLang="zh-CN" sz="1100" kern="100" dirty="0">
                <a:solidFill>
                  <a:srgbClr val="000000"/>
                </a:solidFill>
                <a:latin typeface="Times New Roman" panose="02020603050405020304" pitchFamily="18" charset="0"/>
                <a:ea typeface="宋体" panose="02010600030101010101" pitchFamily="2" charset="-122"/>
              </a:rPr>
              <a:t>DMB</a:t>
            </a:r>
            <a:r>
              <a:rPr lang="zh-CN" altLang="zh-CN" sz="1100" kern="100" dirty="0">
                <a:solidFill>
                  <a:srgbClr val="000000"/>
                </a:solidFill>
                <a:latin typeface="Times New Roman" panose="02020603050405020304" pitchFamily="18" charset="0"/>
                <a:ea typeface="宋体" panose="02010600030101010101" pitchFamily="2" charset="-122"/>
              </a:rPr>
              <a:t>角色</a:t>
            </a:r>
            <a:r>
              <a:rPr lang="en-US" altLang="zh-CN" sz="1100" kern="100" dirty="0">
                <a:solidFill>
                  <a:srgbClr val="000000"/>
                </a:solidFill>
                <a:latin typeface="Times New Roman" panose="02020603050405020304" pitchFamily="18" charset="0"/>
                <a:ea typeface="宋体" panose="02010600030101010101" pitchFamily="2" charset="-122"/>
              </a:rPr>
              <a:t>(DMB</a:t>
            </a:r>
            <a:r>
              <a:rPr lang="zh-CN" altLang="zh-CN" sz="1100" kern="100" dirty="0">
                <a:solidFill>
                  <a:srgbClr val="000000"/>
                </a:solidFill>
                <a:latin typeface="Times New Roman" panose="02020603050405020304" pitchFamily="18" charset="0"/>
                <a:ea typeface="宋体" panose="02010600030101010101" pitchFamily="2" charset="-122"/>
              </a:rPr>
              <a:t>会负责收集其他子网的</a:t>
            </a:r>
            <a:r>
              <a:rPr lang="en-US" altLang="zh-CN" sz="1100" kern="100" dirty="0">
                <a:solidFill>
                  <a:srgbClr val="000000"/>
                </a:solidFill>
                <a:latin typeface="Times New Roman" panose="02020603050405020304" pitchFamily="18" charset="0"/>
                <a:ea typeface="宋体" panose="02010600030101010101" pitchFamily="2" charset="-122"/>
              </a:rPr>
              <a:t>Browse List</a:t>
            </a:r>
            <a:r>
              <a:rPr lang="zh-CN" altLang="zh-CN" sz="1100" kern="100" dirty="0">
                <a:solidFill>
                  <a:srgbClr val="000000"/>
                </a:solidFill>
                <a:latin typeface="Times New Roman" panose="02020603050405020304" pitchFamily="18" charset="0"/>
                <a:ea typeface="宋体" panose="02010600030101010101" pitchFamily="2" charset="-122"/>
              </a:rPr>
              <a:t>资源</a:t>
            </a:r>
            <a:r>
              <a:rPr lang="en-US" altLang="zh-CN" sz="1100" kern="100" dirty="0">
                <a:solidFill>
                  <a:srgbClr val="000000"/>
                </a:solidFill>
                <a:latin typeface="Times New Roman" panose="02020603050405020304" pitchFamily="18" charset="0"/>
                <a:ea typeface="宋体" panose="02010600030101010101" pitchFamily="2" charset="-122"/>
              </a:rPr>
              <a:t>)</a:t>
            </a:r>
            <a:r>
              <a:rPr lang="zh-CN" altLang="zh-CN" sz="1100" kern="100" dirty="0">
                <a:solidFill>
                  <a:srgbClr val="000000"/>
                </a:solidFill>
                <a:latin typeface="Times New Roman" panose="02020603050405020304" pitchFamily="18" charset="0"/>
                <a:ea typeface="宋体" panose="02010600030101010101" pitchFamily="2" charset="-122"/>
              </a:rPr>
              <a:t>，通常无特殊原因设为</a:t>
            </a:r>
            <a:r>
              <a:rPr lang="en-US" altLang="zh-CN" sz="1100" kern="100" dirty="0">
                <a:solidFill>
                  <a:srgbClr val="000000"/>
                </a:solidFill>
                <a:latin typeface="Times New Roman" panose="02020603050405020304" pitchFamily="18" charset="0"/>
                <a:ea typeface="宋体" panose="02010600030101010101" pitchFamily="2" charset="-122"/>
              </a:rPr>
              <a:t>no</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0" indent="266700" algn="just">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20</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preferred master</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preferred master = &lt;yes/no&gt;;</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预设：</a:t>
            </a:r>
            <a:r>
              <a:rPr lang="en-US" altLang="zh-CN" sz="1100" kern="100" dirty="0">
                <a:solidFill>
                  <a:srgbClr val="000000"/>
                </a:solidFill>
                <a:latin typeface="Times New Roman" panose="02020603050405020304" pitchFamily="18" charset="0"/>
                <a:ea typeface="宋体" panose="02010600030101010101" pitchFamily="2" charset="-122"/>
              </a:rPr>
              <a:t>preferred master = yes</a:t>
            </a:r>
            <a:endParaRPr lang="zh-CN" altLang="zh-CN" sz="1100" kern="100" dirty="0">
              <a:solidFill>
                <a:srgbClr val="000000"/>
              </a:solidFill>
              <a:latin typeface="Times New Roman" panose="02020603050405020304" pitchFamily="18" charset="0"/>
              <a:ea typeface="宋体" panose="02010600030101010101" pitchFamily="2" charset="-122"/>
            </a:endParaRPr>
          </a:p>
          <a:p>
            <a:pPr marL="671830" lvl="2" indent="266700" algn="just">
              <a:spcBef>
                <a:spcPts val="0"/>
              </a:spcBef>
            </a:pPr>
            <a:r>
              <a:rPr lang="zh-CN" altLang="zh-CN" sz="1100" kern="100" dirty="0">
                <a:solidFill>
                  <a:srgbClr val="000000"/>
                </a:solidFill>
                <a:latin typeface="Times New Roman" panose="02020603050405020304" pitchFamily="18" charset="0"/>
                <a:ea typeface="宋体" panose="02010600030101010101" pitchFamily="2" charset="-122"/>
              </a:rPr>
              <a:t>说明：设定</a:t>
            </a:r>
            <a:r>
              <a:rPr lang="en-US" altLang="zh-CN" sz="1100" kern="100" dirty="0">
                <a:solidFill>
                  <a:srgbClr val="000000"/>
                </a:solidFill>
                <a:latin typeface="Times New Roman" panose="02020603050405020304" pitchFamily="18" charset="0"/>
                <a:ea typeface="宋体" panose="02010600030101010101" pitchFamily="2" charset="-122"/>
              </a:rPr>
              <a:t> samba server </a:t>
            </a:r>
            <a:r>
              <a:rPr lang="zh-CN" altLang="zh-CN" sz="1100" kern="100" dirty="0">
                <a:solidFill>
                  <a:srgbClr val="000000"/>
                </a:solidFill>
                <a:latin typeface="Times New Roman" panose="02020603050405020304" pitchFamily="18" charset="0"/>
                <a:ea typeface="宋体" panose="02010600030101010101" pitchFamily="2" charset="-122"/>
              </a:rPr>
              <a:t>是否要担当</a:t>
            </a:r>
            <a:r>
              <a:rPr lang="en-US" altLang="zh-CN" sz="1100" kern="100" dirty="0">
                <a:solidFill>
                  <a:srgbClr val="000000"/>
                </a:solidFill>
                <a:latin typeface="Times New Roman" panose="02020603050405020304" pitchFamily="18" charset="0"/>
                <a:ea typeface="宋体" panose="02010600030101010101" pitchFamily="2" charset="-122"/>
              </a:rPr>
              <a:t>PDC</a:t>
            </a:r>
            <a:r>
              <a:rPr lang="zh-CN" altLang="zh-CN" sz="1100" kern="100" dirty="0">
                <a:solidFill>
                  <a:srgbClr val="000000"/>
                </a:solidFill>
                <a:latin typeface="Times New Roman" panose="02020603050405020304" pitchFamily="18" charset="0"/>
                <a:ea typeface="宋体" panose="02010600030101010101" pitchFamily="2" charset="-122"/>
              </a:rPr>
              <a:t>角色</a:t>
            </a:r>
            <a:r>
              <a:rPr lang="en-US" altLang="zh-CN" sz="1100" kern="100" dirty="0">
                <a:solidFill>
                  <a:srgbClr val="000000"/>
                </a:solidFill>
                <a:latin typeface="Times New Roman" panose="02020603050405020304" pitchFamily="18" charset="0"/>
                <a:ea typeface="宋体" panose="02010600030101010101" pitchFamily="2" charset="-122"/>
              </a:rPr>
              <a:t>(PDC</a:t>
            </a:r>
            <a:r>
              <a:rPr lang="zh-CN" altLang="zh-CN" sz="1100" kern="100" dirty="0">
                <a:solidFill>
                  <a:srgbClr val="000000"/>
                </a:solidFill>
                <a:latin typeface="Times New Roman" panose="02020603050405020304" pitchFamily="18" charset="0"/>
                <a:ea typeface="宋体" panose="02010600030101010101" pitchFamily="2" charset="-122"/>
              </a:rPr>
              <a:t>会负责追踪网络帐户进行的一切变更</a:t>
            </a:r>
            <a:r>
              <a:rPr lang="en-US" altLang="zh-CN" sz="1100" kern="100" dirty="0">
                <a:solidFill>
                  <a:srgbClr val="000000"/>
                </a:solidFill>
                <a:latin typeface="Times New Roman" panose="02020603050405020304" pitchFamily="18" charset="0"/>
                <a:ea typeface="宋体" panose="02010600030101010101" pitchFamily="2" charset="-122"/>
              </a:rPr>
              <a:t>)</a:t>
            </a:r>
            <a:r>
              <a:rPr lang="zh-CN" altLang="zh-CN" sz="1100" kern="100" dirty="0">
                <a:solidFill>
                  <a:srgbClr val="000000"/>
                </a:solidFill>
                <a:latin typeface="Times New Roman" panose="02020603050405020304" pitchFamily="18" charset="0"/>
                <a:ea typeface="宋体" panose="02010600030101010101" pitchFamily="2" charset="-122"/>
              </a:rPr>
              <a:t>，通常无特殊原因设为</a:t>
            </a:r>
            <a:r>
              <a:rPr lang="en-US" altLang="zh-CN" sz="1100" kern="100" dirty="0">
                <a:solidFill>
                  <a:srgbClr val="000000"/>
                </a:solidFill>
                <a:latin typeface="Times New Roman" panose="02020603050405020304" pitchFamily="18" charset="0"/>
                <a:ea typeface="宋体" panose="02010600030101010101" pitchFamily="2" charset="-122"/>
              </a:rPr>
              <a:t>no</a:t>
            </a:r>
            <a:r>
              <a:rPr lang="zh-CN" altLang="zh-CN" sz="1100" kern="100" dirty="0">
                <a:solidFill>
                  <a:srgbClr val="000000"/>
                </a:solidFill>
                <a:latin typeface="Times New Roman" panose="02020603050405020304" pitchFamily="18" charset="0"/>
                <a:ea typeface="宋体" panose="02010600030101010101" pitchFamily="2" charset="-122"/>
              </a:rPr>
              <a:t>，</a:t>
            </a:r>
            <a:r>
              <a:rPr lang="en-US" altLang="zh-CN" sz="1100" kern="100" dirty="0">
                <a:solidFill>
                  <a:srgbClr val="000000"/>
                </a:solidFill>
                <a:latin typeface="Times New Roman" panose="02020603050405020304" pitchFamily="18" charset="0"/>
                <a:ea typeface="宋体" panose="02010600030101010101" pitchFamily="2" charset="-122"/>
              </a:rPr>
              <a:t>(</a:t>
            </a:r>
            <a:r>
              <a:rPr lang="zh-CN" altLang="zh-CN" sz="1100" kern="100" dirty="0">
                <a:solidFill>
                  <a:srgbClr val="000000"/>
                </a:solidFill>
                <a:latin typeface="Times New Roman" panose="02020603050405020304" pitchFamily="18" charset="0"/>
                <a:ea typeface="宋体" panose="02010600030101010101" pitchFamily="2" charset="-122"/>
              </a:rPr>
              <a:t>同一网段内不可有两个</a:t>
            </a:r>
            <a:r>
              <a:rPr lang="en-US" altLang="zh-CN" sz="1100" kern="100" dirty="0">
                <a:solidFill>
                  <a:srgbClr val="000000"/>
                </a:solidFill>
                <a:latin typeface="Times New Roman" panose="02020603050405020304" pitchFamily="18" charset="0"/>
                <a:ea typeface="宋体" panose="02010600030101010101" pitchFamily="2" charset="-122"/>
              </a:rPr>
              <a:t>PDC,</a:t>
            </a:r>
            <a:r>
              <a:rPr lang="zh-CN" altLang="zh-CN" sz="1100" kern="100" dirty="0">
                <a:solidFill>
                  <a:srgbClr val="000000"/>
                </a:solidFill>
                <a:latin typeface="Times New Roman" panose="02020603050405020304" pitchFamily="18" charset="0"/>
                <a:ea typeface="宋体" panose="02010600030101010101" pitchFamily="2" charset="-122"/>
              </a:rPr>
              <a:t>他们会每</a:t>
            </a:r>
            <a:r>
              <a:rPr lang="en-US" altLang="zh-CN" sz="1100" kern="100" dirty="0">
                <a:solidFill>
                  <a:srgbClr val="000000"/>
                </a:solidFill>
                <a:latin typeface="Times New Roman" panose="02020603050405020304" pitchFamily="18" charset="0"/>
                <a:ea typeface="宋体" panose="02010600030101010101" pitchFamily="2" charset="-122"/>
              </a:rPr>
              <a:t>5</a:t>
            </a:r>
            <a:r>
              <a:rPr lang="zh-CN" altLang="zh-CN" sz="1100" kern="100" dirty="0">
                <a:solidFill>
                  <a:srgbClr val="000000"/>
                </a:solidFill>
                <a:latin typeface="Times New Roman" panose="02020603050405020304" pitchFamily="18" charset="0"/>
                <a:ea typeface="宋体" panose="02010600030101010101" pitchFamily="2" charset="-122"/>
              </a:rPr>
              <a:t>分钟抢主控权一次</a:t>
            </a:r>
            <a:r>
              <a:rPr lang="en-US" altLang="zh-CN" sz="1100" kern="100" dirty="0">
                <a:solidFill>
                  <a:srgbClr val="000000"/>
                </a:solidFill>
                <a:latin typeface="Times New Roman" panose="02020603050405020304" pitchFamily="18" charset="0"/>
                <a:ea typeface="宋体" panose="02010600030101010101" pitchFamily="2" charset="-122"/>
              </a:rPr>
              <a:t>)</a:t>
            </a:r>
            <a:endParaRPr lang="zh-CN" altLang="zh-CN" sz="11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46791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608512"/>
          </a:xfrm>
        </p:spPr>
        <p:txBody>
          <a:bodyPr>
            <a:normAutofit lnSpcReduction="10000"/>
          </a:bodyPr>
          <a:lstStyle/>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wins support</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en-US" altLang="zh-CN" sz="1105" kern="100" dirty="0">
                <a:solidFill>
                  <a:srgbClr val="000000"/>
                </a:solidFill>
                <a:effectLst/>
                <a:latin typeface="Times New Roman" panose="02020603050405020304" pitchFamily="18" charset="0"/>
                <a:ea typeface="宋体" panose="02010600030101010101" pitchFamily="2" charset="-122"/>
              </a:rPr>
              <a:t>wins support = &lt;yes/no&gt;;</a:t>
            </a:r>
            <a:endParaRPr lang="zh-CN" altLang="zh-CN" sz="1105"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zh-CN" altLang="zh-CN" sz="1105" kern="100" dirty="0">
                <a:solidFill>
                  <a:srgbClr val="000000"/>
                </a:solidFill>
                <a:effectLst/>
                <a:latin typeface="Times New Roman" panose="02020603050405020304" pitchFamily="18" charset="0"/>
                <a:ea typeface="宋体" panose="02010600030101010101" pitchFamily="2" charset="-122"/>
              </a:rPr>
              <a:t>预设：</a:t>
            </a:r>
            <a:r>
              <a:rPr lang="en-US" altLang="zh-CN" sz="1105" kern="100" dirty="0">
                <a:solidFill>
                  <a:srgbClr val="000000"/>
                </a:solidFill>
                <a:effectLst/>
                <a:latin typeface="Times New Roman" panose="02020603050405020304" pitchFamily="18" charset="0"/>
                <a:ea typeface="宋体" panose="02010600030101010101" pitchFamily="2" charset="-122"/>
              </a:rPr>
              <a:t>wins support = yes</a:t>
            </a:r>
            <a:endParaRPr lang="zh-CN" altLang="zh-CN" sz="1105"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zh-CN" altLang="zh-CN" sz="1105" kern="100" dirty="0">
                <a:solidFill>
                  <a:srgbClr val="000000"/>
                </a:solidFill>
                <a:effectLst/>
                <a:latin typeface="Times New Roman" panose="02020603050405020304" pitchFamily="18" charset="0"/>
                <a:ea typeface="宋体" panose="02010600030101010101" pitchFamily="2" charset="-122"/>
              </a:rPr>
              <a:t>说明：设定</a:t>
            </a:r>
            <a:r>
              <a:rPr lang="en-US" altLang="zh-CN" sz="1105" kern="100" dirty="0">
                <a:solidFill>
                  <a:srgbClr val="000000"/>
                </a:solidFill>
                <a:effectLst/>
                <a:latin typeface="Times New Roman" panose="02020603050405020304" pitchFamily="18" charset="0"/>
                <a:ea typeface="宋体" panose="02010600030101010101" pitchFamily="2" charset="-122"/>
              </a:rPr>
              <a:t>samba server </a:t>
            </a:r>
            <a:r>
              <a:rPr lang="zh-CN" altLang="zh-CN" sz="1105" kern="100" dirty="0">
                <a:solidFill>
                  <a:srgbClr val="000000"/>
                </a:solidFill>
                <a:effectLst/>
                <a:latin typeface="Times New Roman" panose="02020603050405020304" pitchFamily="18" charset="0"/>
                <a:ea typeface="宋体" panose="02010600030101010101" pitchFamily="2" charset="-122"/>
              </a:rPr>
              <a:t>是否想网络提供</a:t>
            </a:r>
            <a:r>
              <a:rPr lang="en-US" altLang="zh-CN" sz="1105" kern="100" dirty="0">
                <a:solidFill>
                  <a:srgbClr val="000000"/>
                </a:solidFill>
                <a:effectLst/>
                <a:latin typeface="Times New Roman" panose="02020603050405020304" pitchFamily="18" charset="0"/>
                <a:ea typeface="宋体" panose="02010600030101010101" pitchFamily="2" charset="-122"/>
              </a:rPr>
              <a:t>WINS</a:t>
            </a:r>
            <a:r>
              <a:rPr lang="zh-CN" altLang="zh-CN" sz="1105" kern="100" dirty="0">
                <a:solidFill>
                  <a:srgbClr val="000000"/>
                </a:solidFill>
                <a:effectLst/>
                <a:latin typeface="Times New Roman" panose="02020603050405020304" pitchFamily="18" charset="0"/>
                <a:ea typeface="宋体" panose="02010600030101010101" pitchFamily="2" charset="-122"/>
              </a:rPr>
              <a:t>服务，通常无特殊原因设为</a:t>
            </a:r>
            <a:r>
              <a:rPr lang="en-US" altLang="zh-CN" sz="1105" kern="100" dirty="0">
                <a:solidFill>
                  <a:srgbClr val="000000"/>
                </a:solidFill>
                <a:effectLst/>
                <a:latin typeface="Times New Roman" panose="02020603050405020304" pitchFamily="18" charset="0"/>
                <a:ea typeface="宋体" panose="02010600030101010101" pitchFamily="2" charset="-122"/>
              </a:rPr>
              <a:t>no</a:t>
            </a:r>
            <a:r>
              <a:rPr lang="zh-CN" altLang="zh-CN" sz="1105" kern="100" dirty="0">
                <a:solidFill>
                  <a:srgbClr val="000000"/>
                </a:solidFill>
                <a:effectLst/>
                <a:latin typeface="Times New Roman" panose="02020603050405020304" pitchFamily="18" charset="0"/>
                <a:ea typeface="宋体" panose="02010600030101010101" pitchFamily="2" charset="-122"/>
              </a:rPr>
              <a:t>。除非所处网络上没有主机提供</a:t>
            </a:r>
            <a:r>
              <a:rPr lang="en-US" altLang="zh-CN" sz="1105" kern="100" dirty="0">
                <a:solidFill>
                  <a:srgbClr val="000000"/>
                </a:solidFill>
                <a:effectLst/>
                <a:latin typeface="Times New Roman" panose="02020603050405020304" pitchFamily="18" charset="0"/>
                <a:ea typeface="宋体" panose="02010600030101010101" pitchFamily="2" charset="-122"/>
              </a:rPr>
              <a:t>WINS</a:t>
            </a:r>
            <a:r>
              <a:rPr lang="zh-CN" altLang="zh-CN" sz="1105" kern="100" dirty="0">
                <a:solidFill>
                  <a:srgbClr val="000000"/>
                </a:solidFill>
                <a:effectLst/>
                <a:latin typeface="Times New Roman" panose="02020603050405020304" pitchFamily="18" charset="0"/>
                <a:ea typeface="宋体" panose="02010600030101010101" pitchFamily="2" charset="-122"/>
              </a:rPr>
              <a:t>服务且需要此台</a:t>
            </a:r>
            <a:r>
              <a:rPr lang="en-US" altLang="zh-CN" sz="1105" kern="100" dirty="0">
                <a:solidFill>
                  <a:srgbClr val="000000"/>
                </a:solidFill>
                <a:effectLst/>
                <a:latin typeface="Times New Roman" panose="02020603050405020304" pitchFamily="18" charset="0"/>
                <a:ea typeface="宋体" panose="02010600030101010101" pitchFamily="2" charset="-122"/>
              </a:rPr>
              <a:t>samba server</a:t>
            </a:r>
            <a:r>
              <a:rPr lang="zh-CN" altLang="zh-CN" sz="1105" kern="100" dirty="0">
                <a:solidFill>
                  <a:srgbClr val="000000"/>
                </a:solidFill>
                <a:effectLst/>
                <a:latin typeface="Times New Roman" panose="02020603050405020304" pitchFamily="18" charset="0"/>
                <a:ea typeface="宋体" panose="02010600030101010101" pitchFamily="2" charset="-122"/>
              </a:rPr>
              <a:t>提供</a:t>
            </a:r>
            <a:r>
              <a:rPr lang="en-US" altLang="zh-CN" sz="1105" kern="100" dirty="0">
                <a:solidFill>
                  <a:srgbClr val="000000"/>
                </a:solidFill>
                <a:effectLst/>
                <a:latin typeface="Times New Roman" panose="02020603050405020304" pitchFamily="18" charset="0"/>
                <a:ea typeface="宋体" panose="02010600030101010101" pitchFamily="2" charset="-122"/>
              </a:rPr>
              <a:t>WINS</a:t>
            </a:r>
            <a:r>
              <a:rPr lang="zh-CN" altLang="zh-CN" sz="1105" kern="100" dirty="0">
                <a:solidFill>
                  <a:srgbClr val="000000"/>
                </a:solidFill>
                <a:effectLst/>
                <a:latin typeface="Times New Roman" panose="02020603050405020304" pitchFamily="18" charset="0"/>
                <a:ea typeface="宋体" panose="02010600030101010101" pitchFamily="2" charset="-122"/>
              </a:rPr>
              <a:t>服务是才设</a:t>
            </a:r>
            <a:r>
              <a:rPr lang="en-US" altLang="zh-CN" sz="1105" kern="100" dirty="0">
                <a:solidFill>
                  <a:srgbClr val="000000"/>
                </a:solidFill>
                <a:effectLst/>
                <a:latin typeface="Times New Roman" panose="02020603050405020304" pitchFamily="18" charset="0"/>
                <a:ea typeface="宋体" panose="02010600030101010101" pitchFamily="2" charset="-122"/>
              </a:rPr>
              <a:t>yes</a:t>
            </a:r>
            <a:r>
              <a:rPr lang="zh-CN" altLang="zh-CN" sz="1105" kern="100" dirty="0">
                <a:solidFill>
                  <a:srgbClr val="000000"/>
                </a:solidFill>
                <a:effectLst/>
                <a:latin typeface="Times New Roman" panose="02020603050405020304" pitchFamily="18" charset="0"/>
                <a:ea typeface="宋体" panose="02010600030101010101" pitchFamily="2" charset="-122"/>
              </a:rPr>
              <a:t>，其他</a:t>
            </a:r>
            <a:r>
              <a:rPr lang="en-US" altLang="zh-CN" sz="1105" kern="100" dirty="0">
                <a:solidFill>
                  <a:srgbClr val="000000"/>
                </a:solidFill>
                <a:effectLst/>
                <a:latin typeface="Times New Roman" panose="02020603050405020304" pitchFamily="18" charset="0"/>
                <a:ea typeface="宋体" panose="02010600030101010101" pitchFamily="2" charset="-122"/>
              </a:rPr>
              <a:t> wins support </a:t>
            </a:r>
            <a:r>
              <a:rPr lang="zh-CN" altLang="zh-CN" sz="1105" kern="100" dirty="0">
                <a:solidFill>
                  <a:srgbClr val="000000"/>
                </a:solidFill>
                <a:effectLst/>
                <a:latin typeface="Times New Roman" panose="02020603050405020304" pitchFamily="18" charset="0"/>
                <a:ea typeface="宋体" panose="02010600030101010101" pitchFamily="2" charset="-122"/>
              </a:rPr>
              <a:t>和</a:t>
            </a:r>
            <a:r>
              <a:rPr lang="en-US" altLang="zh-CN" sz="1105" kern="100" dirty="0">
                <a:solidFill>
                  <a:srgbClr val="000000"/>
                </a:solidFill>
                <a:effectLst/>
                <a:latin typeface="Times New Roman" panose="02020603050405020304" pitchFamily="18" charset="0"/>
                <a:ea typeface="宋体" panose="02010600030101010101" pitchFamily="2" charset="-122"/>
              </a:rPr>
              <a:t> wins server </a:t>
            </a:r>
            <a:r>
              <a:rPr lang="zh-CN" altLang="zh-CN" sz="1105" kern="100" dirty="0">
                <a:solidFill>
                  <a:srgbClr val="000000"/>
                </a:solidFill>
                <a:effectLst/>
                <a:latin typeface="Times New Roman" panose="02020603050405020304" pitchFamily="18" charset="0"/>
                <a:ea typeface="宋体" panose="02010600030101010101" pitchFamily="2" charset="-122"/>
              </a:rPr>
              <a:t>只能选择一个。</a:t>
            </a:r>
            <a:endParaRPr lang="zh-CN" altLang="zh-CN" sz="1105" kern="100" dirty="0">
              <a:effectLst/>
              <a:latin typeface="Times New Roman" panose="02020603050405020304" pitchFamily="18" charset="0"/>
              <a:ea typeface="宋体" panose="02010600030101010101" pitchFamily="2" charset="-122"/>
            </a:endParaRPr>
          </a:p>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wins server</a:t>
            </a:r>
            <a:r>
              <a:rPr lang="zh-CN" altLang="zh-CN" sz="1400" kern="100" dirty="0">
                <a:solidFill>
                  <a:srgbClr val="000000"/>
                </a:solidFill>
                <a:effectLst/>
                <a:latin typeface="Times New Roman" panose="02020603050405020304" pitchFamily="18" charset="0"/>
                <a:ea typeface="宋体" panose="02010600030101010101" pitchFamily="2" charset="-122"/>
              </a:rPr>
              <a:t>的语法如下：</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en-US" altLang="zh-CN" sz="1105" kern="100" dirty="0">
                <a:solidFill>
                  <a:srgbClr val="000000"/>
                </a:solidFill>
                <a:effectLst/>
                <a:latin typeface="Times New Roman" panose="02020603050405020304" pitchFamily="18" charset="0"/>
                <a:ea typeface="宋体" panose="02010600030101010101" pitchFamily="2" charset="-122"/>
              </a:rPr>
              <a:t>wins server = &lt;IP</a:t>
            </a:r>
            <a:r>
              <a:rPr lang="zh-CN" altLang="zh-CN" sz="1105" kern="100" dirty="0">
                <a:solidFill>
                  <a:srgbClr val="000000"/>
                </a:solidFill>
                <a:effectLst/>
                <a:latin typeface="Times New Roman" panose="02020603050405020304" pitchFamily="18" charset="0"/>
                <a:ea typeface="宋体" panose="02010600030101010101" pitchFamily="2" charset="-122"/>
              </a:rPr>
              <a:t>地址</a:t>
            </a:r>
            <a:r>
              <a:rPr lang="en-US" altLang="zh-CN" sz="1105" kern="100" dirty="0">
                <a:solidFill>
                  <a:srgbClr val="000000"/>
                </a:solidFill>
                <a:effectLst/>
                <a:latin typeface="Times New Roman" panose="02020603050405020304" pitchFamily="18" charset="0"/>
                <a:ea typeface="宋体" panose="02010600030101010101" pitchFamily="2" charset="-122"/>
              </a:rPr>
              <a:t>&gt;;</a:t>
            </a:r>
            <a:endParaRPr lang="zh-CN" altLang="zh-CN" sz="1105"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zh-CN" altLang="zh-CN" sz="1105" kern="100" dirty="0">
                <a:solidFill>
                  <a:srgbClr val="000000"/>
                </a:solidFill>
                <a:effectLst/>
                <a:latin typeface="Times New Roman" panose="02020603050405020304" pitchFamily="18" charset="0"/>
                <a:ea typeface="宋体" panose="02010600030101010101" pitchFamily="2" charset="-122"/>
              </a:rPr>
              <a:t>预设：</a:t>
            </a:r>
            <a:r>
              <a:rPr lang="en-US" altLang="zh-CN" sz="1105" kern="100" dirty="0">
                <a:solidFill>
                  <a:srgbClr val="000000"/>
                </a:solidFill>
                <a:effectLst/>
                <a:latin typeface="Times New Roman" panose="02020603050405020304" pitchFamily="18" charset="0"/>
                <a:ea typeface="宋体" panose="02010600030101010101" pitchFamily="2" charset="-122"/>
              </a:rPr>
              <a:t>wins server = </a:t>
            </a:r>
            <a:r>
              <a:rPr lang="en-US" altLang="zh-CN" sz="1105" kern="100" dirty="0" err="1">
                <a:solidFill>
                  <a:srgbClr val="000000"/>
                </a:solidFill>
                <a:effectLst/>
                <a:latin typeface="Times New Roman" panose="02020603050405020304" pitchFamily="18" charset="0"/>
                <a:ea typeface="宋体" panose="02010600030101010101" pitchFamily="2" charset="-122"/>
              </a:rPr>
              <a:t>w.x.y.z</a:t>
            </a:r>
            <a:endParaRPr lang="zh-CN" altLang="zh-CN" sz="1105" kern="100" dirty="0">
              <a:effectLst/>
              <a:latin typeface="Times New Roman" panose="02020603050405020304" pitchFamily="18" charset="0"/>
              <a:ea typeface="宋体" panose="02010600030101010101" pitchFamily="2" charset="-122"/>
            </a:endParaRPr>
          </a:p>
          <a:p>
            <a:pPr marL="671830" lvl="2" indent="266700" algn="just">
              <a:lnSpc>
                <a:spcPct val="100000"/>
              </a:lnSpc>
              <a:spcBef>
                <a:spcPts val="0"/>
              </a:spcBef>
            </a:pPr>
            <a:r>
              <a:rPr lang="zh-CN" altLang="zh-CN" sz="1105" kern="100" dirty="0">
                <a:solidFill>
                  <a:srgbClr val="000000"/>
                </a:solidFill>
                <a:effectLst/>
                <a:latin typeface="Times New Roman" panose="02020603050405020304" pitchFamily="18" charset="0"/>
                <a:ea typeface="宋体" panose="02010600030101010101" pitchFamily="2" charset="-122"/>
              </a:rPr>
              <a:t>说明：设定</a:t>
            </a:r>
            <a:r>
              <a:rPr lang="en-US" altLang="zh-CN" sz="1105" kern="100" dirty="0">
                <a:solidFill>
                  <a:srgbClr val="000000"/>
                </a:solidFill>
                <a:effectLst/>
                <a:latin typeface="Times New Roman" panose="02020603050405020304" pitchFamily="18" charset="0"/>
                <a:ea typeface="宋体" panose="02010600030101010101" pitchFamily="2" charset="-122"/>
              </a:rPr>
              <a:t>samba server </a:t>
            </a:r>
            <a:r>
              <a:rPr lang="zh-CN" altLang="zh-CN" sz="1105" kern="100" dirty="0">
                <a:solidFill>
                  <a:srgbClr val="000000"/>
                </a:solidFill>
                <a:effectLst/>
                <a:latin typeface="Times New Roman" panose="02020603050405020304" pitchFamily="18" charset="0"/>
                <a:ea typeface="宋体" panose="02010600030101010101" pitchFamily="2" charset="-122"/>
              </a:rPr>
              <a:t>是否要使用别台主机提供的</a:t>
            </a:r>
            <a:r>
              <a:rPr lang="en-US" altLang="zh-CN" sz="1105" kern="100" dirty="0">
                <a:solidFill>
                  <a:srgbClr val="000000"/>
                </a:solidFill>
                <a:effectLst/>
                <a:latin typeface="Times New Roman" panose="02020603050405020304" pitchFamily="18" charset="0"/>
                <a:ea typeface="宋体" panose="02010600030101010101" pitchFamily="2" charset="-122"/>
              </a:rPr>
              <a:t>WINS</a:t>
            </a:r>
            <a:r>
              <a:rPr lang="zh-CN" altLang="zh-CN" sz="1105" kern="100" dirty="0">
                <a:solidFill>
                  <a:srgbClr val="000000"/>
                </a:solidFill>
                <a:effectLst/>
                <a:latin typeface="Times New Roman" panose="02020603050405020304" pitchFamily="18" charset="0"/>
                <a:ea typeface="宋体" panose="02010600030101010101" pitchFamily="2" charset="-122"/>
              </a:rPr>
              <a:t>服务，通常无特殊原因设为</a:t>
            </a:r>
            <a:r>
              <a:rPr lang="en-US" altLang="zh-CN" sz="1105" kern="100" dirty="0">
                <a:solidFill>
                  <a:srgbClr val="000000"/>
                </a:solidFill>
                <a:effectLst/>
                <a:latin typeface="Times New Roman" panose="02020603050405020304" pitchFamily="18" charset="0"/>
                <a:ea typeface="宋体" panose="02010600030101010101" pitchFamily="2" charset="-122"/>
              </a:rPr>
              <a:t>no</a:t>
            </a:r>
            <a:r>
              <a:rPr lang="zh-CN" altLang="zh-CN" sz="1105" kern="100" dirty="0">
                <a:solidFill>
                  <a:srgbClr val="000000"/>
                </a:solidFill>
                <a:effectLst/>
                <a:latin typeface="Times New Roman" panose="02020603050405020304" pitchFamily="18" charset="0"/>
                <a:ea typeface="宋体" panose="02010600030101010101" pitchFamily="2" charset="-122"/>
              </a:rPr>
              <a:t>。除非所处网络上有一台主机提供</a:t>
            </a:r>
            <a:r>
              <a:rPr lang="en-US" altLang="zh-CN" sz="1105" kern="100" dirty="0">
                <a:solidFill>
                  <a:srgbClr val="000000"/>
                </a:solidFill>
                <a:effectLst/>
                <a:latin typeface="Times New Roman" panose="02020603050405020304" pitchFamily="18" charset="0"/>
                <a:ea typeface="宋体" panose="02010600030101010101" pitchFamily="2" charset="-122"/>
              </a:rPr>
              <a:t>WINS</a:t>
            </a:r>
            <a:r>
              <a:rPr lang="zh-CN" altLang="zh-CN" sz="1105" kern="100" dirty="0">
                <a:solidFill>
                  <a:srgbClr val="000000"/>
                </a:solidFill>
                <a:effectLst/>
                <a:latin typeface="Times New Roman" panose="02020603050405020304" pitchFamily="18" charset="0"/>
                <a:ea typeface="宋体" panose="02010600030101010101" pitchFamily="2" charset="-122"/>
              </a:rPr>
              <a:t>服务才要设</a:t>
            </a:r>
            <a:r>
              <a:rPr lang="en-US" altLang="zh-CN" sz="1105" kern="100" dirty="0">
                <a:solidFill>
                  <a:srgbClr val="000000"/>
                </a:solidFill>
                <a:effectLst/>
                <a:latin typeface="Times New Roman" panose="02020603050405020304" pitchFamily="18" charset="0"/>
                <a:ea typeface="宋体" panose="02010600030101010101" pitchFamily="2" charset="-122"/>
              </a:rPr>
              <a:t>yes</a:t>
            </a:r>
            <a:r>
              <a:rPr lang="zh-CN" altLang="zh-CN" sz="1105" kern="100" dirty="0">
                <a:solidFill>
                  <a:srgbClr val="000000"/>
                </a:solidFill>
                <a:effectLst/>
                <a:latin typeface="Times New Roman" panose="02020603050405020304" pitchFamily="18" charset="0"/>
                <a:ea typeface="宋体" panose="02010600030101010101" pitchFamily="2" charset="-122"/>
              </a:rPr>
              <a:t>，其他</a:t>
            </a:r>
            <a:r>
              <a:rPr lang="en-US" altLang="zh-CN" sz="1105" kern="100" dirty="0">
                <a:solidFill>
                  <a:srgbClr val="000000"/>
                </a:solidFill>
                <a:effectLst/>
                <a:latin typeface="Times New Roman" panose="02020603050405020304" pitchFamily="18" charset="0"/>
                <a:ea typeface="宋体" panose="02010600030101010101" pitchFamily="2" charset="-122"/>
              </a:rPr>
              <a:t> wins support </a:t>
            </a:r>
            <a:r>
              <a:rPr lang="zh-CN" altLang="zh-CN" sz="1105" kern="100" dirty="0">
                <a:solidFill>
                  <a:srgbClr val="000000"/>
                </a:solidFill>
                <a:effectLst/>
                <a:latin typeface="Times New Roman" panose="02020603050405020304" pitchFamily="18" charset="0"/>
                <a:ea typeface="宋体" panose="02010600030101010101" pitchFamily="2" charset="-122"/>
              </a:rPr>
              <a:t>和</a:t>
            </a:r>
            <a:r>
              <a:rPr lang="en-US" altLang="zh-CN" sz="1105" kern="100" dirty="0">
                <a:solidFill>
                  <a:srgbClr val="000000"/>
                </a:solidFill>
                <a:effectLst/>
                <a:latin typeface="Times New Roman" panose="02020603050405020304" pitchFamily="18" charset="0"/>
                <a:ea typeface="宋体" panose="02010600030101010101" pitchFamily="2" charset="-122"/>
              </a:rPr>
              <a:t> wins server</a:t>
            </a:r>
            <a:r>
              <a:rPr lang="zh-CN" altLang="zh-CN" sz="1105" kern="100" dirty="0">
                <a:solidFill>
                  <a:srgbClr val="000000"/>
                </a:solidFill>
                <a:effectLst/>
                <a:latin typeface="Times New Roman" panose="02020603050405020304" pitchFamily="18" charset="0"/>
                <a:ea typeface="宋体" panose="02010600030101010101" pitchFamily="2" charset="-122"/>
              </a:rPr>
              <a:t>。</a:t>
            </a:r>
            <a:endParaRPr lang="zh-CN" altLang="zh-CN" sz="1105" kern="100" dirty="0">
              <a:effectLst/>
              <a:latin typeface="Times New Roman" panose="02020603050405020304" pitchFamily="18" charset="0"/>
              <a:ea typeface="宋体" panose="02010600030101010101" pitchFamily="2" charset="-122"/>
            </a:endParaRPr>
          </a:p>
          <a:p>
            <a:pPr marL="0" indent="266700" algn="just">
              <a:lnSpc>
                <a:spcPct val="11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例如，</a:t>
            </a:r>
            <a:r>
              <a:rPr lang="en-US" altLang="zh-CN" sz="1400" kern="100" dirty="0">
                <a:solidFill>
                  <a:srgbClr val="000000"/>
                </a:solidFill>
                <a:effectLst/>
                <a:latin typeface="Times New Roman" panose="02020603050405020304" pitchFamily="18" charset="0"/>
                <a:ea typeface="宋体" panose="02010600030101010101" pitchFamily="2" charset="-122"/>
              </a:rPr>
              <a:t>wins server = 192.168.0.1 </a:t>
            </a:r>
            <a:r>
              <a:rPr lang="zh-CN" altLang="zh-CN" sz="1400" kern="100" dirty="0">
                <a:solidFill>
                  <a:srgbClr val="000000"/>
                </a:solidFill>
                <a:effectLst/>
                <a:latin typeface="Times New Roman" panose="02020603050405020304" pitchFamily="18" charset="0"/>
                <a:ea typeface="宋体" panose="02010600030101010101" pitchFamily="2" charset="-122"/>
              </a:rPr>
              <a:t>表示</a:t>
            </a:r>
            <a:r>
              <a:rPr lang="en-US" altLang="zh-CN" sz="1400" kern="100" dirty="0">
                <a:solidFill>
                  <a:srgbClr val="000000"/>
                </a:solidFill>
                <a:effectLst/>
                <a:latin typeface="Times New Roman" panose="02020603050405020304" pitchFamily="18" charset="0"/>
                <a:ea typeface="宋体" panose="02010600030101010101" pitchFamily="2" charset="-122"/>
              </a:rPr>
              <a:t>samba server</a:t>
            </a:r>
            <a:r>
              <a:rPr lang="zh-CN" altLang="zh-CN" sz="1400" kern="100" dirty="0">
                <a:solidFill>
                  <a:srgbClr val="000000"/>
                </a:solidFill>
                <a:effectLst/>
                <a:latin typeface="Times New Roman" panose="02020603050405020304" pitchFamily="18" charset="0"/>
                <a:ea typeface="宋体" panose="02010600030101010101" pitchFamily="2" charset="-122"/>
              </a:rPr>
              <a:t>要使用</a:t>
            </a:r>
            <a:r>
              <a:rPr lang="en-US" altLang="zh-CN" sz="1400" kern="100" dirty="0">
                <a:solidFill>
                  <a:srgbClr val="000000"/>
                </a:solidFill>
                <a:effectLst/>
                <a:latin typeface="Times New Roman" panose="02020603050405020304" pitchFamily="18" charset="0"/>
                <a:ea typeface="宋体" panose="02010600030101010101" pitchFamily="2" charset="-122"/>
              </a:rPr>
              <a:t>192.168.0.1</a:t>
            </a:r>
            <a:r>
              <a:rPr lang="zh-CN" altLang="zh-CN" sz="1400" kern="100" dirty="0">
                <a:solidFill>
                  <a:srgbClr val="000000"/>
                </a:solidFill>
                <a:effectLst/>
                <a:latin typeface="Times New Roman" panose="02020603050405020304" pitchFamily="18" charset="0"/>
                <a:ea typeface="宋体" panose="02010600030101010101" pitchFamily="2" charset="-122"/>
              </a:rPr>
              <a:t>提供的</a:t>
            </a:r>
            <a:r>
              <a:rPr lang="en-US" altLang="zh-CN" sz="1400" kern="100" dirty="0">
                <a:solidFill>
                  <a:srgbClr val="000000"/>
                </a:solidFill>
                <a:effectLst/>
                <a:latin typeface="Times New Roman" panose="02020603050405020304" pitchFamily="18" charset="0"/>
                <a:ea typeface="宋体" panose="02010600030101010101" pitchFamily="2" charset="-122"/>
              </a:rPr>
              <a:t>WINS</a:t>
            </a:r>
            <a:r>
              <a:rPr lang="zh-CN" altLang="zh-CN" sz="1400" kern="100" dirty="0">
                <a:solidFill>
                  <a:srgbClr val="000000"/>
                </a:solidFill>
                <a:effectLst/>
                <a:latin typeface="Times New Roman" panose="02020603050405020304" pitchFamily="18" charset="0"/>
                <a:ea typeface="宋体" panose="02010600030101010101" pitchFamily="2" charset="-122"/>
              </a:rPr>
              <a:t>服务。</a:t>
            </a:r>
            <a:endParaRPr lang="zh-CN" altLang="zh-CN" sz="1400" kern="100" dirty="0">
              <a:effectLst/>
              <a:latin typeface="Times New Roman" panose="02020603050405020304" pitchFamily="18" charset="0"/>
              <a:ea typeface="宋体" panose="02010600030101010101" pitchFamily="2" charset="-122"/>
            </a:endParaRPr>
          </a:p>
          <a:p>
            <a:pPr marL="671830" lvl="4" indent="266700" algn="just">
              <a:lnSpc>
                <a:spcPct val="11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[homes]</a:t>
            </a:r>
            <a:endParaRPr lang="zh-CN" altLang="zh-CN" sz="1100" kern="100" dirty="0">
              <a:effectLst/>
              <a:latin typeface="Times New Roman" panose="02020603050405020304" pitchFamily="18" charset="0"/>
              <a:ea typeface="宋体" panose="02010600030101010101" pitchFamily="2" charset="-122"/>
            </a:endParaRPr>
          </a:p>
          <a:p>
            <a:pPr marL="671830" lvl="4" indent="266700" algn="just">
              <a:lnSpc>
                <a:spcPct val="11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comment = Home Directories</a:t>
            </a:r>
            <a:endParaRPr lang="zh-CN" altLang="zh-CN" sz="1100" kern="100" dirty="0">
              <a:effectLst/>
              <a:latin typeface="Times New Roman" panose="02020603050405020304" pitchFamily="18" charset="0"/>
              <a:ea typeface="宋体" panose="02010600030101010101" pitchFamily="2" charset="-122"/>
            </a:endParaRPr>
          </a:p>
          <a:p>
            <a:pPr marL="671830" lvl="4" indent="266700" algn="just">
              <a:lnSpc>
                <a:spcPct val="11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browseable</a:t>
            </a:r>
            <a:r>
              <a:rPr lang="en-US" altLang="zh-CN" sz="1100" kern="100" dirty="0">
                <a:solidFill>
                  <a:srgbClr val="000000"/>
                </a:solidFill>
                <a:effectLst/>
                <a:latin typeface="Times New Roman" panose="02020603050405020304" pitchFamily="18" charset="0"/>
                <a:ea typeface="宋体" panose="02010600030101010101" pitchFamily="2" charset="-122"/>
              </a:rPr>
              <a:t> = no</a:t>
            </a:r>
            <a:endParaRPr lang="zh-CN" altLang="zh-CN" sz="1100" kern="100" dirty="0">
              <a:effectLst/>
              <a:latin typeface="Times New Roman" panose="02020603050405020304" pitchFamily="18" charset="0"/>
              <a:ea typeface="宋体" panose="02010600030101010101" pitchFamily="2" charset="-122"/>
            </a:endParaRPr>
          </a:p>
          <a:p>
            <a:pPr marL="671830" lvl="4" indent="266700" algn="just">
              <a:lnSpc>
                <a:spcPct val="11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writable = yes</a:t>
            </a:r>
            <a:endParaRPr lang="zh-CN" altLang="zh-CN" sz="1100" kern="100" dirty="0">
              <a:effectLst/>
              <a:latin typeface="Times New Roman" panose="02020603050405020304" pitchFamily="18" charset="0"/>
              <a:ea typeface="宋体" panose="02010600030101010101" pitchFamily="2" charset="-122"/>
            </a:endParaRPr>
          </a:p>
          <a:p>
            <a:pPr marL="671830" lvl="4" indent="266700" algn="just">
              <a:lnSpc>
                <a:spcPct val="11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valid users = %S</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使用者</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目录，当使用者以</a:t>
            </a:r>
            <a:r>
              <a:rPr lang="en-US" altLang="zh-CN" sz="1400" kern="100" dirty="0">
                <a:solidFill>
                  <a:srgbClr val="000000"/>
                </a:solidFill>
                <a:effectLst/>
                <a:latin typeface="Times New Roman" panose="02020603050405020304" pitchFamily="18" charset="0"/>
                <a:ea typeface="宋体" panose="02010600030101010101" pitchFamily="2" charset="-122"/>
              </a:rPr>
              <a:t>samba</a:t>
            </a:r>
            <a:r>
              <a:rPr lang="zh-CN" altLang="zh-CN" sz="1400" kern="100" dirty="0">
                <a:solidFill>
                  <a:srgbClr val="000000"/>
                </a:solidFill>
                <a:effectLst/>
                <a:latin typeface="Times New Roman" panose="02020603050405020304" pitchFamily="18" charset="0"/>
                <a:ea typeface="宋体" panose="02010600030101010101" pitchFamily="2" charset="-122"/>
              </a:rPr>
              <a:t>使用者身份登入</a:t>
            </a:r>
            <a:r>
              <a:rPr lang="en-US" altLang="zh-CN" sz="1400" kern="100" dirty="0">
                <a:solidFill>
                  <a:srgbClr val="000000"/>
                </a:solidFill>
                <a:effectLst/>
                <a:latin typeface="Times New Roman" panose="02020603050405020304" pitchFamily="18" charset="0"/>
                <a:ea typeface="宋体" panose="02010600030101010101" pitchFamily="2" charset="-122"/>
              </a:rPr>
              <a:t>samba server </a:t>
            </a:r>
            <a:r>
              <a:rPr lang="zh-CN" altLang="zh-CN" sz="1400" kern="100" dirty="0">
                <a:solidFill>
                  <a:srgbClr val="000000"/>
                </a:solidFill>
                <a:effectLst/>
                <a:latin typeface="Times New Roman" panose="02020603050405020304" pitchFamily="18" charset="0"/>
                <a:ea typeface="宋体" panose="02010600030101010101" pitchFamily="2" charset="-122"/>
              </a:rPr>
              <a:t>后，可以看到其家目录，目录名称是使用者的帐号。</a:t>
            </a:r>
            <a:endParaRPr lang="zh-CN" altLang="zh-CN" sz="14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[printers]</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comment = All Printers</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path = /var/spool/samba</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browseable</a:t>
            </a:r>
            <a:r>
              <a:rPr lang="en-US" altLang="zh-CN" sz="1100" kern="100" dirty="0">
                <a:solidFill>
                  <a:srgbClr val="000000"/>
                </a:solidFill>
                <a:effectLst/>
                <a:latin typeface="Times New Roman" panose="02020603050405020304" pitchFamily="18" charset="0"/>
                <a:ea typeface="宋体" panose="02010600030101010101" pitchFamily="2" charset="-122"/>
              </a:rPr>
              <a:t> = no</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guest ok = no</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writable = no</a:t>
            </a:r>
            <a:endParaRPr lang="zh-CN" altLang="zh-CN" sz="1100" kern="100" dirty="0">
              <a:effectLst/>
              <a:latin typeface="Times New Roman" panose="02020603050405020304" pitchFamily="18" charset="0"/>
              <a:ea typeface="宋体" panose="02010600030101010101" pitchFamily="2" charset="-122"/>
            </a:endParaRPr>
          </a:p>
          <a:p>
            <a:pPr marL="671830" lvl="2" indent="266700" algn="just">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printable = yes</a:t>
            </a:r>
            <a:endParaRPr lang="zh-CN" altLang="zh-CN" sz="1100" kern="100" dirty="0">
              <a:effectLst/>
              <a:latin typeface="Times New Roman" panose="02020603050405020304" pitchFamily="18" charset="0"/>
              <a:ea typeface="宋体" panose="02010600030101010101" pitchFamily="2" charset="-122"/>
            </a:endParaRPr>
          </a:p>
          <a:p>
            <a:pPr marL="0">
              <a:lnSpc>
                <a:spcPct val="100000"/>
              </a:lnSpc>
              <a:spcBef>
                <a:spcPts val="0"/>
              </a:spcBef>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5534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4.Samba</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共享</a:t>
            </a:r>
          </a:p>
          <a:p>
            <a:pPr indent="266700" algn="just"/>
            <a:r>
              <a:rPr lang="en-US" altLang="zh-CN" sz="1400" kern="100" dirty="0" err="1">
                <a:solidFill>
                  <a:srgbClr val="000000"/>
                </a:solidFill>
                <a:latin typeface="Times New Roman" panose="02020603050405020304" pitchFamily="18" charset="0"/>
                <a:ea typeface="宋体" panose="02010600030101010101" pitchFamily="2" charset="-122"/>
              </a:rPr>
              <a:t>Smbclient</a:t>
            </a:r>
            <a:r>
              <a:rPr lang="zh-CN" altLang="zh-CN" sz="1400" kern="100" dirty="0">
                <a:solidFill>
                  <a:srgbClr val="000000"/>
                </a:solidFill>
                <a:latin typeface="Times New Roman" panose="02020603050405020304" pitchFamily="18" charset="0"/>
                <a:ea typeface="宋体" panose="02010600030101010101" pitchFamily="2" charset="-122"/>
              </a:rPr>
              <a:t>是</a:t>
            </a:r>
            <a:r>
              <a:rPr lang="en-US" altLang="zh-CN" sz="1400" kern="100" dirty="0">
                <a:solidFill>
                  <a:srgbClr val="000000"/>
                </a:solidFill>
                <a:latin typeface="Times New Roman" panose="02020603050405020304" pitchFamily="18" charset="0"/>
                <a:ea typeface="宋体" panose="02010600030101010101" pitchFamily="2" charset="-122"/>
              </a:rPr>
              <a:t>Samba</a:t>
            </a:r>
            <a:r>
              <a:rPr lang="zh-CN" altLang="zh-CN" sz="1400" kern="100" dirty="0">
                <a:solidFill>
                  <a:srgbClr val="000000"/>
                </a:solidFill>
                <a:latin typeface="Times New Roman" panose="02020603050405020304" pitchFamily="18" charset="0"/>
                <a:ea typeface="宋体" panose="02010600030101010101" pitchFamily="2" charset="-122"/>
              </a:rPr>
              <a:t>提供一个类似</a:t>
            </a:r>
            <a:r>
              <a:rPr lang="en-US" altLang="zh-CN" sz="1400" kern="100" dirty="0">
                <a:solidFill>
                  <a:srgbClr val="000000"/>
                </a:solidFill>
                <a:latin typeface="Times New Roman" panose="02020603050405020304" pitchFamily="18" charset="0"/>
                <a:ea typeface="宋体" panose="02010600030101010101" pitchFamily="2" charset="-122"/>
              </a:rPr>
              <a:t>ftp</a:t>
            </a:r>
            <a:r>
              <a:rPr lang="zh-CN" altLang="zh-CN" sz="1400" kern="100" dirty="0">
                <a:solidFill>
                  <a:srgbClr val="000000"/>
                </a:solidFill>
                <a:latin typeface="Times New Roman" panose="02020603050405020304" pitchFamily="18" charset="0"/>
                <a:ea typeface="宋体" panose="02010600030101010101" pitchFamily="2" charset="-122"/>
              </a:rPr>
              <a:t>命令的</a:t>
            </a:r>
            <a:r>
              <a:rPr lang="en-US" altLang="zh-CN" sz="1400" kern="100" dirty="0">
                <a:solidFill>
                  <a:srgbClr val="000000"/>
                </a:solidFill>
                <a:latin typeface="Times New Roman" panose="02020603050405020304" pitchFamily="18" charset="0"/>
                <a:ea typeface="宋体" panose="02010600030101010101" pitchFamily="2" charset="-122"/>
              </a:rPr>
              <a:t>Samba</a:t>
            </a:r>
            <a:r>
              <a:rPr lang="zh-CN" altLang="zh-CN" sz="1400" kern="100" dirty="0">
                <a:solidFill>
                  <a:srgbClr val="000000"/>
                </a:solidFill>
                <a:latin typeface="Times New Roman" panose="02020603050405020304" pitchFamily="18" charset="0"/>
                <a:ea typeface="宋体" panose="02010600030101010101" pitchFamily="2" charset="-122"/>
              </a:rPr>
              <a:t>客户程序，是一个命令行界面下访问</a:t>
            </a:r>
            <a:r>
              <a:rPr lang="en-US" altLang="zh-CN" sz="1400" kern="100" dirty="0">
                <a:solidFill>
                  <a:srgbClr val="000000"/>
                </a:solidFill>
                <a:latin typeface="Times New Roman" panose="02020603050405020304" pitchFamily="18" charset="0"/>
                <a:ea typeface="宋体" panose="02010600030101010101" pitchFamily="2" charset="-122"/>
              </a:rPr>
              <a:t>Samba</a:t>
            </a:r>
            <a:r>
              <a:rPr lang="zh-CN" altLang="zh-CN" sz="1400" kern="100" dirty="0">
                <a:solidFill>
                  <a:srgbClr val="000000"/>
                </a:solidFill>
                <a:latin typeface="Times New Roman" panose="02020603050405020304" pitchFamily="18" charset="0"/>
                <a:ea typeface="宋体" panose="02010600030101010101" pitchFamily="2" charset="-122"/>
              </a:rPr>
              <a:t>共享强有力的工具，其用法如下：</a:t>
            </a:r>
          </a:p>
          <a:p>
            <a:pPr indent="266700" algn="just"/>
            <a:r>
              <a:rPr lang="en-US" altLang="zh-CN" sz="1400" kern="100" dirty="0" err="1">
                <a:solidFill>
                  <a:srgbClr val="000000"/>
                </a:solidFill>
                <a:latin typeface="Times New Roman" panose="02020603050405020304" pitchFamily="18" charset="0"/>
                <a:ea typeface="宋体" panose="02010600030101010101" pitchFamily="2" charset="-122"/>
              </a:rPr>
              <a:t>smbclient</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选项</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参数</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a:t>
            </a:r>
          </a:p>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RPC</a:t>
            </a:r>
            <a:endPar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，基于</a:t>
            </a:r>
            <a:r>
              <a:rPr lang="en-US" altLang="zh-CN" sz="1400" kern="100" dirty="0">
                <a:solidFill>
                  <a:srgbClr val="000000"/>
                </a:solidFill>
                <a:effectLst/>
                <a:latin typeface="Times New Roman" panose="02020603050405020304" pitchFamily="18" charset="0"/>
                <a:ea typeface="宋体" panose="02010600030101010101" pitchFamily="2" charset="-122"/>
              </a:rPr>
              <a:t>C/S</a:t>
            </a:r>
            <a:r>
              <a:rPr lang="zh-CN" altLang="zh-CN" sz="1400" kern="100" dirty="0">
                <a:solidFill>
                  <a:srgbClr val="000000"/>
                </a:solidFill>
                <a:effectLst/>
                <a:latin typeface="Times New Roman" panose="02020603050405020304" pitchFamily="18" charset="0"/>
                <a:ea typeface="宋体" panose="02010600030101010101" pitchFamily="2" charset="-122"/>
              </a:rPr>
              <a:t>模型。程序可以使用这个协议请求网络中另一台计算机上某程序的服务而不需知道网络细节，甚至可以请求对方的系统调用。</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对于</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而言，文件系统是在内核空间实现的，即文件系统比如</a:t>
            </a:r>
            <a:r>
              <a:rPr lang="en-US" altLang="zh-CN" sz="1400" kern="100" dirty="0">
                <a:solidFill>
                  <a:srgbClr val="000000"/>
                </a:solidFill>
                <a:effectLst/>
                <a:latin typeface="Times New Roman" panose="02020603050405020304" pitchFamily="18" charset="0"/>
                <a:ea typeface="宋体" panose="02010600030101010101" pitchFamily="2" charset="-122"/>
              </a:rPr>
              <a:t>ext3</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ext4</a:t>
            </a:r>
            <a:r>
              <a:rPr lang="zh-CN" altLang="zh-CN" sz="1400" kern="100" dirty="0">
                <a:solidFill>
                  <a:srgbClr val="000000"/>
                </a:solidFill>
                <a:effectLst/>
                <a:latin typeface="Times New Roman" panose="02020603050405020304" pitchFamily="18" charset="0"/>
                <a:ea typeface="宋体" panose="02010600030101010101" pitchFamily="2" charset="-122"/>
              </a:rPr>
              <a:t>等是在</a:t>
            </a:r>
            <a:r>
              <a:rPr lang="en-US" altLang="zh-CN" sz="1400" kern="100" dirty="0">
                <a:solidFill>
                  <a:srgbClr val="000000"/>
                </a:solidFill>
                <a:effectLst/>
                <a:latin typeface="Times New Roman" panose="02020603050405020304" pitchFamily="18" charset="0"/>
                <a:ea typeface="宋体" panose="02010600030101010101" pitchFamily="2" charset="-122"/>
              </a:rPr>
              <a:t>Kernel</a:t>
            </a:r>
            <a:r>
              <a:rPr lang="zh-CN" altLang="zh-CN" sz="1400" kern="100" dirty="0">
                <a:solidFill>
                  <a:srgbClr val="000000"/>
                </a:solidFill>
                <a:effectLst/>
                <a:latin typeface="Times New Roman" panose="02020603050405020304" pitchFamily="18" charset="0"/>
                <a:ea typeface="宋体" panose="02010600030101010101" pitchFamily="2" charset="-122"/>
              </a:rPr>
              <a:t>启动时，以内核模块的身份加载运行的。</a:t>
            </a:r>
            <a:endParaRPr lang="zh-CN" altLang="zh-CN" sz="1400" kern="100" dirty="0">
              <a:effectLst/>
              <a:latin typeface="Times New Roman" panose="02020603050405020304" pitchFamily="18" charset="0"/>
              <a:ea typeface="宋体" panose="02010600030101010101" pitchFamily="2" charset="-122"/>
            </a:endParaRPr>
          </a:p>
          <a:p>
            <a:pPr marL="0" indent="266700" algn="just">
              <a:spcBef>
                <a:spcPts val="0"/>
              </a:spcBef>
            </a:pPr>
            <a:endParaRPr lang="zh-CN" altLang="zh-CN" sz="11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8536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 NFS</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a:t>
            </a: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Network File System</a:t>
            </a:r>
            <a:r>
              <a:rPr lang="zh-CN" altLang="zh-CN" sz="1400" kern="100" dirty="0">
                <a:solidFill>
                  <a:srgbClr val="000000"/>
                </a:solidFill>
                <a:effectLst/>
                <a:latin typeface="Times New Roman" panose="02020603050405020304" pitchFamily="18" charset="0"/>
                <a:ea typeface="宋体" panose="02010600030101010101" pitchFamily="2" charset="-122"/>
              </a:rPr>
              <a:t>）即网络文件系统，它允许网络中的计算机通过网络共享资源。将</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主机分享的目录，挂载到本地客户端中，本地</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的客户端应用可以透明地读写位于远端</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服务器上的文件，在客户端看起来，就像访问本地文件一样。</a:t>
            </a:r>
            <a:endParaRPr lang="zh-CN" altLang="zh-CN" sz="1400" kern="100" dirty="0">
              <a:effectLst/>
              <a:latin typeface="Times New Roman" panose="02020603050405020304" pitchFamily="18" charset="0"/>
              <a:ea typeface="宋体" panose="02010600030101010101" pitchFamily="2" charset="-122"/>
            </a:endParaRPr>
          </a:p>
          <a:p>
            <a:pPr algn="just" hangingPunct="0">
              <a:lnSpc>
                <a:spcPct val="15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的工作原理</a:t>
            </a: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在传输时使用的端口是随机的未被使用</a:t>
            </a:r>
            <a:r>
              <a:rPr lang="en-US" altLang="zh-CN" sz="1400" kern="100" dirty="0">
                <a:solidFill>
                  <a:srgbClr val="000000"/>
                </a:solidFill>
                <a:effectLst/>
                <a:latin typeface="Times New Roman" panose="02020603050405020304" pitchFamily="18" charset="0"/>
                <a:ea typeface="宋体" panose="02010600030101010101" pitchFamily="2" charset="-122"/>
              </a:rPr>
              <a:t>&lt;1024</a:t>
            </a:r>
            <a:r>
              <a:rPr lang="zh-CN" altLang="zh-CN" sz="1400" kern="100" dirty="0">
                <a:solidFill>
                  <a:srgbClr val="000000"/>
                </a:solidFill>
                <a:effectLst/>
                <a:latin typeface="Times New Roman" panose="02020603050405020304" pitchFamily="18" charset="0"/>
                <a:ea typeface="宋体" panose="02010600030101010101" pitchFamily="2" charset="-122"/>
              </a:rPr>
              <a:t>的端口，他是通过</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（远程过程调用）服务来实现的。</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的主要功能就是记录每个</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功能所对应的端口号，并且将该信息传到</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客户端，来实现连接。</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）启动</a:t>
            </a:r>
            <a:r>
              <a:rPr lang="en-US" altLang="zh-CN" sz="1400" kern="100" dirty="0">
                <a:solidFill>
                  <a:srgbClr val="000000"/>
                </a:solidFill>
                <a:effectLst/>
                <a:latin typeface="Times New Roman" panose="02020603050405020304" pitchFamily="18" charset="0"/>
                <a:ea typeface="宋体" panose="02010600030101010101" pitchFamily="2" charset="-122"/>
              </a:rPr>
              <a:t>NFS server</a:t>
            </a:r>
            <a:r>
              <a:rPr lang="zh-CN" altLang="zh-CN" sz="1400" kern="100" dirty="0">
                <a:solidFill>
                  <a:srgbClr val="000000"/>
                </a:solidFill>
                <a:effectLst/>
                <a:latin typeface="Times New Roman" panose="02020603050405020304" pitchFamily="18" charset="0"/>
                <a:ea typeface="宋体" panose="02010600030101010101" pitchFamily="2" charset="-122"/>
              </a:rPr>
              <a:t>之前要启动</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服务（即</a:t>
            </a:r>
            <a:r>
              <a:rPr lang="en-US" altLang="zh-CN" sz="1400" kern="100" dirty="0" err="1">
                <a:solidFill>
                  <a:srgbClr val="000000"/>
                </a:solidFill>
                <a:effectLst/>
                <a:latin typeface="Times New Roman" panose="02020603050405020304" pitchFamily="18" charset="0"/>
                <a:ea typeface="宋体" panose="02010600030101010101" pitchFamily="2" charset="-122"/>
              </a:rPr>
              <a:t>portmap</a:t>
            </a:r>
            <a:r>
              <a:rPr lang="zh-CN" altLang="zh-CN" sz="1400" kern="100" dirty="0">
                <a:solidFill>
                  <a:srgbClr val="000000"/>
                </a:solidFill>
                <a:effectLst/>
                <a:latin typeface="Times New Roman" panose="02020603050405020304" pitchFamily="18" charset="0"/>
                <a:ea typeface="宋体" panose="02010600030101010101" pitchFamily="2" charset="-122"/>
              </a:rPr>
              <a:t>服务），否则</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en-US" altLang="zh-CN" sz="1400" kern="100" dirty="0">
                <a:solidFill>
                  <a:srgbClr val="000000"/>
                </a:solidFill>
                <a:effectLst/>
                <a:latin typeface="Times New Roman" panose="02020603050405020304" pitchFamily="18" charset="0"/>
                <a:ea typeface="宋体" panose="02010600030101010101" pitchFamily="2" charset="-122"/>
              </a:rPr>
              <a:t> server</a:t>
            </a:r>
            <a:r>
              <a:rPr lang="zh-CN" altLang="zh-CN" sz="1400" kern="100" dirty="0">
                <a:solidFill>
                  <a:srgbClr val="000000"/>
                </a:solidFill>
                <a:effectLst/>
                <a:latin typeface="Times New Roman" panose="02020603050405020304" pitchFamily="18" charset="0"/>
                <a:ea typeface="宋体" panose="02010600030101010101" pitchFamily="2" charset="-122"/>
              </a:rPr>
              <a:t>就无法向</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服务注册。</a:t>
            </a:r>
            <a:endParaRPr lang="zh-CN" altLang="zh-CN" sz="1400" kern="100" dirty="0">
              <a:effectLst/>
              <a:latin typeface="Times New Roman" panose="02020603050405020304" pitchFamily="18" charset="0"/>
              <a:ea typeface="宋体" panose="02010600030101010101" pitchFamily="2" charset="-122"/>
            </a:endParaRPr>
          </a:p>
          <a:p>
            <a:pPr indent="266700" algn="just"/>
            <a:r>
              <a:rPr lang="zh-CN" altLang="zh-CN" sz="1400" kern="100" dirty="0">
                <a:solidFill>
                  <a:srgbClr val="000000"/>
                </a:solidFill>
                <a:effectLst/>
                <a:latin typeface="Times New Roman" panose="02020603050405020304" pitchFamily="18" charset="0"/>
                <a:ea typeface="宋体" panose="02010600030101010101" pitchFamily="2" charset="-122"/>
              </a:rPr>
              <a:t>如果</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服务重新启动，原来已注册好的</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端口数据就会丢失，因此，此时</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服务管理的</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程序也需要重新启动以重新向</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注册。</a:t>
            </a:r>
            <a:endParaRPr lang="zh-CN" altLang="zh-CN" sz="1400" kern="100" dirty="0">
              <a:effectLst/>
              <a:latin typeface="Times New Roman" panose="02020603050405020304" pitchFamily="18" charset="0"/>
              <a:ea typeface="宋体" panose="02010600030101010101" pitchFamily="2" charset="-122"/>
            </a:endParaRPr>
          </a:p>
          <a:p>
            <a:pPr marL="0" indent="0" algn="just">
              <a:spcBef>
                <a:spcPts val="0"/>
              </a:spcBef>
              <a:buNone/>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1263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gn="just" hangingPunct="0">
              <a:lnSpc>
                <a:spcPct val="15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服务端配置 </a:t>
            </a:r>
          </a:p>
          <a:p>
            <a:pPr indent="266700" algn="just">
              <a:lnSpc>
                <a:spcPct val="15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/exports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将同一目录共享给多个客户机，但对每个客户机提供的权限不同时，语法格式如下： </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共享的目录</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主机名</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或</a:t>
            </a:r>
            <a:r>
              <a:rPr lang="en-US" altLang="zh-CN" sz="1400" kern="100" dirty="0">
                <a:solidFill>
                  <a:srgbClr val="000000"/>
                </a:solidFill>
                <a:effectLst/>
                <a:latin typeface="Times New Roman" panose="02020603050405020304" pitchFamily="18" charset="0"/>
                <a:ea typeface="宋体" panose="02010600030101010101" pitchFamily="2" charset="-122"/>
              </a:rPr>
              <a:t>IP1(</a:t>
            </a:r>
            <a:r>
              <a:rPr lang="zh-CN" altLang="zh-CN" sz="1400" kern="100" dirty="0">
                <a:solidFill>
                  <a:srgbClr val="000000"/>
                </a:solidFill>
                <a:effectLst/>
                <a:latin typeface="Times New Roman" panose="02020603050405020304" pitchFamily="18" charset="0"/>
                <a:ea typeface="宋体" panose="02010600030101010101" pitchFamily="2" charset="-122"/>
              </a:rPr>
              <a:t>参数</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参数</a:t>
            </a:r>
            <a:r>
              <a:rPr lang="en-US" altLang="zh-CN" sz="1400" kern="100" dirty="0">
                <a:solidFill>
                  <a:srgbClr val="000000"/>
                </a:solidFill>
                <a:effectLst/>
                <a:latin typeface="Times New Roman" panose="02020603050405020304" pitchFamily="18" charset="0"/>
                <a:ea typeface="宋体" panose="02010600030101010101" pitchFamily="2" charset="-122"/>
              </a:rPr>
              <a:t>2)]  [</a:t>
            </a:r>
            <a:r>
              <a:rPr lang="zh-CN" altLang="zh-CN" sz="1400" kern="100" dirty="0">
                <a:solidFill>
                  <a:srgbClr val="000000"/>
                </a:solidFill>
                <a:effectLst/>
                <a:latin typeface="Times New Roman" panose="02020603050405020304" pitchFamily="18" charset="0"/>
                <a:ea typeface="宋体" panose="02010600030101010101" pitchFamily="2" charset="-122"/>
              </a:rPr>
              <a:t>主机名</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或</a:t>
            </a:r>
            <a:r>
              <a:rPr lang="en-US" altLang="zh-CN" sz="1400" kern="100" dirty="0">
                <a:solidFill>
                  <a:srgbClr val="000000"/>
                </a:solidFill>
                <a:effectLst/>
                <a:latin typeface="Times New Roman" panose="02020603050405020304" pitchFamily="18" charset="0"/>
                <a:ea typeface="宋体" panose="02010600030101010101" pitchFamily="2" charset="-122"/>
              </a:rPr>
              <a:t>IP2(</a:t>
            </a:r>
            <a:r>
              <a:rPr lang="zh-CN" altLang="zh-CN" sz="1400" kern="100" dirty="0">
                <a:solidFill>
                  <a:srgbClr val="000000"/>
                </a:solidFill>
                <a:effectLst/>
                <a:latin typeface="Times New Roman" panose="02020603050405020304" pitchFamily="18" charset="0"/>
                <a:ea typeface="宋体" panose="02010600030101010101" pitchFamily="2" charset="-122"/>
              </a:rPr>
              <a:t>参数</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参数</a:t>
            </a:r>
            <a:r>
              <a:rPr lang="en-US" altLang="zh-CN" sz="1400" kern="100" dirty="0">
                <a:solidFill>
                  <a:srgbClr val="000000"/>
                </a:solidFill>
                <a:effectLst/>
                <a:latin typeface="Times New Roman" panose="02020603050405020304" pitchFamily="18" charset="0"/>
                <a:ea typeface="宋体" panose="02010600030101010101" pitchFamily="2" charset="-122"/>
              </a:rPr>
              <a:t>4)]</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5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共享的目录</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：共享到网络中的文件系统；</a:t>
            </a:r>
            <a:endParaRPr lang="zh-CN" altLang="zh-CN" sz="1400" kern="100" dirty="0">
              <a:effectLst/>
              <a:latin typeface="Times New Roman" panose="02020603050405020304" pitchFamily="18" charset="0"/>
              <a:ea typeface="宋体" panose="02010600030101010101" pitchFamily="2" charset="-122"/>
            </a:endParaRPr>
          </a:p>
          <a:p>
            <a:pPr>
              <a:lnSpc>
                <a:spcPct val="150000"/>
              </a:lnSpc>
              <a:spcBef>
                <a:spcPts val="0"/>
              </a:spcBef>
            </a:pP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主机名</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或</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IP1(</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参数</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参数</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2)] </a:t>
            </a:r>
          </a:p>
          <a:p>
            <a:pPr>
              <a:lnSpc>
                <a:spcPct val="15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的权限</a:t>
            </a:r>
            <a:endPar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自动挂载和自动卸载</a:t>
            </a:r>
          </a:p>
          <a:p>
            <a:pPr indent="266700" algn="just">
              <a:lnSpc>
                <a:spcPct val="15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当我们要使用</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共享文件的时候，首先我们需要挂载，一方离线就会造成另一方等待超时，所以我们就要想到有没有办法自动挂载。我们可以使用</a:t>
            </a: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服务，它使用</a:t>
            </a:r>
            <a:r>
              <a:rPr lang="en-US" altLang="zh-CN" sz="1400" kern="100" dirty="0">
                <a:solidFill>
                  <a:srgbClr val="000000"/>
                </a:solidFill>
                <a:effectLst/>
                <a:latin typeface="Times New Roman" panose="02020603050405020304" pitchFamily="18" charset="0"/>
                <a:ea typeface="宋体" panose="02010600030101010101" pitchFamily="2" charset="-122"/>
              </a:rPr>
              <a:t>automount</a:t>
            </a:r>
            <a:r>
              <a:rPr lang="zh-CN" altLang="zh-CN" sz="1400" kern="100" dirty="0">
                <a:solidFill>
                  <a:srgbClr val="000000"/>
                </a:solidFill>
                <a:effectLst/>
                <a:latin typeface="Times New Roman" panose="02020603050405020304" pitchFamily="18" charset="0"/>
                <a:ea typeface="宋体" panose="02010600030101010101" pitchFamily="2" charset="-122"/>
              </a:rPr>
              <a:t>守护进程来管理挂载点，使得文件系统指南被访问时才被动态地安装，当一段时间不使用时，又会被自动卸载。</a:t>
            </a: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使用主配置文件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auto.master</a:t>
            </a:r>
            <a:r>
              <a:rPr lang="zh-CN" altLang="zh-CN" sz="1400" kern="100" dirty="0">
                <a:solidFill>
                  <a:srgbClr val="000000"/>
                </a:solidFill>
                <a:effectLst/>
                <a:latin typeface="Times New Roman" panose="02020603050405020304" pitchFamily="18" charset="0"/>
                <a:ea typeface="宋体" panose="02010600030101010101" pitchFamily="2" charset="-122"/>
              </a:rPr>
              <a:t>来决定要定义哪些挂载点，然后，它使用适用于各个挂载点的参数来启动</a:t>
            </a:r>
            <a:r>
              <a:rPr lang="en-US" altLang="zh-CN" sz="1400" kern="100" dirty="0">
                <a:solidFill>
                  <a:srgbClr val="000000"/>
                </a:solidFill>
                <a:effectLst/>
                <a:latin typeface="Times New Roman" panose="02020603050405020304" pitchFamily="18" charset="0"/>
                <a:ea typeface="宋体" panose="02010600030101010101" pitchFamily="2" charset="-122"/>
              </a:rPr>
              <a:t>automount</a:t>
            </a:r>
            <a:r>
              <a:rPr lang="zh-CN" altLang="zh-CN" sz="1400" kern="100" dirty="0">
                <a:solidFill>
                  <a:srgbClr val="000000"/>
                </a:solidFill>
                <a:effectLst/>
                <a:latin typeface="Times New Roman" panose="02020603050405020304" pitchFamily="18" charset="0"/>
                <a:ea typeface="宋体" panose="02010600030101010101" pitchFamily="2" charset="-122"/>
              </a:rPr>
              <a:t>进程。</a:t>
            </a:r>
            <a:endParaRPr lang="zh-CN" altLang="zh-CN" sz="1400" kern="100" dirty="0">
              <a:effectLst/>
              <a:latin typeface="Times New Roman" panose="02020603050405020304" pitchFamily="18" charset="0"/>
              <a:ea typeface="宋体" panose="02010600030101010101" pitchFamily="2" charset="-122"/>
            </a:endParaRPr>
          </a:p>
          <a:p>
            <a:pPr>
              <a:lnSpc>
                <a:spcPct val="150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05667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indent="255270">
              <a:lnSpc>
                <a:spcPts val="2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1)</a:t>
            </a:r>
            <a:r>
              <a:rPr lang="en-US" altLang="zh-CN" sz="1400" b="1" kern="100" dirty="0" err="1">
                <a:solidFill>
                  <a:srgbClr val="0000FF"/>
                </a:solidFill>
                <a:effectLst/>
                <a:latin typeface="宋体" panose="02010600030101010101" pitchFamily="2" charset="-122"/>
                <a:ea typeface="宋体" panose="02010600030101010101" pitchFamily="2" charset="-122"/>
              </a:rPr>
              <a:t>主配置文件</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主配置文件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auto.master</a:t>
            </a:r>
            <a:r>
              <a:rPr lang="zh-CN" altLang="zh-CN" sz="1400" kern="100" dirty="0">
                <a:solidFill>
                  <a:srgbClr val="000000"/>
                </a:solidFill>
                <a:effectLst/>
                <a:latin typeface="Times New Roman" panose="02020603050405020304" pitchFamily="18" charset="0"/>
                <a:ea typeface="宋体" panose="02010600030101010101" pitchFamily="2" charset="-122"/>
              </a:rPr>
              <a:t>中的每一个有效定义一个安装点，其结构为：</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en-US" altLang="zh-CN" sz="1400" kern="100" dirty="0" err="1">
                <a:solidFill>
                  <a:srgbClr val="000000"/>
                </a:solidFill>
                <a:effectLst/>
                <a:latin typeface="Times New Roman" panose="02020603050405020304" pitchFamily="18" charset="0"/>
                <a:ea typeface="宋体" panose="02010600030101010101" pitchFamily="2" charset="-122"/>
              </a:rPr>
              <a:t>mount_point</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map_file</a:t>
            </a:r>
            <a:r>
              <a:rPr lang="en-US" altLang="zh-CN" sz="1400" kern="100" dirty="0">
                <a:solidFill>
                  <a:srgbClr val="000000"/>
                </a:solidFill>
                <a:effectLst/>
                <a:latin typeface="Times New Roman" panose="02020603050405020304" pitchFamily="18" charset="0"/>
                <a:ea typeface="宋体" panose="02010600030101010101" pitchFamily="2" charset="-122"/>
              </a:rPr>
              <a:t>  [options]</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其中，</a:t>
            </a:r>
            <a:r>
              <a:rPr lang="en-US" altLang="zh-CN" sz="1400" kern="100" dirty="0" err="1">
                <a:solidFill>
                  <a:srgbClr val="000000"/>
                </a:solidFill>
                <a:effectLst/>
                <a:latin typeface="Times New Roman" panose="02020603050405020304" pitchFamily="18" charset="0"/>
                <a:ea typeface="宋体" panose="02010600030101010101" pitchFamily="2" charset="-122"/>
              </a:rPr>
              <a:t>mount_point</a:t>
            </a:r>
            <a:r>
              <a:rPr lang="zh-CN" altLang="zh-CN" sz="1400" kern="100" dirty="0">
                <a:solidFill>
                  <a:srgbClr val="000000"/>
                </a:solidFill>
                <a:effectLst/>
                <a:latin typeface="Times New Roman" panose="02020603050405020304" pitchFamily="18" charset="0"/>
                <a:ea typeface="宋体" panose="02010600030101010101" pitchFamily="2" charset="-122"/>
              </a:rPr>
              <a:t>为安装点，</a:t>
            </a:r>
            <a:r>
              <a:rPr lang="en-US" altLang="zh-CN" sz="1400" kern="100" dirty="0" err="1">
                <a:solidFill>
                  <a:srgbClr val="000000"/>
                </a:solidFill>
                <a:effectLst/>
                <a:latin typeface="Times New Roman" panose="02020603050405020304" pitchFamily="18" charset="0"/>
                <a:ea typeface="宋体" panose="02010600030101010101" pitchFamily="2" charset="-122"/>
              </a:rPr>
              <a:t>map_file</a:t>
            </a:r>
            <a:r>
              <a:rPr lang="zh-CN" altLang="zh-CN" sz="1400" kern="100" dirty="0">
                <a:solidFill>
                  <a:srgbClr val="000000"/>
                </a:solidFill>
                <a:effectLst/>
                <a:latin typeface="Times New Roman" panose="02020603050405020304" pitchFamily="18" charset="0"/>
                <a:ea typeface="宋体" panose="02010600030101010101" pitchFamily="2" charset="-122"/>
              </a:rPr>
              <a:t>为本安装点对应的配置文件；</a:t>
            </a:r>
            <a:r>
              <a:rPr lang="en-US" altLang="zh-CN" sz="1400" kern="100" dirty="0">
                <a:solidFill>
                  <a:srgbClr val="000000"/>
                </a:solidFill>
                <a:effectLst/>
                <a:latin typeface="Times New Roman" panose="02020603050405020304" pitchFamily="18" charset="0"/>
                <a:ea typeface="宋体" panose="02010600030101010101" pitchFamily="2" charset="-122"/>
              </a:rPr>
              <a:t>options</a:t>
            </a:r>
            <a:r>
              <a:rPr lang="zh-CN" altLang="zh-CN" sz="1400" kern="100" dirty="0">
                <a:solidFill>
                  <a:srgbClr val="000000"/>
                </a:solidFill>
                <a:effectLst/>
                <a:latin typeface="Times New Roman" panose="02020603050405020304" pitchFamily="18" charset="0"/>
                <a:ea typeface="宋体" panose="02010600030101010101" pitchFamily="2" charset="-122"/>
              </a:rPr>
              <a:t>为可选的，这里不使用。</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在安装</a:t>
            </a: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软件包时，同时安装了样本配置文件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auto.master</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auto.misc</a:t>
            </a:r>
            <a:r>
              <a:rPr lang="zh-CN" altLang="zh-CN" sz="1400" kern="100" dirty="0">
                <a:solidFill>
                  <a:srgbClr val="000000"/>
                </a:solidFill>
                <a:effectLst/>
                <a:latin typeface="Times New Roman" panose="02020603050405020304" pitchFamily="18" charset="0"/>
                <a:ea typeface="宋体" panose="02010600030101010101" pitchFamily="2" charset="-122"/>
              </a:rPr>
              <a:t>，例如：</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misc</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auto.misc</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就是样本配置文件中的一行，含义为定义一个安装点</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misc</a:t>
            </a:r>
            <a:r>
              <a:rPr lang="zh-CN" altLang="zh-CN" sz="1400" kern="100" dirty="0">
                <a:solidFill>
                  <a:srgbClr val="000000"/>
                </a:solidFill>
                <a:effectLst/>
                <a:latin typeface="Times New Roman" panose="02020603050405020304" pitchFamily="18" charset="0"/>
                <a:ea typeface="宋体" panose="02010600030101010101" pitchFamily="2" charset="-122"/>
              </a:rPr>
              <a:t>，安装方法在</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auto.misc</a:t>
            </a:r>
            <a:r>
              <a:rPr lang="zh-CN" altLang="zh-CN" sz="1400" kern="100" dirty="0">
                <a:solidFill>
                  <a:srgbClr val="000000"/>
                </a:solidFill>
                <a:effectLst/>
                <a:latin typeface="Times New Roman" panose="02020603050405020304" pitchFamily="18" charset="0"/>
                <a:ea typeface="宋体" panose="02010600030101010101" pitchFamily="2" charset="-122"/>
              </a:rPr>
              <a:t>中描述。用户也可以在其中定义自己的一行内容，用于自动安装</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文件系统。为了描述方便，我们把安装方法描述文件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auto.misc</a:t>
            </a:r>
            <a:r>
              <a:rPr lang="zh-CN" altLang="zh-CN" sz="1400" kern="100" dirty="0">
                <a:solidFill>
                  <a:srgbClr val="000000"/>
                </a:solidFill>
                <a:effectLst/>
                <a:latin typeface="Times New Roman" panose="02020603050405020304" pitchFamily="18" charset="0"/>
                <a:ea typeface="宋体" panose="02010600030101010101" pitchFamily="2" charset="-122"/>
              </a:rPr>
              <a:t>称为自动安装映射文件</a:t>
            </a:r>
            <a:endParaRPr lang="zh-CN" altLang="zh-CN" sz="1400" kern="100" dirty="0">
              <a:effectLst/>
              <a:latin typeface="Times New Roman" panose="02020603050405020304" pitchFamily="18" charset="0"/>
              <a:ea typeface="宋体" panose="02010600030101010101" pitchFamily="2" charset="-122"/>
            </a:endParaRPr>
          </a:p>
          <a:p>
            <a:pPr marL="0" indent="255270">
              <a:lnSpc>
                <a:spcPts val="2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自动安装映射文件</a:t>
            </a: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自动安装映射文件</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auto.misc</a:t>
            </a:r>
            <a:r>
              <a:rPr lang="zh-CN" altLang="zh-CN" sz="1400" kern="100" dirty="0">
                <a:solidFill>
                  <a:srgbClr val="000000"/>
                </a:solidFill>
                <a:effectLst/>
                <a:latin typeface="Times New Roman" panose="02020603050405020304" pitchFamily="18" charset="0"/>
                <a:ea typeface="宋体" panose="02010600030101010101" pitchFamily="2" charset="-122"/>
              </a:rPr>
              <a:t>的结构为：</a:t>
            </a: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key  [-option]  location</a:t>
            </a:r>
            <a:endParaRPr lang="zh-CN" altLang="zh-CN" sz="1400" kern="100" dirty="0">
              <a:effectLst/>
              <a:latin typeface="Times New Roman" panose="02020603050405020304" pitchFamily="18" charset="0"/>
              <a:ea typeface="宋体" panose="02010600030101010101" pitchFamily="2" charset="-122"/>
            </a:endParaRPr>
          </a:p>
          <a:p>
            <a:pPr marL="0">
              <a:lnSpc>
                <a:spcPts val="2000"/>
              </a:lnSpc>
              <a:spcBef>
                <a:spcPts val="0"/>
              </a:spcBef>
            </a:pP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其中，</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key</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为主配置文件安装点的子目录，该子目录可存在，也可以不存在；</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-options</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为安装参数；</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location</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为要安装的文件系统的位置。</a:t>
            </a: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23657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3</a:t>
            </a:r>
            <a:endParaRPr lang="zh-CN" altLang="en-US" sz="7200" dirty="0">
              <a:solidFill>
                <a:srgbClr val="3B3837"/>
              </a:solidFill>
            </a:endParaRPr>
          </a:p>
        </p:txBody>
      </p:sp>
      <p:sp>
        <p:nvSpPr>
          <p:cNvPr id="6" name="Rectangle 36"/>
          <p:cNvSpPr/>
          <p:nvPr/>
        </p:nvSpPr>
        <p:spPr>
          <a:xfrm>
            <a:off x="3039765" y="2232124"/>
            <a:ext cx="4968552" cy="1237601"/>
          </a:xfrm>
          <a:prstGeom prst="rect">
            <a:avLst/>
          </a:prstGeom>
          <a:noFill/>
        </p:spPr>
        <p:txBody>
          <a:bodyPr wrap="square" lIns="67391" tIns="33696" rIns="67391" bIns="33696">
            <a:spAutoFit/>
          </a:bodyPr>
          <a:lstStyle/>
          <a:p>
            <a:pPr algn="ctr">
              <a:defRPr/>
            </a:pPr>
            <a:r>
              <a:rPr lang="en-US" altLang="zh-CN" sz="4000" kern="0" dirty="0">
                <a:solidFill>
                  <a:srgbClr val="3B3837"/>
                </a:solidFill>
                <a:latin typeface="Arial" panose="020B0604020202020204" pitchFamily="34" charset="0"/>
                <a:ea typeface="微软雅黑" panose="020B0503020204020204" pitchFamily="34" charset="-122"/>
                <a:sym typeface="Arial" panose="020B0604020202020204" pitchFamily="34" charset="0"/>
              </a:rPr>
              <a:t>       </a:t>
            </a:r>
            <a:r>
              <a:rPr lang="en-US" altLang="zh-CN" sz="3600" b="1" dirty="0"/>
              <a:t>DHCP</a:t>
            </a:r>
            <a:r>
              <a:rPr lang="zh-CN" altLang="zh-CN" sz="3600" b="1" dirty="0"/>
              <a:t>服务器</a:t>
            </a:r>
            <a:r>
              <a:rPr lang="zh-CN" altLang="en-US" sz="3600" b="1" dirty="0"/>
              <a:t>搭建</a:t>
            </a:r>
            <a:endParaRPr lang="zh-CN" altLang="en-US"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a:p>
            <a:pPr algn="ctr">
              <a:defRPr/>
            </a:pPr>
            <a:endPar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501562220"/>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indent="255270">
              <a:lnSpc>
                <a:spcPts val="2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3)</a:t>
            </a:r>
            <a:r>
              <a:rPr lang="en-US" altLang="zh-CN" sz="1400" b="1" kern="100" dirty="0" err="1">
                <a:solidFill>
                  <a:srgbClr val="0000FF"/>
                </a:solidFill>
                <a:effectLst/>
                <a:latin typeface="宋体" panose="02010600030101010101" pitchFamily="2" charset="-122"/>
                <a:ea typeface="宋体" panose="02010600030101010101" pitchFamily="2" charset="-122"/>
              </a:rPr>
              <a:t>启动</a:t>
            </a:r>
            <a:r>
              <a:rPr lang="en-US" altLang="zh-CN" sz="1400" b="1" kern="100" dirty="0" err="1">
                <a:solidFill>
                  <a:srgbClr val="0000FF"/>
                </a:solidFill>
                <a:effectLst/>
                <a:latin typeface="Times New Roman" panose="02020603050405020304" pitchFamily="18" charset="0"/>
                <a:ea typeface="宋体" panose="02010600030101010101" pitchFamily="2" charset="-122"/>
              </a:rPr>
              <a:t>autofs</a:t>
            </a:r>
            <a:r>
              <a:rPr lang="en-US" altLang="zh-CN" sz="1400" b="1" kern="100" dirty="0" err="1">
                <a:solidFill>
                  <a:srgbClr val="0000FF"/>
                </a:solidFill>
                <a:effectLst/>
                <a:latin typeface="宋体" panose="02010600030101010101" pitchFamily="2" charset="-122"/>
                <a:ea typeface="宋体" panose="02010600030101010101" pitchFamily="2" charset="-122"/>
              </a:rPr>
              <a:t>服务</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服务名为</a:t>
            </a:r>
            <a:r>
              <a:rPr lang="en-US" altLang="zh-CN" sz="1400" kern="100" dirty="0" err="1">
                <a:solidFill>
                  <a:srgbClr val="000000"/>
                </a:solidFill>
                <a:effectLst/>
                <a:latin typeface="Times New Roman" panose="02020603050405020304" pitchFamily="18" charset="0"/>
                <a:ea typeface="宋体" panose="02010600030101010101" pitchFamily="2" charset="-122"/>
              </a:rPr>
              <a:t>autofs.server</a:t>
            </a:r>
            <a:r>
              <a:rPr lang="zh-CN" altLang="zh-CN" sz="1400" kern="100" dirty="0">
                <a:solidFill>
                  <a:srgbClr val="000000"/>
                </a:solidFill>
                <a:effectLst/>
                <a:latin typeface="Times New Roman" panose="02020603050405020304" pitchFamily="18" charset="0"/>
                <a:ea typeface="宋体" panose="02010600030101010101" pitchFamily="2" charset="-122"/>
              </a:rPr>
              <a:t>，管理方法为：</a:t>
            </a:r>
            <a:endParaRPr lang="zh-CN" altLang="zh-CN" sz="1400" kern="100" dirty="0">
              <a:effectLst/>
              <a:latin typeface="Times New Roman" panose="02020603050405020304" pitchFamily="18" charset="0"/>
              <a:ea typeface="宋体" panose="02010600030101010101" pitchFamily="2" charset="-122"/>
            </a:endParaRPr>
          </a:p>
          <a:p>
            <a:pPr marL="335915" lvl="1" indent="266700" algn="just">
              <a:lnSpc>
                <a:spcPts val="2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enable/disable/status/start/stop/reload  </a:t>
            </a:r>
            <a:r>
              <a:rPr lang="en-US" altLang="zh-CN" sz="1100" kern="100" dirty="0" err="1">
                <a:solidFill>
                  <a:srgbClr val="000000"/>
                </a:solidFill>
                <a:effectLst/>
                <a:latin typeface="Times New Roman" panose="02020603050405020304" pitchFamily="18" charset="0"/>
                <a:ea typeface="宋体" panose="02010600030101010101" pitchFamily="2" charset="-122"/>
              </a:rPr>
              <a:t>autofs</a:t>
            </a:r>
            <a:endParaRPr lang="zh-CN" altLang="zh-CN" sz="11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若</a:t>
            </a:r>
            <a:r>
              <a:rPr lang="en-US" altLang="zh-CN" sz="1400" kern="100" dirty="0" err="1">
                <a:solidFill>
                  <a:srgbClr val="000000"/>
                </a:solidFill>
                <a:effectLst/>
                <a:latin typeface="Times New Roman" panose="02020603050405020304" pitchFamily="18" charset="0"/>
                <a:ea typeface="宋体" panose="02010600030101010101" pitchFamily="2" charset="-122"/>
              </a:rPr>
              <a:t>autofs</a:t>
            </a:r>
            <a:r>
              <a:rPr lang="zh-CN" altLang="zh-CN" sz="1400" kern="100" dirty="0">
                <a:solidFill>
                  <a:srgbClr val="000000"/>
                </a:solidFill>
                <a:effectLst/>
                <a:latin typeface="Times New Roman" panose="02020603050405020304" pitchFamily="18" charset="0"/>
                <a:ea typeface="宋体" panose="02010600030101010101" pitchFamily="2" charset="-122"/>
              </a:rPr>
              <a:t>服务名为</a:t>
            </a:r>
            <a:r>
              <a:rPr lang="en-US" altLang="zh-CN" sz="1400" kern="100" dirty="0" err="1">
                <a:solidFill>
                  <a:srgbClr val="000000"/>
                </a:solidFill>
                <a:effectLst/>
                <a:latin typeface="Times New Roman" panose="02020603050405020304" pitchFamily="18" charset="0"/>
                <a:ea typeface="宋体" panose="02010600030101010101" pitchFamily="2" charset="-122"/>
              </a:rPr>
              <a:t>autofs.server</a:t>
            </a:r>
            <a:r>
              <a:rPr lang="zh-CN" altLang="zh-CN" sz="1400" kern="100" dirty="0">
                <a:solidFill>
                  <a:srgbClr val="000000"/>
                </a:solidFill>
                <a:effectLst/>
                <a:latin typeface="Times New Roman" panose="02020603050405020304" pitchFamily="18" charset="0"/>
                <a:ea typeface="宋体" panose="02010600030101010101" pitchFamily="2" charset="-122"/>
              </a:rPr>
              <a:t>，管理方法为：</a:t>
            </a:r>
            <a:endParaRPr lang="zh-CN" altLang="zh-CN" sz="1400" kern="100" dirty="0">
              <a:effectLst/>
              <a:latin typeface="Times New Roman" panose="02020603050405020304" pitchFamily="18" charset="0"/>
              <a:ea typeface="宋体" panose="02010600030101010101" pitchFamily="2" charset="-122"/>
            </a:endParaRPr>
          </a:p>
          <a:p>
            <a:pPr marL="335915" lvl="1" indent="266700" algn="just">
              <a:lnSpc>
                <a:spcPts val="2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reload  </a:t>
            </a:r>
            <a:r>
              <a:rPr lang="en-US" altLang="zh-CN" sz="1100" kern="100" dirty="0" err="1">
                <a:solidFill>
                  <a:srgbClr val="000000"/>
                </a:solidFill>
                <a:effectLst/>
                <a:latin typeface="Times New Roman" panose="02020603050405020304" pitchFamily="18" charset="0"/>
                <a:ea typeface="宋体" panose="02010600030101010101" pitchFamily="2" charset="-122"/>
              </a:rPr>
              <a:t>autofs</a:t>
            </a:r>
            <a:endParaRPr lang="zh-CN" altLang="zh-CN" sz="1100" kern="100" dirty="0">
              <a:effectLst/>
              <a:latin typeface="Times New Roman" panose="02020603050405020304" pitchFamily="18" charset="0"/>
              <a:ea typeface="宋体" panose="02010600030101010101" pitchFamily="2" charset="-122"/>
            </a:endParaRPr>
          </a:p>
          <a:p>
            <a:pPr marL="0"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当用户首次访问</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misc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时，文件系统会被自动获取，若</a:t>
            </a:r>
            <a:r>
              <a:rPr lang="en-US" altLang="zh-CN" sz="1400" kern="100" dirty="0">
                <a:solidFill>
                  <a:srgbClr val="000000"/>
                </a:solidFill>
                <a:effectLst/>
                <a:latin typeface="Times New Roman" panose="02020603050405020304" pitchFamily="18" charset="0"/>
                <a:ea typeface="宋体" panose="02010600030101010101" pitchFamily="2" charset="-122"/>
              </a:rPr>
              <a:t>5min</a:t>
            </a:r>
            <a:r>
              <a:rPr lang="zh-CN" altLang="zh-CN" sz="1400" kern="100" dirty="0">
                <a:solidFill>
                  <a:srgbClr val="000000"/>
                </a:solidFill>
                <a:effectLst/>
                <a:latin typeface="Times New Roman" panose="02020603050405020304" pitchFamily="18" charset="0"/>
                <a:ea typeface="宋体" panose="02010600030101010101" pitchFamily="2" charset="-122"/>
              </a:rPr>
              <a:t>之内不使用</a:t>
            </a:r>
            <a:r>
              <a:rPr lang="en-US" altLang="zh-CN" sz="1400" kern="100" dirty="0">
                <a:solidFill>
                  <a:srgbClr val="000000"/>
                </a:solidFill>
                <a:effectLst/>
                <a:latin typeface="Times New Roman" panose="02020603050405020304" pitchFamily="18" charset="0"/>
                <a:ea typeface="宋体" panose="02010600030101010101" pitchFamily="2" charset="-122"/>
              </a:rPr>
              <a:t>automount</a:t>
            </a:r>
            <a:r>
              <a:rPr lang="zh-CN" altLang="zh-CN" sz="1400" kern="100" dirty="0">
                <a:solidFill>
                  <a:srgbClr val="000000"/>
                </a:solidFill>
                <a:effectLst/>
                <a:latin typeface="Times New Roman" panose="02020603050405020304" pitchFamily="18" charset="0"/>
                <a:ea typeface="宋体" panose="02010600030101010101" pitchFamily="2" charset="-122"/>
              </a:rPr>
              <a:t>，该文件系统会被自动卸载。</a:t>
            </a: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20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indent="255270">
              <a:lnSpc>
                <a:spcPts val="2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服务器的故障排除</a:t>
            </a:r>
          </a:p>
          <a:p>
            <a:pPr indent="266700" algn="just">
              <a:lnSpc>
                <a:spcPts val="2000"/>
              </a:lnSpc>
            </a:pP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出现了故障，可以从以下几个方面着手检查。</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客户机和服务器的负荷是否太高，服务器和客户端之间的网络是否正常。</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/exports</a:t>
            </a:r>
            <a:r>
              <a:rPr lang="zh-CN" altLang="zh-CN" sz="1400" kern="100" dirty="0">
                <a:solidFill>
                  <a:srgbClr val="000000"/>
                </a:solidFill>
                <a:effectLst/>
                <a:latin typeface="Times New Roman" panose="02020603050405020304" pitchFamily="18" charset="0"/>
                <a:ea typeface="宋体" panose="02010600030101010101" pitchFamily="2" charset="-122"/>
              </a:rPr>
              <a:t>文件的正确性。</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）必要时重新启动</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或</a:t>
            </a:r>
            <a:r>
              <a:rPr lang="en-US" altLang="zh-CN" sz="1400" kern="100" dirty="0" err="1">
                <a:solidFill>
                  <a:srgbClr val="000000"/>
                </a:solidFill>
                <a:effectLst/>
                <a:latin typeface="Times New Roman" panose="02020603050405020304" pitchFamily="18" charset="0"/>
                <a:ea typeface="宋体" panose="02010600030101010101" pitchFamily="2" charset="-122"/>
              </a:rPr>
              <a:t>portmap</a:t>
            </a:r>
            <a:r>
              <a:rPr lang="zh-CN" altLang="zh-CN" sz="1400" kern="100" dirty="0">
                <a:solidFill>
                  <a:srgbClr val="000000"/>
                </a:solidFill>
                <a:effectLst/>
                <a:latin typeface="Times New Roman" panose="02020603050405020304" pitchFamily="18" charset="0"/>
                <a:ea typeface="宋体" panose="02010600030101010101" pitchFamily="2" charset="-122"/>
              </a:rPr>
              <a:t>服务。</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zh-CN" altLang="zh-CN" sz="1400" kern="100" dirty="0">
                <a:solidFill>
                  <a:srgbClr val="000000"/>
                </a:solidFill>
                <a:effectLst/>
                <a:latin typeface="Times New Roman" panose="02020603050405020304" pitchFamily="18" charset="0"/>
                <a:ea typeface="宋体" panose="02010600030101010101" pitchFamily="2" charset="-122"/>
              </a:rPr>
              <a:t>运行下列命令重新启动</a:t>
            </a:r>
            <a:r>
              <a:rPr lang="en-US" altLang="zh-CN" sz="1400" kern="100" dirty="0" err="1">
                <a:solidFill>
                  <a:srgbClr val="000000"/>
                </a:solidFill>
                <a:effectLst/>
                <a:latin typeface="Times New Roman" panose="02020603050405020304" pitchFamily="18" charset="0"/>
                <a:ea typeface="宋体" panose="02010600030101010101" pitchFamily="2" charset="-122"/>
              </a:rPr>
              <a:t>portmap</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ts val="2000"/>
              </a:lnSpc>
            </a:pP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service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portmap</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restart</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ts val="2000"/>
              </a:lnSpc>
            </a:pP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service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nfs</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start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ts val="2000"/>
              </a:lnSpc>
            </a:pP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）检查客户端中的</a:t>
            </a:r>
            <a:r>
              <a:rPr lang="en-US" altLang="zh-CN" sz="1400" kern="100" dirty="0">
                <a:solidFill>
                  <a:srgbClr val="000000"/>
                </a:solidFill>
                <a:effectLst/>
                <a:latin typeface="Times New Roman" panose="02020603050405020304" pitchFamily="18" charset="0"/>
                <a:ea typeface="宋体" panose="02010600030101010101" pitchFamily="2" charset="-122"/>
              </a:rPr>
              <a:t>mount</a:t>
            </a:r>
            <a:r>
              <a:rPr lang="zh-CN" altLang="zh-CN" sz="1400" kern="100" dirty="0">
                <a:solidFill>
                  <a:srgbClr val="000000"/>
                </a:solidFill>
                <a:effectLst/>
                <a:latin typeface="Times New Roman" panose="02020603050405020304" pitchFamily="18" charset="0"/>
                <a:ea typeface="宋体" panose="02010600030101010101" pitchFamily="2" charset="-122"/>
              </a:rPr>
              <a:t>命令或</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fstab</a:t>
            </a:r>
            <a:r>
              <a:rPr lang="zh-CN" altLang="zh-CN" sz="1400" kern="100" dirty="0">
                <a:solidFill>
                  <a:srgbClr val="000000"/>
                </a:solidFill>
                <a:effectLst/>
                <a:latin typeface="Times New Roman" panose="02020603050405020304" pitchFamily="18" charset="0"/>
                <a:ea typeface="宋体" panose="02010600030101010101" pitchFamily="2" charset="-122"/>
              </a:rPr>
              <a:t>的语法是否正确。</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）查看内核是否支持</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服务。</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pPr>
            <a:r>
              <a:rPr lang="zh-CN" altLang="zh-CN" sz="1400" kern="100" dirty="0">
                <a:solidFill>
                  <a:srgbClr val="000000"/>
                </a:solidFill>
                <a:effectLst/>
                <a:latin typeface="Times New Roman" panose="02020603050405020304" pitchFamily="18" charset="0"/>
                <a:ea typeface="宋体" panose="02010600030101010101" pitchFamily="2" charset="-122"/>
              </a:rPr>
              <a:t>普通的内核应有的选项为</a:t>
            </a:r>
            <a:r>
              <a:rPr lang="en-US" altLang="zh-CN" sz="1400" kern="100" dirty="0">
                <a:solidFill>
                  <a:srgbClr val="000000"/>
                </a:solidFill>
                <a:effectLst/>
                <a:latin typeface="Times New Roman" panose="02020603050405020304" pitchFamily="18" charset="0"/>
                <a:ea typeface="宋体" panose="02010600030101010101" pitchFamily="2" charset="-122"/>
              </a:rPr>
              <a:t>CONFIG_NFS_FS=m</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CONFIG_NFS_V3=y</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CONFIG_ NFSD=m</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CONFIG_NFSD_V3=y</a:t>
            </a:r>
            <a:r>
              <a:rPr lang="zh-CN" altLang="zh-CN" sz="1400" kern="100" dirty="0">
                <a:solidFill>
                  <a:srgbClr val="000000"/>
                </a:solidFill>
                <a:effectLst/>
                <a:latin typeface="Times New Roman" panose="02020603050405020304" pitchFamily="18" charset="0"/>
                <a:ea typeface="宋体" panose="02010600030101010101" pitchFamily="2" charset="-122"/>
              </a:rPr>
              <a:t>和</a:t>
            </a:r>
            <a:r>
              <a:rPr lang="en-US" altLang="zh-CN" sz="1400" kern="100" dirty="0">
                <a:solidFill>
                  <a:srgbClr val="000000"/>
                </a:solidFill>
                <a:effectLst/>
                <a:latin typeface="Times New Roman" panose="02020603050405020304" pitchFamily="18" charset="0"/>
                <a:ea typeface="宋体" panose="02010600030101010101" pitchFamily="2" charset="-122"/>
              </a:rPr>
              <a:t>CONFIG_SUNRPC=m</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marL="0" indent="255270">
              <a:lnSpc>
                <a:spcPts val="2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42260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gn="just" hangingPunct="0">
              <a:lnSpc>
                <a:spcPts val="2000"/>
              </a:lnSpc>
              <a:spcBef>
                <a:spcPts val="780"/>
              </a:spcBef>
              <a:spcAft>
                <a:spcPts val="780"/>
              </a:spcAft>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6.nfsstat</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lnSpc>
                <a:spcPts val="2000"/>
              </a:lnSpc>
            </a:pPr>
            <a:r>
              <a:rPr lang="en-US" altLang="zh-CN" sz="1400" kern="100" dirty="0" err="1">
                <a:solidFill>
                  <a:srgbClr val="000000"/>
                </a:solidFill>
                <a:effectLst/>
                <a:latin typeface="Times New Roman" panose="02020603050405020304" pitchFamily="18" charset="0"/>
                <a:ea typeface="宋体" panose="02010600030101010101" pitchFamily="2" charset="-122"/>
              </a:rPr>
              <a:t>nfsstat</a:t>
            </a:r>
            <a:r>
              <a:rPr lang="zh-CN" altLang="zh-CN" sz="1400" kern="100" dirty="0">
                <a:solidFill>
                  <a:srgbClr val="000000"/>
                </a:solidFill>
                <a:effectLst/>
                <a:latin typeface="Times New Roman" panose="02020603050405020304" pitchFamily="18" charset="0"/>
                <a:ea typeface="宋体" panose="02010600030101010101" pitchFamily="2" charset="-122"/>
              </a:rPr>
              <a:t>命令显示关于</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和到内核的远程过程调用（</a:t>
            </a:r>
            <a:r>
              <a:rPr lang="en-US" altLang="zh-CN" sz="1400" kern="100" dirty="0">
                <a:solidFill>
                  <a:srgbClr val="000000"/>
                </a:solidFill>
                <a:effectLst/>
                <a:latin typeface="Times New Roman" panose="02020603050405020304" pitchFamily="18" charset="0"/>
                <a:ea typeface="宋体" panose="02010600030101010101" pitchFamily="2" charset="-122"/>
              </a:rPr>
              <a:t>RPC</a:t>
            </a:r>
            <a:r>
              <a:rPr lang="zh-CN" altLang="zh-CN" sz="1400" kern="100" dirty="0">
                <a:solidFill>
                  <a:srgbClr val="000000"/>
                </a:solidFill>
                <a:effectLst/>
                <a:latin typeface="Times New Roman" panose="02020603050405020304" pitchFamily="18" charset="0"/>
                <a:ea typeface="宋体" panose="02010600030101010101" pitchFamily="2" charset="-122"/>
              </a:rPr>
              <a:t>）接口的统计信息，也可以使用该命令重新初始化该信息。如果未给定标志，默认是</a:t>
            </a:r>
            <a:r>
              <a:rPr lang="en-US" altLang="zh-CN" sz="1400" kern="100" dirty="0" err="1">
                <a:solidFill>
                  <a:srgbClr val="000000"/>
                </a:solidFill>
                <a:effectLst/>
                <a:latin typeface="Times New Roman" panose="02020603050405020304" pitchFamily="18" charset="0"/>
                <a:ea typeface="宋体" panose="02010600030101010101" pitchFamily="2" charset="-122"/>
              </a:rPr>
              <a:t>nfsstat</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csnr</a:t>
            </a:r>
            <a:r>
              <a:rPr lang="zh-CN" altLang="zh-CN" sz="1400" kern="100" dirty="0">
                <a:solidFill>
                  <a:srgbClr val="000000"/>
                </a:solidFill>
                <a:effectLst/>
                <a:latin typeface="Times New Roman" panose="02020603050405020304" pitchFamily="18" charset="0"/>
                <a:ea typeface="宋体" panose="02010600030101010101" pitchFamily="2" charset="-122"/>
              </a:rPr>
              <a:t>命令。使用该命令显示每条信息，但不能重新初始化任何信息。</a:t>
            </a:r>
            <a:endParaRPr lang="zh-CN" altLang="zh-CN" sz="1400" kern="100" dirty="0">
              <a:effectLst/>
              <a:latin typeface="Times New Roman" panose="02020603050405020304" pitchFamily="18" charset="0"/>
              <a:ea typeface="宋体" panose="02010600030101010101" pitchFamily="2" charset="-122"/>
            </a:endParaRPr>
          </a:p>
          <a:p>
            <a:pPr marL="0" indent="255270">
              <a:lnSpc>
                <a:spcPts val="2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903750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marL="0">
              <a:lnSpc>
                <a:spcPct val="100000"/>
              </a:lnSpc>
              <a:spcBef>
                <a:spcPts val="0"/>
              </a:spcBef>
            </a:pP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0">
              <a:lnSpc>
                <a:spcPct val="100000"/>
              </a:lnSpc>
              <a:spcBef>
                <a:spcPts val="0"/>
              </a:spcBef>
            </a:pP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一、搭建</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Samba</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服务器</a:t>
            </a:r>
          </a:p>
          <a:p>
            <a:pPr marL="0"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软件安装 </a:t>
            </a:r>
          </a:p>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与</a:t>
            </a:r>
            <a:r>
              <a:rPr lang="en-US" altLang="zh-CN" sz="1400" kern="100" dirty="0">
                <a:solidFill>
                  <a:srgbClr val="000000"/>
                </a:solidFill>
                <a:effectLst/>
                <a:latin typeface="Times New Roman" panose="02020603050405020304" pitchFamily="18" charset="0"/>
                <a:ea typeface="宋体" panose="02010600030101010101" pitchFamily="2" charset="-122"/>
              </a:rPr>
              <a:t>Samba</a:t>
            </a:r>
            <a:r>
              <a:rPr lang="zh-CN" altLang="zh-CN" sz="1400" kern="100" dirty="0">
                <a:solidFill>
                  <a:srgbClr val="000000"/>
                </a:solidFill>
                <a:effectLst/>
                <a:latin typeface="Times New Roman" panose="02020603050405020304" pitchFamily="18" charset="0"/>
                <a:ea typeface="宋体" panose="02010600030101010101" pitchFamily="2" charset="-122"/>
              </a:rPr>
              <a:t>服务器、客户端及应用相关的软件包有服务器</a:t>
            </a:r>
            <a:r>
              <a:rPr lang="en-US" altLang="zh-CN" sz="1400" kern="100" dirty="0">
                <a:solidFill>
                  <a:srgbClr val="000000"/>
                </a:solidFill>
                <a:effectLst/>
                <a:latin typeface="Times New Roman" panose="02020603050405020304" pitchFamily="18" charset="0"/>
                <a:ea typeface="宋体" panose="02010600030101010101" pitchFamily="2" charset="-122"/>
              </a:rPr>
              <a:t>Samba</a:t>
            </a:r>
            <a:r>
              <a:rPr lang="zh-CN" altLang="zh-CN" sz="1400" kern="100" dirty="0">
                <a:solidFill>
                  <a:srgbClr val="000000"/>
                </a:solidFill>
                <a:effectLst/>
                <a:latin typeface="Times New Roman" panose="02020603050405020304" pitchFamily="18" charset="0"/>
                <a:ea typeface="宋体" panose="02010600030101010101" pitchFamily="2" charset="-122"/>
              </a:rPr>
              <a:t>、客户端</a:t>
            </a:r>
            <a:r>
              <a:rPr lang="en-US" altLang="zh-CN" sz="1400" kern="100" dirty="0" err="1">
                <a:solidFill>
                  <a:srgbClr val="000000"/>
                </a:solidFill>
                <a:effectLst/>
                <a:latin typeface="Times New Roman" panose="02020603050405020304" pitchFamily="18" charset="0"/>
                <a:ea typeface="宋体" panose="02010600030101010101" pitchFamily="2" charset="-122"/>
              </a:rPr>
              <a:t>smbclient</a:t>
            </a:r>
            <a:r>
              <a:rPr lang="zh-CN" altLang="zh-CN" sz="1400" kern="100" dirty="0">
                <a:solidFill>
                  <a:srgbClr val="000000"/>
                </a:solidFill>
                <a:effectLst/>
                <a:latin typeface="Times New Roman" panose="02020603050405020304" pitchFamily="18" charset="0"/>
                <a:ea typeface="宋体" panose="02010600030101010101" pitchFamily="2" charset="-122"/>
              </a:rPr>
              <a:t>、访问</a:t>
            </a:r>
            <a:r>
              <a:rPr lang="en-US" altLang="zh-CN" sz="1400" kern="100" dirty="0">
                <a:solidFill>
                  <a:srgbClr val="000000"/>
                </a:solidFill>
                <a:effectLst/>
                <a:latin typeface="Times New Roman" panose="02020603050405020304" pitchFamily="18" charset="0"/>
                <a:ea typeface="宋体" panose="02010600030101010101" pitchFamily="2" charset="-122"/>
              </a:rPr>
              <a:t>Windows</a:t>
            </a:r>
            <a:r>
              <a:rPr lang="zh-CN" altLang="zh-CN" sz="1400" kern="100" dirty="0">
                <a:solidFill>
                  <a:srgbClr val="000000"/>
                </a:solidFill>
                <a:effectLst/>
                <a:latin typeface="Times New Roman" panose="02020603050405020304" pitchFamily="18" charset="0"/>
                <a:ea typeface="宋体" panose="02010600030101010101" pitchFamily="2" charset="-122"/>
              </a:rPr>
              <a:t>所需软件包</a:t>
            </a:r>
            <a:r>
              <a:rPr lang="en-US" altLang="zh-CN" sz="1400" kern="100" dirty="0" err="1">
                <a:solidFill>
                  <a:srgbClr val="000000"/>
                </a:solidFill>
                <a:effectLst/>
                <a:latin typeface="Times New Roman" panose="02020603050405020304" pitchFamily="18" charset="0"/>
                <a:ea typeface="宋体" panose="02010600030101010101" pitchFamily="2" charset="-122"/>
              </a:rPr>
              <a:t>winbind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CIFS</a:t>
            </a:r>
            <a:r>
              <a:rPr lang="zh-CN" altLang="zh-CN" sz="1400" kern="100" dirty="0">
                <a:solidFill>
                  <a:srgbClr val="000000"/>
                </a:solidFill>
                <a:effectLst/>
                <a:latin typeface="Times New Roman" panose="02020603050405020304" pitchFamily="18" charset="0"/>
                <a:ea typeface="宋体" panose="02010600030101010101" pitchFamily="2" charset="-122"/>
              </a:rPr>
              <a:t>工具包</a:t>
            </a:r>
            <a:r>
              <a:rPr lang="en-US" altLang="zh-CN" sz="1400" kern="100" dirty="0" err="1">
                <a:solidFill>
                  <a:srgbClr val="000000"/>
                </a:solidFill>
                <a:effectLst/>
                <a:latin typeface="Times New Roman" panose="02020603050405020304" pitchFamily="18" charset="0"/>
                <a:ea typeface="宋体" panose="02010600030101010101" pitchFamily="2" charset="-122"/>
              </a:rPr>
              <a:t>cifs</a:t>
            </a:r>
            <a:r>
              <a:rPr lang="en-US" altLang="zh-CN" sz="1400" kern="100" dirty="0">
                <a:solidFill>
                  <a:srgbClr val="000000"/>
                </a:solidFill>
                <a:effectLst/>
                <a:latin typeface="Times New Roman" panose="02020603050405020304" pitchFamily="18" charset="0"/>
                <a:ea typeface="宋体" panose="02010600030101010101" pitchFamily="2" charset="-122"/>
              </a:rPr>
              <a:t>-utils</a:t>
            </a:r>
            <a:r>
              <a:rPr lang="zh-CN" altLang="zh-CN" sz="1400" kern="100" dirty="0">
                <a:solidFill>
                  <a:srgbClr val="000000"/>
                </a:solidFill>
                <a:effectLst/>
                <a:latin typeface="Times New Roman" panose="02020603050405020304" pitchFamily="18" charset="0"/>
                <a:ea typeface="宋体" panose="02010600030101010101" pitchFamily="2" charset="-122"/>
              </a:rPr>
              <a:t>，用户可以根据需要全部或部分安装，安装方法如下：</a:t>
            </a:r>
            <a:endParaRPr lang="zh-CN" altLang="zh-CN" sz="1400" kern="100" dirty="0">
              <a:effectLst/>
              <a:latin typeface="Times New Roman" panose="02020603050405020304" pitchFamily="18" charset="0"/>
              <a:ea typeface="宋体" panose="02010600030101010101" pitchFamily="2" charset="-122"/>
            </a:endParaRPr>
          </a:p>
          <a:p>
            <a:pPr marL="335915" lvl="1" indent="266700" algn="just">
              <a:lnSpc>
                <a:spcPct val="100000"/>
              </a:lnSpc>
              <a:spcBef>
                <a:spcPts val="0"/>
              </a:spcBef>
            </a:pP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sudo</a:t>
            </a:r>
            <a:r>
              <a:rPr lang="en-US" altLang="zh-CN" sz="1255" kern="100" dirty="0">
                <a:solidFill>
                  <a:srgbClr val="000000"/>
                </a:solidFill>
                <a:effectLst/>
                <a:latin typeface="Times New Roman" panose="02020603050405020304" pitchFamily="18" charset="0"/>
                <a:ea typeface="宋体" panose="02010600030101010101" pitchFamily="2" charset="-122"/>
              </a:rPr>
              <a:t> apt install </a:t>
            </a:r>
            <a:r>
              <a:rPr lang="en-US" altLang="zh-CN" sz="1255" kern="100" dirty="0" err="1">
                <a:solidFill>
                  <a:srgbClr val="000000"/>
                </a:solidFill>
                <a:effectLst/>
                <a:latin typeface="Times New Roman" panose="02020603050405020304" pitchFamily="18" charset="0"/>
                <a:ea typeface="宋体" panose="02010600030101010101" pitchFamily="2" charset="-122"/>
              </a:rPr>
              <a:t>smbclient</a:t>
            </a:r>
            <a:r>
              <a:rPr lang="en-US" altLang="zh-CN" sz="1255" kern="100" dirty="0">
                <a:solidFill>
                  <a:srgbClr val="000000"/>
                </a:solidFill>
                <a:effectLst/>
                <a:latin typeface="Times New Roman" panose="02020603050405020304" pitchFamily="18" charset="0"/>
                <a:ea typeface="宋体" panose="02010600030101010101" pitchFamily="2" charset="-122"/>
              </a:rPr>
              <a:t> samba </a:t>
            </a:r>
            <a:r>
              <a:rPr lang="en-US" altLang="zh-CN" sz="1255" kern="100" dirty="0" err="1">
                <a:solidFill>
                  <a:srgbClr val="000000"/>
                </a:solidFill>
                <a:effectLst/>
                <a:latin typeface="Times New Roman" panose="02020603050405020304" pitchFamily="18" charset="0"/>
                <a:ea typeface="宋体" panose="02010600030101010101" pitchFamily="2" charset="-122"/>
              </a:rPr>
              <a:t>winbind</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cifs</a:t>
            </a:r>
            <a:r>
              <a:rPr lang="en-US" altLang="zh-CN" sz="1255" kern="100" dirty="0">
                <a:solidFill>
                  <a:srgbClr val="000000"/>
                </a:solidFill>
                <a:effectLst/>
                <a:latin typeface="Times New Roman" panose="02020603050405020304" pitchFamily="18" charset="0"/>
                <a:ea typeface="宋体" panose="02010600030101010101" pitchFamily="2" charset="-122"/>
              </a:rPr>
              <a:t>-utils</a:t>
            </a:r>
            <a:endParaRPr lang="zh-CN" altLang="zh-CN" sz="1255" kern="100" dirty="0">
              <a:effectLst/>
              <a:latin typeface="Times New Roman" panose="02020603050405020304" pitchFamily="18" charset="0"/>
              <a:ea typeface="宋体" panose="02010600030101010101" pitchFamily="2" charset="-122"/>
            </a:endParaRPr>
          </a:p>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相关软件包会被自动安装。</a:t>
            </a:r>
            <a:endParaRPr lang="zh-CN" altLang="zh-CN" sz="1400" kern="100" dirty="0">
              <a:effectLst/>
              <a:latin typeface="Times New Roman" panose="02020603050405020304" pitchFamily="18" charset="0"/>
              <a:ea typeface="宋体" panose="02010600030101010101" pitchFamily="2" charset="-122"/>
            </a:endParaRPr>
          </a:p>
          <a:p>
            <a:pPr marL="0"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服务管理</a:t>
            </a:r>
          </a:p>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服务名为</a:t>
            </a:r>
            <a:r>
              <a:rPr lang="en-US" altLang="zh-CN" sz="1400" kern="100" dirty="0" err="1">
                <a:solidFill>
                  <a:srgbClr val="000000"/>
                </a:solidFill>
                <a:effectLst/>
                <a:latin typeface="Times New Roman" panose="02020603050405020304" pitchFamily="18" charset="0"/>
                <a:ea typeface="宋体" panose="02010600030101010101" pitchFamily="2" charset="-122"/>
              </a:rPr>
              <a:t>smbd.service</a:t>
            </a:r>
            <a:r>
              <a:rPr lang="zh-CN" altLang="zh-CN" sz="1400" kern="100" dirty="0">
                <a:solidFill>
                  <a:srgbClr val="000000"/>
                </a:solidFill>
                <a:effectLst/>
                <a:latin typeface="Times New Roman" panose="02020603050405020304" pitchFamily="18" charset="0"/>
                <a:ea typeface="宋体" panose="02010600030101010101" pitchFamily="2" charset="-122"/>
              </a:rPr>
              <a:t>，相关的服务下有</a:t>
            </a:r>
            <a:r>
              <a:rPr lang="en-US" altLang="zh-CN" sz="1400" kern="100" dirty="0" err="1">
                <a:solidFill>
                  <a:srgbClr val="000000"/>
                </a:solidFill>
                <a:effectLst/>
                <a:latin typeface="Times New Roman" panose="02020603050405020304" pitchFamily="18" charset="0"/>
                <a:ea typeface="宋体" panose="02010600030101010101" pitchFamily="2" charset="-122"/>
              </a:rPr>
              <a:t>smbd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nmbd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winbind</a:t>
            </a:r>
            <a:r>
              <a:rPr lang="zh-CN" altLang="zh-CN" sz="1400" kern="100" dirty="0">
                <a:solidFill>
                  <a:srgbClr val="000000"/>
                </a:solidFill>
                <a:effectLst/>
                <a:latin typeface="Times New Roman" panose="02020603050405020304" pitchFamily="18" charset="0"/>
                <a:ea typeface="宋体" panose="02010600030101010101" pitchFamily="2" charset="-122"/>
              </a:rPr>
              <a:t>，通过主服务</a:t>
            </a:r>
            <a:r>
              <a:rPr lang="en-US" altLang="zh-CN" sz="1400" kern="100" dirty="0" err="1">
                <a:solidFill>
                  <a:srgbClr val="000000"/>
                </a:solidFill>
                <a:effectLst/>
                <a:latin typeface="Times New Roman" panose="02020603050405020304" pitchFamily="18" charset="0"/>
                <a:ea typeface="宋体" panose="02010600030101010101" pitchFamily="2" charset="-122"/>
              </a:rPr>
              <a:t>smb</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smbd</a:t>
            </a:r>
            <a:r>
              <a:rPr lang="zh-CN" altLang="zh-CN" sz="1400" kern="100" dirty="0">
                <a:solidFill>
                  <a:srgbClr val="000000"/>
                </a:solidFill>
                <a:effectLst/>
                <a:latin typeface="Times New Roman" panose="02020603050405020304" pitchFamily="18" charset="0"/>
                <a:ea typeface="宋体" panose="02010600030101010101" pitchFamily="2" charset="-122"/>
              </a:rPr>
              <a:t>进行管理，方法如下：</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marL="335915" lvl="1" indent="266700" algn="just">
              <a:lnSpc>
                <a:spcPct val="100000"/>
              </a:lnSpc>
              <a:spcBef>
                <a:spcPts val="0"/>
              </a:spcBef>
            </a:pP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sudo</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systemctl</a:t>
            </a:r>
            <a:r>
              <a:rPr lang="en-US" altLang="zh-CN" sz="1255" kern="100" dirty="0">
                <a:solidFill>
                  <a:srgbClr val="000000"/>
                </a:solidFill>
                <a:effectLst/>
                <a:latin typeface="Times New Roman" panose="02020603050405020304" pitchFamily="18" charset="0"/>
                <a:ea typeface="宋体" panose="02010600030101010101" pitchFamily="2" charset="-122"/>
              </a:rPr>
              <a:t> status </a:t>
            </a:r>
            <a:r>
              <a:rPr lang="en-US" altLang="zh-CN" sz="1255" kern="100" dirty="0" err="1">
                <a:solidFill>
                  <a:srgbClr val="000000"/>
                </a:solidFill>
                <a:effectLst/>
                <a:latin typeface="Times New Roman" panose="02020603050405020304" pitchFamily="18" charset="0"/>
                <a:ea typeface="宋体" panose="02010600030101010101" pitchFamily="2" charset="-122"/>
              </a:rPr>
              <a:t>smbd</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zh-CN" altLang="zh-CN" sz="1255" kern="100" dirty="0">
                <a:solidFill>
                  <a:srgbClr val="000000"/>
                </a:solidFill>
                <a:effectLst/>
                <a:latin typeface="Times New Roman" panose="02020603050405020304" pitchFamily="18" charset="0"/>
                <a:ea typeface="宋体" panose="02010600030101010101" pitchFamily="2" charset="-122"/>
              </a:rPr>
              <a:t>检查运行状态</a:t>
            </a:r>
            <a:endParaRPr lang="zh-CN" altLang="zh-CN" sz="1255" kern="100" dirty="0">
              <a:effectLst/>
              <a:latin typeface="Times New Roman" panose="02020603050405020304" pitchFamily="18" charset="0"/>
              <a:ea typeface="宋体" panose="02010600030101010101" pitchFamily="2" charset="-122"/>
            </a:endParaRPr>
          </a:p>
          <a:p>
            <a:pPr marL="335915" lvl="1" indent="266700" algn="just">
              <a:lnSpc>
                <a:spcPct val="100000"/>
              </a:lnSpc>
              <a:spcBef>
                <a:spcPts val="0"/>
              </a:spcBef>
            </a:pP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sudo</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systemctl</a:t>
            </a:r>
            <a:r>
              <a:rPr lang="en-US" altLang="zh-CN" sz="1255" kern="100" dirty="0">
                <a:solidFill>
                  <a:srgbClr val="000000"/>
                </a:solidFill>
                <a:effectLst/>
                <a:latin typeface="Times New Roman" panose="02020603050405020304" pitchFamily="18" charset="0"/>
                <a:ea typeface="宋体" panose="02010600030101010101" pitchFamily="2" charset="-122"/>
              </a:rPr>
              <a:t> enable/disable </a:t>
            </a:r>
            <a:r>
              <a:rPr lang="en-US" altLang="zh-CN" sz="1255" kern="100" dirty="0" err="1">
                <a:solidFill>
                  <a:srgbClr val="000000"/>
                </a:solidFill>
                <a:effectLst/>
                <a:latin typeface="Times New Roman" panose="02020603050405020304" pitchFamily="18" charset="0"/>
                <a:ea typeface="宋体" panose="02010600030101010101" pitchFamily="2" charset="-122"/>
              </a:rPr>
              <a:t>smbd</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zh-CN" altLang="zh-CN" sz="1255" kern="100" dirty="0">
                <a:solidFill>
                  <a:srgbClr val="000000"/>
                </a:solidFill>
                <a:effectLst/>
                <a:latin typeface="Times New Roman" panose="02020603050405020304" pitchFamily="18" charset="0"/>
                <a:ea typeface="宋体" panose="02010600030101010101" pitchFamily="2" charset="-122"/>
              </a:rPr>
              <a:t>启动</a:t>
            </a:r>
            <a:r>
              <a:rPr lang="en-US" altLang="zh-CN" sz="1255" kern="100" dirty="0">
                <a:solidFill>
                  <a:srgbClr val="000000"/>
                </a:solidFill>
                <a:effectLst/>
                <a:latin typeface="Times New Roman" panose="02020603050405020304" pitchFamily="18" charset="0"/>
                <a:ea typeface="宋体" panose="02010600030101010101" pitchFamily="2" charset="-122"/>
              </a:rPr>
              <a:t>/</a:t>
            </a:r>
            <a:r>
              <a:rPr lang="zh-CN" altLang="zh-CN" sz="1255" kern="100" dirty="0">
                <a:solidFill>
                  <a:srgbClr val="000000"/>
                </a:solidFill>
                <a:effectLst/>
                <a:latin typeface="Times New Roman" panose="02020603050405020304" pitchFamily="18" charset="0"/>
                <a:ea typeface="宋体" panose="02010600030101010101" pitchFamily="2" charset="-122"/>
              </a:rPr>
              <a:t>禁用</a:t>
            </a:r>
            <a:endParaRPr lang="zh-CN" altLang="zh-CN" sz="1255" kern="100" dirty="0">
              <a:effectLst/>
              <a:latin typeface="Times New Roman" panose="02020603050405020304" pitchFamily="18" charset="0"/>
              <a:ea typeface="宋体" panose="02010600030101010101" pitchFamily="2" charset="-122"/>
            </a:endParaRPr>
          </a:p>
          <a:p>
            <a:pPr marL="335915" lvl="1" indent="266700" algn="just">
              <a:lnSpc>
                <a:spcPct val="100000"/>
              </a:lnSpc>
              <a:spcBef>
                <a:spcPts val="0"/>
              </a:spcBef>
            </a:pP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sudo</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en-US" altLang="zh-CN" sz="1255" kern="100" dirty="0" err="1">
                <a:solidFill>
                  <a:srgbClr val="000000"/>
                </a:solidFill>
                <a:effectLst/>
                <a:latin typeface="Times New Roman" panose="02020603050405020304" pitchFamily="18" charset="0"/>
                <a:ea typeface="宋体" panose="02010600030101010101" pitchFamily="2" charset="-122"/>
              </a:rPr>
              <a:t>systemctl</a:t>
            </a:r>
            <a:r>
              <a:rPr lang="en-US" altLang="zh-CN" sz="1255" kern="100" dirty="0">
                <a:solidFill>
                  <a:srgbClr val="000000"/>
                </a:solidFill>
                <a:effectLst/>
                <a:latin typeface="Times New Roman" panose="02020603050405020304" pitchFamily="18" charset="0"/>
                <a:ea typeface="宋体" panose="02010600030101010101" pitchFamily="2" charset="-122"/>
              </a:rPr>
              <a:t> start/stop/restart/reload </a:t>
            </a:r>
            <a:r>
              <a:rPr lang="en-US" altLang="zh-CN" sz="1255" kern="100" dirty="0" err="1">
                <a:solidFill>
                  <a:srgbClr val="000000"/>
                </a:solidFill>
                <a:effectLst/>
                <a:latin typeface="Times New Roman" panose="02020603050405020304" pitchFamily="18" charset="0"/>
                <a:ea typeface="宋体" panose="02010600030101010101" pitchFamily="2" charset="-122"/>
              </a:rPr>
              <a:t>smbd</a:t>
            </a:r>
            <a:r>
              <a:rPr lang="en-US" altLang="zh-CN" sz="1255" kern="100" dirty="0">
                <a:solidFill>
                  <a:srgbClr val="000000"/>
                </a:solidFill>
                <a:effectLst/>
                <a:latin typeface="Times New Roman" panose="02020603050405020304" pitchFamily="18" charset="0"/>
                <a:ea typeface="宋体" panose="02010600030101010101" pitchFamily="2" charset="-122"/>
              </a:rPr>
              <a:t>		#</a:t>
            </a:r>
            <a:r>
              <a:rPr lang="zh-CN" altLang="zh-CN" sz="1255" kern="100" dirty="0">
                <a:solidFill>
                  <a:srgbClr val="000000"/>
                </a:solidFill>
                <a:effectLst/>
                <a:latin typeface="Times New Roman" panose="02020603050405020304" pitchFamily="18" charset="0"/>
                <a:ea typeface="宋体" panose="02010600030101010101" pitchFamily="2" charset="-122"/>
              </a:rPr>
              <a:t>启动</a:t>
            </a:r>
            <a:r>
              <a:rPr lang="en-US" altLang="zh-CN" sz="1255" kern="100" dirty="0">
                <a:solidFill>
                  <a:srgbClr val="000000"/>
                </a:solidFill>
                <a:effectLst/>
                <a:latin typeface="Times New Roman" panose="02020603050405020304" pitchFamily="18" charset="0"/>
                <a:ea typeface="宋体" panose="02010600030101010101" pitchFamily="2" charset="-122"/>
              </a:rPr>
              <a:t>/</a:t>
            </a:r>
            <a:r>
              <a:rPr lang="zh-CN" altLang="zh-CN" sz="1255" kern="100" dirty="0">
                <a:solidFill>
                  <a:srgbClr val="000000"/>
                </a:solidFill>
                <a:effectLst/>
                <a:latin typeface="Times New Roman" panose="02020603050405020304" pitchFamily="18" charset="0"/>
                <a:ea typeface="宋体" panose="02010600030101010101" pitchFamily="2" charset="-122"/>
              </a:rPr>
              <a:t>停止</a:t>
            </a:r>
            <a:r>
              <a:rPr lang="en-US" altLang="zh-CN" sz="1255" kern="100" dirty="0">
                <a:solidFill>
                  <a:srgbClr val="000000"/>
                </a:solidFill>
                <a:effectLst/>
                <a:latin typeface="Times New Roman" panose="02020603050405020304" pitchFamily="18" charset="0"/>
                <a:ea typeface="宋体" panose="02010600030101010101" pitchFamily="2" charset="-122"/>
              </a:rPr>
              <a:t>/</a:t>
            </a:r>
            <a:r>
              <a:rPr lang="zh-CN" altLang="zh-CN" sz="1255" kern="100" dirty="0">
                <a:solidFill>
                  <a:srgbClr val="000000"/>
                </a:solidFill>
                <a:effectLst/>
                <a:latin typeface="Times New Roman" panose="02020603050405020304" pitchFamily="18" charset="0"/>
                <a:ea typeface="宋体" panose="02010600030101010101" pitchFamily="2" charset="-122"/>
              </a:rPr>
              <a:t>重启</a:t>
            </a:r>
            <a:r>
              <a:rPr lang="en-US" altLang="zh-CN" sz="1255" kern="100" dirty="0">
                <a:solidFill>
                  <a:srgbClr val="000000"/>
                </a:solidFill>
                <a:effectLst/>
                <a:latin typeface="Times New Roman" panose="02020603050405020304" pitchFamily="18" charset="0"/>
                <a:ea typeface="宋体" panose="02010600030101010101" pitchFamily="2" charset="-122"/>
              </a:rPr>
              <a:t>/</a:t>
            </a:r>
            <a:r>
              <a:rPr lang="zh-CN" altLang="zh-CN" sz="1255" kern="100" dirty="0">
                <a:solidFill>
                  <a:srgbClr val="000000"/>
                </a:solidFill>
                <a:effectLst/>
                <a:latin typeface="Times New Roman" panose="02020603050405020304" pitchFamily="18" charset="0"/>
                <a:ea typeface="宋体" panose="02010600030101010101" pitchFamily="2" charset="-122"/>
              </a:rPr>
              <a:t>重载</a:t>
            </a:r>
            <a:endParaRPr lang="zh-CN" altLang="zh-CN" sz="1255" kern="100" dirty="0">
              <a:effectLst/>
              <a:latin typeface="Times New Roman" panose="02020603050405020304" pitchFamily="18" charset="0"/>
              <a:ea typeface="宋体" panose="02010600030101010101" pitchFamily="2" charset="-122"/>
            </a:endParaRPr>
          </a:p>
          <a:p>
            <a:pPr marL="0"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如果主服务不能解决问题，用户可以手动管理相关服务，顺序为</a:t>
            </a:r>
            <a:r>
              <a:rPr lang="en-US" altLang="zh-CN" sz="1400" kern="100" dirty="0" err="1">
                <a:solidFill>
                  <a:srgbClr val="000000"/>
                </a:solidFill>
                <a:effectLst/>
                <a:latin typeface="Times New Roman" panose="02020603050405020304" pitchFamily="18" charset="0"/>
                <a:ea typeface="宋体" panose="02010600030101010101" pitchFamily="2" charset="-122"/>
              </a:rPr>
              <a:t>nmbd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winbind</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smbd</a:t>
            </a:r>
            <a:r>
              <a:rPr lang="zh-CN" altLang="zh-CN" sz="1400" kern="100" dirty="0">
                <a:solidFill>
                  <a:srgbClr val="000000"/>
                </a:solidFill>
                <a:effectLst/>
                <a:latin typeface="Times New Roman" panose="02020603050405020304" pitchFamily="18" charset="0"/>
                <a:ea typeface="宋体" panose="02010600030101010101" pitchFamily="2" charset="-122"/>
              </a:rPr>
              <a:t>，最可靠方法是重启系统。</a:t>
            </a:r>
            <a:endParaRPr lang="en-US" altLang="zh-CN" sz="1400" kern="100" dirty="0">
              <a:solidFill>
                <a:srgbClr val="000000"/>
              </a:solidFill>
              <a:effectLst/>
              <a:latin typeface="Times New Roman" panose="02020603050405020304" pitchFamily="18" charset="0"/>
              <a:ea typeface="宋体" panose="02010600030101010101" pitchFamily="2" charset="-122"/>
            </a:endParaRPr>
          </a:p>
          <a:p>
            <a:pPr marL="0" indent="266700" algn="just">
              <a:lnSpc>
                <a:spcPct val="100000"/>
              </a:lnSpc>
              <a:spcBef>
                <a:spcPts val="0"/>
              </a:spcBef>
            </a:pPr>
            <a:endParaRPr lang="zh-CN" altLang="zh-CN" sz="1400" kern="100" dirty="0">
              <a:effectLst/>
              <a:latin typeface="Times New Roman" panose="02020603050405020304" pitchFamily="18" charset="0"/>
              <a:ea typeface="宋体" panose="02010600030101010101" pitchFamily="2" charset="-122"/>
            </a:endParaRPr>
          </a:p>
          <a:p>
            <a:pPr marL="0" indent="266700" algn="just">
              <a:lnSpc>
                <a:spcPct val="100000"/>
              </a:lnSpc>
              <a:spcBef>
                <a:spcPts val="0"/>
              </a:spcBef>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063295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gn="just" hangingPunct="0">
              <a:spcBef>
                <a:spcPts val="0"/>
              </a:spcBef>
            </a:pPr>
            <a:r>
              <a:rPr lang="en-US"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3.Samba</a:t>
            </a:r>
            <a:r>
              <a:rPr lang="zh-CN" altLang="zh-CN" sz="14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搭建</a:t>
            </a:r>
          </a:p>
          <a:p>
            <a:pPr indent="266700" algn="just">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某公司有</a:t>
            </a:r>
            <a:r>
              <a:rPr lang="en-US" altLang="zh-CN" sz="1400" kern="100" dirty="0">
                <a:solidFill>
                  <a:srgbClr val="000000"/>
                </a:solidFill>
                <a:latin typeface="Times New Roman" panose="02020603050405020304" pitchFamily="18" charset="0"/>
                <a:ea typeface="宋体" panose="02010600030101010101" pitchFamily="2" charset="-122"/>
              </a:rPr>
              <a:t>system</a:t>
            </a: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develop</a:t>
            </a: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err="1">
                <a:solidFill>
                  <a:srgbClr val="000000"/>
                </a:solidFill>
                <a:latin typeface="Times New Roman" panose="02020603050405020304" pitchFamily="18" charset="0"/>
                <a:ea typeface="宋体" panose="02010600030101010101" pitchFamily="2" charset="-122"/>
              </a:rPr>
              <a:t>productdesign</a:t>
            </a:r>
            <a:r>
              <a:rPr lang="zh-CN" altLang="zh-CN" sz="1400" kern="100" dirty="0">
                <a:solidFill>
                  <a:srgbClr val="000000"/>
                </a:solidFill>
                <a:latin typeface="Times New Roman" panose="02020603050405020304" pitchFamily="18" charset="0"/>
                <a:ea typeface="宋体" panose="02010600030101010101" pitchFamily="2" charset="-122"/>
              </a:rPr>
              <a:t>和</a:t>
            </a:r>
            <a:r>
              <a:rPr lang="en-US" altLang="zh-CN" sz="1400" kern="100" dirty="0">
                <a:solidFill>
                  <a:srgbClr val="000000"/>
                </a:solidFill>
                <a:latin typeface="Times New Roman" panose="02020603050405020304" pitchFamily="18" charset="0"/>
                <a:ea typeface="宋体" panose="02010600030101010101" pitchFamily="2" charset="-122"/>
              </a:rPr>
              <a:t>test</a:t>
            </a:r>
            <a:r>
              <a:rPr lang="zh-CN" altLang="zh-CN" sz="1400" kern="100" dirty="0">
                <a:solidFill>
                  <a:srgbClr val="000000"/>
                </a:solidFill>
                <a:latin typeface="Times New Roman" panose="02020603050405020304" pitchFamily="18" charset="0"/>
                <a:ea typeface="宋体" panose="02010600030101010101" pitchFamily="2" charset="-122"/>
              </a:rPr>
              <a:t>等</a:t>
            </a:r>
            <a:r>
              <a:rPr lang="en-US" altLang="zh-CN" sz="1400" kern="100" dirty="0">
                <a:solidFill>
                  <a:srgbClr val="000000"/>
                </a:solidFill>
                <a:latin typeface="Times New Roman" panose="02020603050405020304" pitchFamily="18" charset="0"/>
                <a:ea typeface="宋体" panose="02010600030101010101" pitchFamily="2" charset="-122"/>
              </a:rPr>
              <a:t>4</a:t>
            </a:r>
            <a:r>
              <a:rPr lang="zh-CN" altLang="zh-CN" sz="1400" kern="100" dirty="0">
                <a:solidFill>
                  <a:srgbClr val="000000"/>
                </a:solidFill>
                <a:latin typeface="Times New Roman" panose="02020603050405020304" pitchFamily="18" charset="0"/>
                <a:ea typeface="宋体" panose="02010600030101010101" pitchFamily="2" charset="-122"/>
              </a:rPr>
              <a:t>个小组，个人办公机操作系统为</a:t>
            </a:r>
            <a:r>
              <a:rPr lang="en-US" altLang="zh-CN" sz="1400" kern="100" dirty="0">
                <a:solidFill>
                  <a:srgbClr val="000000"/>
                </a:solidFill>
                <a:latin typeface="Times New Roman" panose="02020603050405020304" pitchFamily="18" charset="0"/>
                <a:ea typeface="宋体" panose="02010600030101010101" pitchFamily="2" charset="-122"/>
              </a:rPr>
              <a:t>Windows7/10</a:t>
            </a:r>
            <a:r>
              <a:rPr lang="zh-CN" altLang="zh-CN" sz="1400" kern="100" dirty="0">
                <a:solidFill>
                  <a:srgbClr val="000000"/>
                </a:solidFill>
                <a:latin typeface="Times New Roman" panose="02020603050405020304" pitchFamily="18" charset="0"/>
                <a:ea typeface="宋体" panose="02010600030101010101" pitchFamily="2" charset="-122"/>
              </a:rPr>
              <a:t>，少数开发人员采用</a:t>
            </a:r>
            <a:r>
              <a:rPr lang="en-US" altLang="zh-CN" sz="1400" kern="100" dirty="0">
                <a:solidFill>
                  <a:srgbClr val="000000"/>
                </a:solidFill>
                <a:latin typeface="Times New Roman" panose="02020603050405020304" pitchFamily="18" charset="0"/>
                <a:ea typeface="宋体" panose="02010600030101010101" pitchFamily="2" charset="-122"/>
              </a:rPr>
              <a:t>Linux</a:t>
            </a:r>
            <a:r>
              <a:rPr lang="zh-CN" altLang="zh-CN" sz="1400" kern="100" dirty="0">
                <a:solidFill>
                  <a:srgbClr val="000000"/>
                </a:solidFill>
                <a:latin typeface="Times New Roman" panose="02020603050405020304" pitchFamily="18" charset="0"/>
                <a:ea typeface="宋体" panose="02010600030101010101" pitchFamily="2" charset="-122"/>
              </a:rPr>
              <a:t>操作系统，服务器操作系统为</a:t>
            </a:r>
            <a:r>
              <a:rPr lang="en-US" altLang="zh-CN" sz="1400" kern="100" dirty="0">
                <a:solidFill>
                  <a:srgbClr val="000000"/>
                </a:solidFill>
                <a:latin typeface="Times New Roman" panose="02020603050405020304" pitchFamily="18" charset="0"/>
                <a:ea typeface="宋体" panose="02010600030101010101" pitchFamily="2" charset="-122"/>
              </a:rPr>
              <a:t>UOS</a:t>
            </a:r>
            <a:r>
              <a:rPr lang="zh-CN" altLang="zh-CN" sz="1400" kern="100" dirty="0">
                <a:solidFill>
                  <a:srgbClr val="000000"/>
                </a:solidFill>
                <a:latin typeface="Times New Roman" panose="02020603050405020304" pitchFamily="18" charset="0"/>
                <a:ea typeface="宋体" panose="02010600030101010101" pitchFamily="2" charset="-122"/>
              </a:rPr>
              <a:t>，需要设计一套建立再</a:t>
            </a:r>
            <a:r>
              <a:rPr lang="en-US" altLang="zh-CN" sz="1400" kern="100" dirty="0">
                <a:solidFill>
                  <a:srgbClr val="000000"/>
                </a:solidFill>
                <a:latin typeface="Times New Roman" panose="02020603050405020304" pitchFamily="18" charset="0"/>
                <a:ea typeface="宋体" panose="02010600030101010101" pitchFamily="2" charset="-122"/>
              </a:rPr>
              <a:t>UOS</a:t>
            </a:r>
            <a:r>
              <a:rPr lang="zh-CN" altLang="zh-CN" sz="1400" kern="100" dirty="0">
                <a:solidFill>
                  <a:srgbClr val="000000"/>
                </a:solidFill>
                <a:latin typeface="Times New Roman" panose="02020603050405020304" pitchFamily="18" charset="0"/>
                <a:ea typeface="宋体" panose="02010600030101010101" pitchFamily="2" charset="-122"/>
              </a:rPr>
              <a:t>之上的安全文件共享方案。每个用户都有自己的网络磁盘，</a:t>
            </a:r>
            <a:r>
              <a:rPr lang="en-US" altLang="zh-CN" sz="1400" kern="100" dirty="0">
                <a:solidFill>
                  <a:srgbClr val="000000"/>
                </a:solidFill>
                <a:latin typeface="Times New Roman" panose="02020603050405020304" pitchFamily="18" charset="0"/>
                <a:ea typeface="宋体" panose="02010600030101010101" pitchFamily="2" charset="-122"/>
              </a:rPr>
              <a:t>develop</a:t>
            </a:r>
            <a:r>
              <a:rPr lang="zh-CN" altLang="zh-CN" sz="1400" kern="100" dirty="0">
                <a:solidFill>
                  <a:srgbClr val="000000"/>
                </a:solidFill>
                <a:latin typeface="Times New Roman" panose="02020603050405020304" pitchFamily="18" charset="0"/>
                <a:ea typeface="宋体" panose="02010600030101010101" pitchFamily="2" charset="-122"/>
              </a:rPr>
              <a:t>组到</a:t>
            </a:r>
            <a:r>
              <a:rPr lang="en-US" altLang="zh-CN" sz="1400" kern="100" dirty="0">
                <a:solidFill>
                  <a:srgbClr val="000000"/>
                </a:solidFill>
                <a:latin typeface="Times New Roman" panose="02020603050405020304" pitchFamily="18" charset="0"/>
                <a:ea typeface="宋体" panose="02010600030101010101" pitchFamily="2" charset="-122"/>
              </a:rPr>
              <a:t>test</a:t>
            </a:r>
            <a:r>
              <a:rPr lang="zh-CN" altLang="zh-CN" sz="1400" kern="100" dirty="0">
                <a:solidFill>
                  <a:srgbClr val="000000"/>
                </a:solidFill>
                <a:latin typeface="Times New Roman" panose="02020603050405020304" pitchFamily="18" charset="0"/>
                <a:ea typeface="宋体" panose="02010600030101010101" pitchFamily="2" charset="-122"/>
              </a:rPr>
              <a:t>组有共用的网络硬盘，所有用户</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包括匿名用户</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有一个只读共享资料库</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所有用户</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包括匿名用户</a:t>
            </a:r>
            <a:r>
              <a:rPr lang="en-US" altLang="zh-CN" sz="1400" kern="100" dirty="0">
                <a:solidFill>
                  <a:srgbClr val="000000"/>
                </a:solidFill>
                <a:latin typeface="Times New Roman" panose="02020603050405020304" pitchFamily="18" charset="0"/>
                <a:ea typeface="宋体" panose="02010600030101010101" pitchFamily="2" charset="-122"/>
              </a:rPr>
              <a:t>)</a:t>
            </a:r>
            <a:r>
              <a:rPr lang="zh-CN" altLang="zh-CN" sz="1400" kern="100" dirty="0">
                <a:solidFill>
                  <a:srgbClr val="000000"/>
                </a:solidFill>
                <a:latin typeface="Times New Roman" panose="02020603050405020304" pitchFamily="18" charset="0"/>
                <a:ea typeface="宋体" panose="02010600030101010101" pitchFamily="2" charset="-122"/>
              </a:rPr>
              <a:t>要有一个存放临时文件的文件夹。</a:t>
            </a: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root</a:t>
            </a:r>
            <a:r>
              <a:rPr lang="zh-CN" altLang="zh-CN" sz="1400" kern="100" dirty="0">
                <a:solidFill>
                  <a:srgbClr val="000000"/>
                </a:solidFill>
                <a:effectLst/>
                <a:latin typeface="Times New Roman" panose="02020603050405020304" pitchFamily="18" charset="0"/>
                <a:ea typeface="宋体" panose="02010600030101010101" pitchFamily="2" charset="-122"/>
              </a:rPr>
              <a:t>权限进行操作：</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i</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）创建文件夹：</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/share/system</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/share/develop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/share/test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/share/product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a:t>
            </a:r>
            <a:r>
              <a:rPr lang="en-US" altLang="zh-CN" sz="1100" kern="100" dirty="0" err="1">
                <a:solidFill>
                  <a:srgbClr val="000000"/>
                </a:solidFill>
                <a:latin typeface="Times New Roman" panose="02020603050405020304" pitchFamily="18" charset="0"/>
                <a:ea typeface="宋体" panose="02010600030101010101" pitchFamily="2" charset="-122"/>
              </a:rPr>
              <a:t>developandtest</a:t>
            </a:r>
            <a:r>
              <a:rPr lang="en-US" altLang="zh-CN" sz="1100" kern="100" dirty="0">
                <a:solidFill>
                  <a:srgbClr val="000000"/>
                </a:solidFill>
                <a:latin typeface="Times New Roman" panose="02020603050405020304" pitchFamily="18" charset="0"/>
                <a:ea typeface="宋体" panose="02010600030101010101" pitchFamily="2" charset="-122"/>
              </a:rPr>
              <a: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/share/public</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ts val="2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mkdir</a:t>
            </a:r>
            <a:r>
              <a:rPr lang="en-US" altLang="zh-CN" sz="1100" kern="100" dirty="0">
                <a:solidFill>
                  <a:srgbClr val="000000"/>
                </a:solidFill>
                <a:latin typeface="Times New Roman" panose="02020603050405020304" pitchFamily="18" charset="0"/>
                <a:ea typeface="宋体" panose="02010600030101010101" pitchFamily="2" charset="-122"/>
              </a:rPr>
              <a:t> /share/</a:t>
            </a:r>
            <a:r>
              <a:rPr lang="en-US" altLang="zh-CN" sz="1100" kern="100" dirty="0" err="1">
                <a:solidFill>
                  <a:srgbClr val="000000"/>
                </a:solidFill>
                <a:latin typeface="Times New Roman" panose="02020603050405020304" pitchFamily="18" charset="0"/>
                <a:ea typeface="宋体" panose="02010600030101010101" pitchFamily="2" charset="-122"/>
              </a:rPr>
              <a:t>ziliaoku</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marL="0" indent="255270">
              <a:lnSpc>
                <a:spcPts val="2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473178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）创建相应的组：</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groupadd</a:t>
            </a:r>
            <a:r>
              <a:rPr lang="en-US" altLang="zh-CN" sz="1100" kern="100" dirty="0">
                <a:solidFill>
                  <a:srgbClr val="000000"/>
                </a:solidFill>
                <a:effectLst/>
                <a:latin typeface="Times New Roman" panose="02020603050405020304" pitchFamily="18" charset="0"/>
                <a:ea typeface="宋体" panose="02010600030101010101" pitchFamily="2" charset="-122"/>
              </a:rPr>
              <a:t> system</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groupadd</a:t>
            </a:r>
            <a:r>
              <a:rPr lang="en-US" altLang="zh-CN" sz="1100" kern="100" dirty="0">
                <a:solidFill>
                  <a:srgbClr val="000000"/>
                </a:solidFill>
                <a:effectLst/>
                <a:latin typeface="Times New Roman" panose="02020603050405020304" pitchFamily="18" charset="0"/>
                <a:ea typeface="宋体" panose="02010600030101010101" pitchFamily="2" charset="-122"/>
              </a:rPr>
              <a:t> develop</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groupadd</a:t>
            </a:r>
            <a:r>
              <a:rPr lang="en-US" altLang="zh-CN" sz="1100" kern="100" dirty="0">
                <a:solidFill>
                  <a:srgbClr val="000000"/>
                </a:solidFill>
                <a:effectLst/>
                <a:latin typeface="Times New Roman" panose="02020603050405020304" pitchFamily="18" charset="0"/>
                <a:ea typeface="宋体" panose="02010600030101010101" pitchFamily="2" charset="-122"/>
              </a:rPr>
              <a:t> test</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groupadd</a:t>
            </a:r>
            <a:r>
              <a:rPr lang="en-US" altLang="zh-CN" sz="1100" kern="100" dirty="0">
                <a:solidFill>
                  <a:srgbClr val="000000"/>
                </a:solidFill>
                <a:effectLst/>
                <a:latin typeface="Times New Roman" panose="02020603050405020304" pitchFamily="18" charset="0"/>
                <a:ea typeface="宋体" panose="02010600030101010101" pitchFamily="2" charset="-122"/>
              </a:rPr>
              <a:t> product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）将用户添加到相应组：</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useradd</a:t>
            </a:r>
            <a:r>
              <a:rPr lang="en-US" altLang="zh-CN" sz="1100" kern="100" dirty="0">
                <a:solidFill>
                  <a:srgbClr val="000000"/>
                </a:solidFill>
                <a:latin typeface="Times New Roman" panose="02020603050405020304" pitchFamily="18" charset="0"/>
                <a:ea typeface="宋体" panose="02010600030101010101" pitchFamily="2" charset="-122"/>
              </a:rPr>
              <a:t> -G system user1</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useradd</a:t>
            </a:r>
            <a:r>
              <a:rPr lang="en-US" altLang="zh-CN" sz="1100" kern="100" dirty="0">
                <a:solidFill>
                  <a:srgbClr val="000000"/>
                </a:solidFill>
                <a:latin typeface="Times New Roman" panose="02020603050405020304" pitchFamily="18" charset="0"/>
                <a:ea typeface="宋体" panose="02010600030101010101" pitchFamily="2" charset="-122"/>
              </a:rPr>
              <a:t> -G develop user2</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useradd</a:t>
            </a:r>
            <a:r>
              <a:rPr lang="en-US" altLang="zh-CN" sz="1100" kern="100" dirty="0">
                <a:solidFill>
                  <a:srgbClr val="000000"/>
                </a:solidFill>
                <a:latin typeface="Times New Roman" panose="02020603050405020304" pitchFamily="18" charset="0"/>
                <a:ea typeface="宋体" panose="02010600030101010101" pitchFamily="2" charset="-122"/>
              </a:rPr>
              <a:t> -G test user3</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useradd</a:t>
            </a:r>
            <a:r>
              <a:rPr lang="en-US" altLang="zh-CN" sz="1100" kern="100" dirty="0">
                <a:solidFill>
                  <a:srgbClr val="000000"/>
                </a:solidFill>
                <a:latin typeface="Times New Roman" panose="02020603050405020304" pitchFamily="18" charset="0"/>
                <a:ea typeface="宋体" panose="02010600030101010101" pitchFamily="2" charset="-122"/>
              </a:rPr>
              <a:t> -G product user4</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）设置文件夹所有者权限：</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chown</a:t>
            </a:r>
            <a:r>
              <a:rPr lang="en-US" altLang="zh-CN" sz="1100" kern="100" dirty="0">
                <a:solidFill>
                  <a:srgbClr val="000000"/>
                </a:solidFill>
                <a:latin typeface="Times New Roman" panose="02020603050405020304" pitchFamily="18" charset="0"/>
                <a:ea typeface="宋体" panose="02010600030101010101" pitchFamily="2" charset="-122"/>
              </a:rPr>
              <a:t> user1:system /share/system</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chown</a:t>
            </a:r>
            <a:r>
              <a:rPr lang="en-US" altLang="zh-CN" sz="1100" kern="100" dirty="0">
                <a:solidFill>
                  <a:srgbClr val="000000"/>
                </a:solidFill>
                <a:latin typeface="Times New Roman" panose="02020603050405020304" pitchFamily="18" charset="0"/>
                <a:ea typeface="宋体" panose="02010600030101010101" pitchFamily="2" charset="-122"/>
              </a:rPr>
              <a:t> user2:develop /share/develop</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chown</a:t>
            </a:r>
            <a:r>
              <a:rPr lang="en-US" altLang="zh-CN" sz="1100" kern="100" dirty="0">
                <a:solidFill>
                  <a:srgbClr val="000000"/>
                </a:solidFill>
                <a:latin typeface="Times New Roman" panose="02020603050405020304" pitchFamily="18" charset="0"/>
                <a:ea typeface="宋体" panose="02010600030101010101" pitchFamily="2" charset="-122"/>
              </a:rPr>
              <a:t> user3:test /share/test</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chown</a:t>
            </a:r>
            <a:r>
              <a:rPr lang="en-US" altLang="zh-CN" sz="1100" kern="100" dirty="0">
                <a:solidFill>
                  <a:srgbClr val="000000"/>
                </a:solidFill>
                <a:latin typeface="Times New Roman" panose="02020603050405020304" pitchFamily="18" charset="0"/>
                <a:ea typeface="宋体" panose="02010600030101010101" pitchFamily="2" charset="-122"/>
              </a:rPr>
              <a:t> user4:product /share/product</a:t>
            </a:r>
          </a:p>
          <a:p>
            <a:pPr indent="266700" algn="just">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6</a:t>
            </a:r>
            <a:r>
              <a:rPr lang="zh-CN" altLang="zh-CN" sz="1400" kern="100" dirty="0">
                <a:solidFill>
                  <a:srgbClr val="000000"/>
                </a:solidFill>
                <a:latin typeface="Times New Roman" panose="02020603050405020304" pitchFamily="18" charset="0"/>
                <a:ea typeface="宋体" panose="02010600030101010101" pitchFamily="2" charset="-122"/>
              </a:rPr>
              <a:t>）配置文件权限：</a:t>
            </a: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chmod</a:t>
            </a:r>
            <a:r>
              <a:rPr lang="en-US" altLang="zh-CN" sz="1100" kern="100" dirty="0">
                <a:solidFill>
                  <a:srgbClr val="000000"/>
                </a:solidFill>
                <a:latin typeface="Times New Roman" panose="02020603050405020304" pitchFamily="18" charset="0"/>
                <a:ea typeface="宋体" panose="02010600030101010101" pitchFamily="2" charset="-122"/>
              </a:rPr>
              <a:t> 770 /share/*</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chmod</a:t>
            </a:r>
            <a:r>
              <a:rPr lang="en-US" altLang="zh-CN" sz="1100" kern="100" dirty="0">
                <a:solidFill>
                  <a:srgbClr val="000000"/>
                </a:solidFill>
                <a:latin typeface="Times New Roman" panose="02020603050405020304" pitchFamily="18" charset="0"/>
                <a:ea typeface="宋体" panose="02010600030101010101" pitchFamily="2" charset="-122"/>
              </a:rPr>
              <a:t> 644 /share/</a:t>
            </a:r>
            <a:r>
              <a:rPr lang="en-US" altLang="zh-CN" sz="1100" kern="100" dirty="0" err="1">
                <a:solidFill>
                  <a:srgbClr val="000000"/>
                </a:solidFill>
                <a:latin typeface="Times New Roman" panose="02020603050405020304" pitchFamily="18" charset="0"/>
                <a:ea typeface="宋体" panose="02010600030101010101" pitchFamily="2" charset="-122"/>
              </a:rPr>
              <a:t>ziliaoku</a:t>
            </a:r>
            <a:r>
              <a:rPr lang="en-US" altLang="zh-CN" sz="1100" kern="100" dirty="0">
                <a:solidFill>
                  <a:srgbClr val="000000"/>
                </a:solidFill>
                <a:latin typeface="Times New Roman" panose="02020603050405020304" pitchFamily="18" charset="0"/>
                <a:ea typeface="宋体" panose="02010600030101010101" pitchFamily="2" charset="-122"/>
              </a:rPr>
              <a: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chmod</a:t>
            </a:r>
            <a:r>
              <a:rPr lang="en-US" altLang="zh-CN" sz="1100" kern="100" dirty="0">
                <a:solidFill>
                  <a:srgbClr val="000000"/>
                </a:solidFill>
                <a:latin typeface="Times New Roman" panose="02020603050405020304" pitchFamily="18" charset="0"/>
                <a:ea typeface="宋体" panose="02010600030101010101" pitchFamily="2" charset="-122"/>
              </a:rPr>
              <a:t> 777 /share/public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chmod</a:t>
            </a:r>
            <a:r>
              <a:rPr lang="en-US" altLang="zh-CN" sz="1100" kern="100" dirty="0">
                <a:solidFill>
                  <a:srgbClr val="000000"/>
                </a:solidFill>
                <a:latin typeface="Times New Roman" panose="02020603050405020304" pitchFamily="18" charset="0"/>
                <a:ea typeface="宋体" panose="02010600030101010101" pitchFamily="2" charset="-122"/>
              </a:rPr>
              <a:t> 700 /share/</a:t>
            </a:r>
            <a:r>
              <a:rPr lang="en-US" altLang="zh-CN" sz="1100" kern="100" dirty="0" err="1">
                <a:solidFill>
                  <a:srgbClr val="000000"/>
                </a:solidFill>
                <a:latin typeface="Times New Roman" panose="02020603050405020304" pitchFamily="18" charset="0"/>
                <a:ea typeface="宋体" panose="02010600030101010101" pitchFamily="2" charset="-122"/>
              </a:rPr>
              <a:t>developandtest</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setfacl</a:t>
            </a:r>
            <a:r>
              <a:rPr lang="en-US" altLang="zh-CN" sz="1100" kern="100" dirty="0">
                <a:solidFill>
                  <a:srgbClr val="000000"/>
                </a:solidFill>
                <a:latin typeface="Times New Roman" panose="02020603050405020304" pitchFamily="18" charset="0"/>
                <a:ea typeface="宋体" panose="02010600030101010101" pitchFamily="2" charset="-122"/>
              </a:rPr>
              <a:t> -m g:test:rwx /share/</a:t>
            </a:r>
            <a:r>
              <a:rPr lang="en-US" altLang="zh-CN" sz="1100" kern="100" dirty="0" err="1">
                <a:solidFill>
                  <a:srgbClr val="000000"/>
                </a:solidFill>
                <a:latin typeface="Times New Roman" panose="02020603050405020304" pitchFamily="18" charset="0"/>
                <a:ea typeface="宋体" panose="02010600030101010101" pitchFamily="2" charset="-122"/>
              </a:rPr>
              <a:t>developandtest</a:t>
            </a:r>
            <a:r>
              <a:rPr lang="en-US" altLang="zh-CN" sz="1100" kern="100" dirty="0">
                <a:solidFill>
                  <a:srgbClr val="000000"/>
                </a:solidFill>
                <a:latin typeface="Times New Roman" panose="02020603050405020304" pitchFamily="18" charset="0"/>
                <a:ea typeface="宋体" panose="02010600030101010101" pitchFamily="2" charset="-122"/>
              </a:rPr>
              <a: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setfacl</a:t>
            </a:r>
            <a:r>
              <a:rPr lang="en-US" altLang="zh-CN" sz="1100" kern="100" dirty="0">
                <a:solidFill>
                  <a:srgbClr val="000000"/>
                </a:solidFill>
                <a:latin typeface="Times New Roman" panose="02020603050405020304" pitchFamily="18" charset="0"/>
                <a:ea typeface="宋体" panose="02010600030101010101" pitchFamily="2" charset="-122"/>
              </a:rPr>
              <a:t> -m g:develop:rwx /share/</a:t>
            </a:r>
            <a:r>
              <a:rPr lang="en-US" altLang="zh-CN" sz="1100" kern="100" dirty="0" err="1">
                <a:solidFill>
                  <a:srgbClr val="000000"/>
                </a:solidFill>
                <a:latin typeface="Times New Roman" panose="02020603050405020304" pitchFamily="18" charset="0"/>
                <a:ea typeface="宋体" panose="02010600030101010101" pitchFamily="2" charset="-122"/>
              </a:rPr>
              <a:t>developandtest</a:t>
            </a:r>
            <a:r>
              <a:rPr lang="en-US" altLang="zh-CN" sz="1100" kern="100" dirty="0">
                <a:solidFill>
                  <a:srgbClr val="000000"/>
                </a:solidFill>
                <a:latin typeface="Times New Roman" panose="02020603050405020304" pitchFamily="18" charset="0"/>
                <a:ea typeface="宋体" panose="02010600030101010101" pitchFamily="2" charset="-122"/>
              </a:rPr>
              <a:t> </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setfacl</a:t>
            </a:r>
            <a:r>
              <a:rPr lang="en-US" altLang="zh-CN" sz="1100" kern="100" dirty="0">
                <a:solidFill>
                  <a:srgbClr val="000000"/>
                </a:solidFill>
                <a:latin typeface="Times New Roman" panose="02020603050405020304" pitchFamily="18" charset="0"/>
                <a:ea typeface="宋体" panose="02010600030101010101" pitchFamily="2" charset="-122"/>
              </a:rPr>
              <a:t> -m d:g:system:rwx /share/*</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setfacl</a:t>
            </a:r>
            <a:r>
              <a:rPr lang="en-US" altLang="zh-CN" sz="1100" kern="100" dirty="0">
                <a:solidFill>
                  <a:srgbClr val="000000"/>
                </a:solidFill>
                <a:latin typeface="Times New Roman" panose="02020603050405020304" pitchFamily="18" charset="0"/>
                <a:ea typeface="宋体" panose="02010600030101010101" pitchFamily="2" charset="-122"/>
              </a:rPr>
              <a:t> -m u:user1:rwx /share/*</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0" algn="just">
              <a:lnSpc>
                <a:spcPct val="100000"/>
              </a:lnSpc>
              <a:spcBef>
                <a:spcPts val="0"/>
              </a:spcBef>
              <a:buNone/>
            </a:pPr>
            <a:endParaRPr lang="zh-CN" altLang="zh-CN" sz="11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154773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7</a:t>
            </a:r>
            <a:r>
              <a:rPr lang="zh-CN" altLang="zh-CN" sz="1400" kern="100" dirty="0">
                <a:solidFill>
                  <a:srgbClr val="000000"/>
                </a:solidFill>
                <a:effectLst/>
                <a:latin typeface="Times New Roman" panose="02020603050405020304" pitchFamily="18" charset="0"/>
                <a:ea typeface="宋体" panose="02010600030101010101" pitchFamily="2" charset="-122"/>
              </a:rPr>
              <a:t>）编写配置文件</a:t>
            </a:r>
            <a:r>
              <a:rPr lang="en-US" altLang="zh-CN" sz="1400" kern="100" dirty="0">
                <a:solidFill>
                  <a:srgbClr val="000000"/>
                </a:solidFill>
                <a:effectLst/>
                <a:latin typeface="Times New Roman" panose="02020603050405020304" pitchFamily="18" charset="0"/>
                <a:ea typeface="宋体" panose="02010600030101010101" pitchFamily="2" charset="-122"/>
              </a:rPr>
              <a:t>vim /</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/samba/</a:t>
            </a:r>
            <a:r>
              <a:rPr lang="en-US" altLang="zh-CN" sz="1400" kern="100" dirty="0" err="1">
                <a:solidFill>
                  <a:srgbClr val="000000"/>
                </a:solidFill>
                <a:effectLst/>
                <a:latin typeface="Times New Roman" panose="02020603050405020304" pitchFamily="18" charset="0"/>
                <a:ea typeface="宋体" panose="02010600030101010101" pitchFamily="2" charset="-122"/>
              </a:rPr>
              <a:t>smb.conf</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[Share]</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comment = Share</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path = /share</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public = yes</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writable = yes</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8</a:t>
            </a:r>
            <a:r>
              <a:rPr lang="zh-CN" altLang="zh-CN" sz="1400" kern="100" dirty="0">
                <a:solidFill>
                  <a:srgbClr val="000000"/>
                </a:solidFill>
                <a:effectLst/>
                <a:latin typeface="Times New Roman" panose="02020603050405020304" pitchFamily="18" charset="0"/>
                <a:ea typeface="宋体" panose="02010600030101010101" pitchFamily="2" charset="-122"/>
              </a:rPr>
              <a:t>）配置</a:t>
            </a:r>
            <a:r>
              <a:rPr lang="en-US" altLang="zh-CN" sz="1400" kern="100" dirty="0" err="1">
                <a:solidFill>
                  <a:srgbClr val="000000"/>
                </a:solidFill>
                <a:effectLst/>
                <a:latin typeface="Times New Roman" panose="02020603050405020304" pitchFamily="18" charset="0"/>
                <a:ea typeface="宋体" panose="02010600030101010101" pitchFamily="2" charset="-122"/>
              </a:rPr>
              <a:t>smb</a:t>
            </a:r>
            <a:r>
              <a:rPr lang="zh-CN" altLang="zh-CN" sz="1400" kern="100" dirty="0">
                <a:solidFill>
                  <a:srgbClr val="000000"/>
                </a:solidFill>
                <a:effectLst/>
                <a:latin typeface="Times New Roman" panose="02020603050405020304" pitchFamily="18" charset="0"/>
                <a:ea typeface="宋体" panose="02010600030101010101" pitchFamily="2" charset="-122"/>
              </a:rPr>
              <a:t>用户账户密码：</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smbpasswd</a:t>
            </a:r>
            <a:r>
              <a:rPr lang="en-US" altLang="zh-CN" sz="1100" kern="100" dirty="0">
                <a:solidFill>
                  <a:srgbClr val="000000"/>
                </a:solidFill>
                <a:latin typeface="Times New Roman" panose="02020603050405020304" pitchFamily="18" charset="0"/>
                <a:ea typeface="宋体" panose="02010600030101010101" pitchFamily="2" charset="-122"/>
              </a:rPr>
              <a:t> -a user1</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smbpasswd</a:t>
            </a:r>
            <a:r>
              <a:rPr lang="en-US" altLang="zh-CN" sz="1100" kern="100" dirty="0">
                <a:solidFill>
                  <a:srgbClr val="000000"/>
                </a:solidFill>
                <a:latin typeface="Times New Roman" panose="02020603050405020304" pitchFamily="18" charset="0"/>
                <a:ea typeface="宋体" panose="02010600030101010101" pitchFamily="2" charset="-122"/>
              </a:rPr>
              <a:t> -a user2</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smbpasswd</a:t>
            </a:r>
            <a:r>
              <a:rPr lang="en-US" altLang="zh-CN" sz="1100" kern="100" dirty="0">
                <a:solidFill>
                  <a:srgbClr val="000000"/>
                </a:solidFill>
                <a:latin typeface="Times New Roman" panose="02020603050405020304" pitchFamily="18" charset="0"/>
                <a:ea typeface="宋体" panose="02010600030101010101" pitchFamily="2" charset="-122"/>
              </a:rPr>
              <a:t> -a user3</a:t>
            </a:r>
            <a:endParaRPr lang="zh-CN" altLang="zh-CN" sz="1100" kern="100" dirty="0">
              <a:solidFill>
                <a:srgbClr val="000000"/>
              </a:solidFill>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latin typeface="Times New Roman" panose="02020603050405020304" pitchFamily="18" charset="0"/>
                <a:ea typeface="宋体" panose="02010600030101010101" pitchFamily="2" charset="-122"/>
              </a:rPr>
              <a:t>smbpasswd</a:t>
            </a:r>
            <a:r>
              <a:rPr lang="en-US" altLang="zh-CN" sz="1100" kern="100" dirty="0">
                <a:solidFill>
                  <a:srgbClr val="000000"/>
                </a:solidFill>
                <a:latin typeface="Times New Roman" panose="02020603050405020304" pitchFamily="18" charset="0"/>
                <a:ea typeface="宋体" panose="02010600030101010101" pitchFamily="2" charset="-122"/>
              </a:rPr>
              <a:t> -a user4</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9</a:t>
            </a:r>
            <a:r>
              <a:rPr lang="zh-CN" altLang="zh-CN" sz="1400" kern="100" dirty="0">
                <a:solidFill>
                  <a:srgbClr val="000000"/>
                </a:solidFill>
                <a:effectLst/>
                <a:latin typeface="Times New Roman" panose="02020603050405020304" pitchFamily="18" charset="0"/>
                <a:ea typeface="宋体" panose="02010600030101010101" pitchFamily="2" charset="-122"/>
              </a:rPr>
              <a:t>）重启服务：</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 </a:t>
            </a:r>
            <a:r>
              <a:rPr lang="en-US" altLang="zh-CN" sz="1100" kern="100" dirty="0" err="1">
                <a:solidFill>
                  <a:srgbClr val="000000"/>
                </a:solidFill>
                <a:latin typeface="Times New Roman" panose="02020603050405020304" pitchFamily="18" charset="0"/>
                <a:ea typeface="宋体" panose="02010600030101010101" pitchFamily="2" charset="-122"/>
              </a:rPr>
              <a:t>sudo</a:t>
            </a:r>
            <a:r>
              <a:rPr lang="en-US" altLang="zh-CN" sz="1100" kern="100" dirty="0">
                <a:solidFill>
                  <a:srgbClr val="000000"/>
                </a:solidFill>
                <a:latin typeface="Times New Roman" panose="02020603050405020304" pitchFamily="18" charset="0"/>
                <a:ea typeface="宋体" panose="02010600030101010101" pitchFamily="2" charset="-122"/>
              </a:rPr>
              <a:t> </a:t>
            </a:r>
            <a:r>
              <a:rPr lang="en-US" altLang="zh-CN" sz="1100" kern="100" dirty="0" err="1">
                <a:solidFill>
                  <a:srgbClr val="000000"/>
                </a:solidFill>
                <a:latin typeface="Times New Roman" panose="02020603050405020304" pitchFamily="18" charset="0"/>
                <a:ea typeface="宋体" panose="02010600030101010101" pitchFamily="2" charset="-122"/>
              </a:rPr>
              <a:t>systemctl</a:t>
            </a:r>
            <a:r>
              <a:rPr lang="en-US" altLang="zh-CN" sz="1100" kern="100" dirty="0">
                <a:solidFill>
                  <a:srgbClr val="000000"/>
                </a:solidFill>
                <a:latin typeface="Times New Roman" panose="02020603050405020304" pitchFamily="18" charset="0"/>
                <a:ea typeface="宋体" panose="02010600030101010101" pitchFamily="2" charset="-122"/>
              </a:rPr>
              <a:t> restart </a:t>
            </a:r>
            <a:r>
              <a:rPr lang="en-US" altLang="zh-CN" sz="1100" kern="100" dirty="0" err="1">
                <a:solidFill>
                  <a:srgbClr val="000000"/>
                </a:solidFill>
                <a:latin typeface="Times New Roman" panose="02020603050405020304" pitchFamily="18" charset="0"/>
                <a:ea typeface="宋体" panose="02010600030101010101" pitchFamily="2" charset="-122"/>
              </a:rPr>
              <a:t>smbd</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10</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centos</a:t>
            </a:r>
            <a:r>
              <a:rPr lang="zh-CN" altLang="zh-CN" sz="1400" kern="100" dirty="0">
                <a:solidFill>
                  <a:srgbClr val="000000"/>
                </a:solidFill>
                <a:effectLst/>
                <a:latin typeface="Times New Roman" panose="02020603050405020304" pitchFamily="18" charset="0"/>
                <a:ea typeface="宋体" panose="02010600030101010101" pitchFamily="2" charset="-122"/>
              </a:rPr>
              <a:t>客户端测试：</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yum -y install samba-client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11</a:t>
            </a:r>
            <a:r>
              <a:rPr lang="zh-CN" altLang="zh-CN" sz="1400" kern="100" dirty="0">
                <a:solidFill>
                  <a:srgbClr val="000000"/>
                </a:solidFill>
                <a:effectLst/>
                <a:latin typeface="Times New Roman" panose="02020603050405020304" pitchFamily="18" charset="0"/>
                <a:ea typeface="宋体" panose="02010600030101010101" pitchFamily="2" charset="-122"/>
              </a:rPr>
              <a:t>）创建一个</a:t>
            </a:r>
            <a:r>
              <a:rPr lang="en-US" altLang="zh-CN" sz="1400" kern="100" dirty="0">
                <a:solidFill>
                  <a:srgbClr val="000000"/>
                </a:solidFill>
                <a:effectLst/>
                <a:latin typeface="Times New Roman" panose="02020603050405020304" pitchFamily="18" charset="0"/>
                <a:ea typeface="宋体" panose="02010600030101010101" pitchFamily="2" charset="-122"/>
              </a:rPr>
              <a:t>test</a:t>
            </a:r>
            <a:r>
              <a:rPr lang="zh-CN" altLang="zh-CN" sz="1400" kern="100" dirty="0">
                <a:solidFill>
                  <a:srgbClr val="000000"/>
                </a:solidFill>
                <a:effectLst/>
                <a:latin typeface="Times New Roman" panose="02020603050405020304" pitchFamily="18" charset="0"/>
                <a:ea typeface="宋体" panose="02010600030101010101" pitchFamily="2" charset="-122"/>
              </a:rPr>
              <a:t>文件：</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touch test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12</a:t>
            </a:r>
            <a:r>
              <a:rPr lang="zh-CN" altLang="zh-CN" sz="1400" kern="100" dirty="0">
                <a:solidFill>
                  <a:srgbClr val="000000"/>
                </a:solidFill>
                <a:effectLst/>
                <a:latin typeface="Times New Roman" panose="02020603050405020304" pitchFamily="18" charset="0"/>
                <a:ea typeface="宋体" panose="02010600030101010101" pitchFamily="2" charset="-122"/>
              </a:rPr>
              <a:t>）尝试对</a:t>
            </a:r>
            <a:r>
              <a:rPr lang="en-US" altLang="zh-CN" sz="1400" kern="100" dirty="0" err="1">
                <a:solidFill>
                  <a:srgbClr val="000000"/>
                </a:solidFill>
                <a:effectLst/>
                <a:latin typeface="Times New Roman" panose="02020603050405020304" pitchFamily="18" charset="0"/>
                <a:ea typeface="宋体" panose="02010600030101010101" pitchFamily="2" charset="-122"/>
              </a:rPr>
              <a:t>smb</a:t>
            </a:r>
            <a:r>
              <a:rPr lang="zh-CN" altLang="zh-CN" sz="1400" kern="100" dirty="0">
                <a:solidFill>
                  <a:srgbClr val="000000"/>
                </a:solidFill>
                <a:effectLst/>
                <a:latin typeface="Times New Roman" panose="02020603050405020304" pitchFamily="18" charset="0"/>
                <a:ea typeface="宋体" panose="02010600030101010101" pitchFamily="2" charset="-122"/>
              </a:rPr>
              <a:t>服务端进行访问：</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smbclient</a:t>
            </a:r>
            <a:r>
              <a:rPr lang="en-US" altLang="zh-CN" sz="1100" kern="100" dirty="0">
                <a:solidFill>
                  <a:srgbClr val="000000"/>
                </a:solidFill>
                <a:effectLst/>
                <a:latin typeface="Times New Roman" panose="02020603050405020304" pitchFamily="18" charset="0"/>
                <a:ea typeface="宋体" panose="02010600030101010101" pitchFamily="2" charset="-122"/>
              </a:rPr>
              <a:t> //192.168.0.1/share -U user1</a:t>
            </a:r>
            <a:endParaRPr lang="zh-CN" altLang="zh-CN" sz="1100" kern="100" dirty="0">
              <a:effectLst/>
              <a:latin typeface="Times New Roman" panose="02020603050405020304" pitchFamily="18" charset="0"/>
              <a:ea typeface="宋体" panose="02010600030101010101" pitchFamily="2" charset="-122"/>
            </a:endParaRPr>
          </a:p>
          <a:p>
            <a:pPr marL="0" indent="255270">
              <a:lnSpc>
                <a:spcPct val="100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30208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nSpc>
                <a:spcPct val="100000"/>
              </a:lnSpc>
              <a:spcBef>
                <a:spcPts val="0"/>
              </a:spcBef>
            </a:pP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二、共享打印机配置与使用</a:t>
            </a: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1.Samba</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配置共享打印机</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）确认打印机已经在系统上完成安装，并且可以正常使用。</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）修改配置文件</a:t>
            </a:r>
            <a:r>
              <a:rPr lang="en-US" altLang="zh-CN" sz="1400" kern="100" dirty="0" err="1">
                <a:solidFill>
                  <a:srgbClr val="000000"/>
                </a:solidFill>
                <a:effectLst/>
                <a:latin typeface="Times New Roman" panose="02020603050405020304" pitchFamily="18" charset="0"/>
                <a:ea typeface="宋体" panose="02010600030101010101" pitchFamily="2" charset="-122"/>
              </a:rPr>
              <a:t>smb.conf</a:t>
            </a:r>
            <a:r>
              <a:rPr lang="zh-CN" altLang="zh-CN" sz="1400" kern="100" dirty="0">
                <a:solidFill>
                  <a:srgbClr val="000000"/>
                </a:solidFill>
                <a:effectLst/>
                <a:latin typeface="Times New Roman" panose="02020603050405020304" pitchFamily="18" charset="0"/>
                <a:ea typeface="宋体" panose="02010600030101010101" pitchFamily="2" charset="-122"/>
              </a:rPr>
              <a:t>的全局配置，开启打印共享功能，命令如下：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[global]</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load printers = yes		//</a:t>
            </a:r>
            <a:r>
              <a:rPr lang="zh-CN" altLang="zh-CN" sz="1100" kern="100" dirty="0">
                <a:solidFill>
                  <a:srgbClr val="000000"/>
                </a:solidFill>
                <a:effectLst/>
                <a:latin typeface="Times New Roman" panose="02020603050405020304" pitchFamily="18" charset="0"/>
                <a:ea typeface="宋体" panose="02010600030101010101" pitchFamily="2" charset="-122"/>
              </a:rPr>
              <a:t>是否在开启</a:t>
            </a:r>
            <a:r>
              <a:rPr lang="en-US" altLang="zh-CN" sz="1100" kern="100" dirty="0">
                <a:solidFill>
                  <a:srgbClr val="000000"/>
                </a:solidFill>
                <a:effectLst/>
                <a:latin typeface="Times New Roman" panose="02020603050405020304" pitchFamily="18" charset="0"/>
                <a:ea typeface="宋体" panose="02010600030101010101" pitchFamily="2" charset="-122"/>
              </a:rPr>
              <a:t> samba server </a:t>
            </a:r>
            <a:r>
              <a:rPr lang="zh-CN" altLang="zh-CN" sz="1100" kern="100" dirty="0">
                <a:solidFill>
                  <a:srgbClr val="000000"/>
                </a:solidFill>
                <a:effectLst/>
                <a:latin typeface="Times New Roman" panose="02020603050405020304" pitchFamily="18" charset="0"/>
                <a:ea typeface="宋体" panose="02010600030101010101" pitchFamily="2" charset="-122"/>
              </a:rPr>
              <a:t>时即共享打印机</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cups options = raw		//</a:t>
            </a:r>
            <a:r>
              <a:rPr lang="zh-CN" altLang="zh-CN" sz="1100" kern="100" dirty="0">
                <a:solidFill>
                  <a:srgbClr val="000000"/>
                </a:solidFill>
                <a:effectLst/>
                <a:latin typeface="Times New Roman" panose="02020603050405020304" pitchFamily="18" charset="0"/>
                <a:ea typeface="宋体" panose="02010600030101010101" pitchFamily="2" charset="-122"/>
              </a:rPr>
              <a:t>可支援来自</a:t>
            </a:r>
            <a:r>
              <a:rPr lang="en-US" altLang="zh-CN" sz="1100" kern="100" dirty="0">
                <a:solidFill>
                  <a:srgbClr val="000000"/>
                </a:solidFill>
                <a:effectLst/>
                <a:latin typeface="Times New Roman" panose="02020603050405020304" pitchFamily="18" charset="0"/>
                <a:ea typeface="宋体" panose="02010600030101010101" pitchFamily="2" charset="-122"/>
              </a:rPr>
              <a:t>Windows</a:t>
            </a:r>
            <a:r>
              <a:rPr lang="zh-CN" altLang="zh-CN" sz="1100" kern="100" dirty="0">
                <a:solidFill>
                  <a:srgbClr val="000000"/>
                </a:solidFill>
                <a:effectLst/>
                <a:latin typeface="Times New Roman" panose="02020603050405020304" pitchFamily="18" charset="0"/>
                <a:ea typeface="宋体" panose="02010600030101010101" pitchFamily="2" charset="-122"/>
              </a:rPr>
              <a:t>用户的列印工作</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printcap</a:t>
            </a:r>
            <a:r>
              <a:rPr lang="en-US" altLang="zh-CN" sz="1100" kern="100" dirty="0">
                <a:solidFill>
                  <a:srgbClr val="000000"/>
                </a:solidFill>
                <a:effectLst/>
                <a:latin typeface="Times New Roman" panose="02020603050405020304" pitchFamily="18" charset="0"/>
                <a:ea typeface="宋体" panose="02010600030101010101" pitchFamily="2" charset="-122"/>
              </a:rPr>
              <a:t> name =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/cups/</a:t>
            </a:r>
            <a:r>
              <a:rPr lang="en-US" altLang="zh-CN" sz="1100" kern="100" dirty="0" err="1">
                <a:solidFill>
                  <a:srgbClr val="000000"/>
                </a:solidFill>
                <a:effectLst/>
                <a:latin typeface="Times New Roman" panose="02020603050405020304" pitchFamily="18" charset="0"/>
                <a:ea typeface="宋体" panose="02010600030101010101" pitchFamily="2" charset="-122"/>
              </a:rPr>
              <a:t>printcap</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设定</a:t>
            </a:r>
            <a:r>
              <a:rPr lang="en-US" altLang="zh-CN" sz="1100" kern="100" dirty="0">
                <a:solidFill>
                  <a:srgbClr val="000000"/>
                </a:solidFill>
                <a:effectLst/>
                <a:latin typeface="Times New Roman" panose="02020603050405020304" pitchFamily="18" charset="0"/>
                <a:ea typeface="宋体" panose="02010600030101010101" pitchFamily="2" charset="-122"/>
              </a:rPr>
              <a:t> samba </a:t>
            </a:r>
            <a:r>
              <a:rPr lang="en-US" altLang="zh-CN" sz="1100" kern="100" dirty="0" err="1">
                <a:solidFill>
                  <a:srgbClr val="000000"/>
                </a:solidFill>
                <a:effectLst/>
                <a:latin typeface="Times New Roman" panose="02020603050405020304" pitchFamily="18" charset="0"/>
                <a:ea typeface="宋体" panose="02010600030101010101" pitchFamily="2" charset="-122"/>
              </a:rPr>
              <a:t>srever</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打印机的配置文件</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printing = cups		//</a:t>
            </a:r>
            <a:r>
              <a:rPr lang="zh-CN" altLang="zh-CN" sz="1100" kern="100" dirty="0">
                <a:solidFill>
                  <a:srgbClr val="000000"/>
                </a:solidFill>
                <a:effectLst/>
                <a:latin typeface="Times New Roman" panose="02020603050405020304" pitchFamily="18" charset="0"/>
                <a:ea typeface="宋体" panose="02010600030101010101" pitchFamily="2" charset="-122"/>
              </a:rPr>
              <a:t>设定</a:t>
            </a:r>
            <a:r>
              <a:rPr lang="en-US" altLang="zh-CN" sz="1100" kern="100" dirty="0">
                <a:solidFill>
                  <a:srgbClr val="000000"/>
                </a:solidFill>
                <a:effectLst/>
                <a:latin typeface="Times New Roman" panose="02020603050405020304" pitchFamily="18" charset="0"/>
                <a:ea typeface="宋体" panose="02010600030101010101" pitchFamily="2" charset="-122"/>
              </a:rPr>
              <a:t> samba server </a:t>
            </a:r>
            <a:r>
              <a:rPr lang="zh-CN" altLang="zh-CN" sz="1100" kern="100" dirty="0">
                <a:solidFill>
                  <a:srgbClr val="000000"/>
                </a:solidFill>
                <a:effectLst/>
                <a:latin typeface="Times New Roman" panose="02020603050405020304" pitchFamily="18" charset="0"/>
                <a:ea typeface="宋体" panose="02010600030101010101" pitchFamily="2" charset="-122"/>
              </a:rPr>
              <a:t>打印机所使用的类型</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）设置</a:t>
            </a:r>
            <a:r>
              <a:rPr lang="en-US" altLang="zh-CN" sz="1400" kern="100" dirty="0">
                <a:solidFill>
                  <a:srgbClr val="000000"/>
                </a:solidFill>
                <a:effectLst/>
                <a:latin typeface="Times New Roman" panose="02020603050405020304" pitchFamily="18" charset="0"/>
                <a:ea typeface="宋体" panose="02010600030101010101" pitchFamily="2" charset="-122"/>
              </a:rPr>
              <a:t>printers</a:t>
            </a:r>
            <a:r>
              <a:rPr lang="zh-CN" altLang="zh-CN" sz="1400" kern="100" dirty="0">
                <a:solidFill>
                  <a:srgbClr val="000000"/>
                </a:solidFill>
                <a:effectLst/>
                <a:latin typeface="Times New Roman" panose="02020603050405020304" pitchFamily="18" charset="0"/>
                <a:ea typeface="宋体" panose="02010600030101010101" pitchFamily="2" charset="-122"/>
              </a:rPr>
              <a:t>配置项，</a:t>
            </a:r>
            <a:r>
              <a:rPr lang="en-US" altLang="zh-CN" sz="1400" kern="100" dirty="0">
                <a:solidFill>
                  <a:srgbClr val="000000"/>
                </a:solidFill>
                <a:effectLst/>
                <a:latin typeface="Times New Roman" panose="02020603050405020304" pitchFamily="18" charset="0"/>
                <a:ea typeface="宋体" panose="02010600030101010101" pitchFamily="2" charset="-122"/>
              </a:rPr>
              <a:t>printable</a:t>
            </a:r>
            <a:r>
              <a:rPr lang="zh-CN" altLang="zh-CN" sz="1400" kern="100" dirty="0">
                <a:solidFill>
                  <a:srgbClr val="000000"/>
                </a:solidFill>
                <a:effectLst/>
                <a:latin typeface="Times New Roman" panose="02020603050405020304" pitchFamily="18" charset="0"/>
                <a:ea typeface="宋体" panose="02010600030101010101" pitchFamily="2" charset="-122"/>
              </a:rPr>
              <a:t>一定要设置为</a:t>
            </a:r>
            <a:r>
              <a:rPr lang="en-US" altLang="zh-CN" sz="1400" kern="100" dirty="0">
                <a:solidFill>
                  <a:srgbClr val="000000"/>
                </a:solidFill>
                <a:effectLst/>
                <a:latin typeface="Times New Roman" panose="02020603050405020304" pitchFamily="18" charset="0"/>
                <a:ea typeface="宋体" panose="02010600030101010101" pitchFamily="2" charset="-122"/>
              </a:rPr>
              <a:t>yes</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[printers]	</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comment = All Printers		//</a:t>
            </a:r>
            <a:r>
              <a:rPr lang="zh-CN" altLang="zh-CN" sz="1100" kern="100" dirty="0">
                <a:solidFill>
                  <a:srgbClr val="000000"/>
                </a:solidFill>
                <a:effectLst/>
                <a:latin typeface="Times New Roman" panose="02020603050405020304" pitchFamily="18" charset="0"/>
                <a:ea typeface="宋体" panose="02010600030101010101" pitchFamily="2" charset="-122"/>
              </a:rPr>
              <a:t>描述</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path = /var/spool/samba		//</a:t>
            </a:r>
            <a:r>
              <a:rPr lang="zh-CN" altLang="zh-CN" sz="1100" kern="100" dirty="0">
                <a:solidFill>
                  <a:srgbClr val="000000"/>
                </a:solidFill>
                <a:effectLst/>
                <a:latin typeface="Times New Roman" panose="02020603050405020304" pitchFamily="18" charset="0"/>
                <a:ea typeface="宋体" panose="02010600030101010101" pitchFamily="2" charset="-122"/>
              </a:rPr>
              <a:t>定义打印机队列</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browseable</a:t>
            </a:r>
            <a:r>
              <a:rPr lang="en-US" altLang="zh-CN" sz="1100" kern="100" dirty="0">
                <a:solidFill>
                  <a:srgbClr val="000000"/>
                </a:solidFill>
                <a:effectLst/>
                <a:latin typeface="Times New Roman" panose="02020603050405020304" pitchFamily="18" charset="0"/>
                <a:ea typeface="宋体" panose="02010600030101010101" pitchFamily="2" charset="-122"/>
              </a:rPr>
              <a:t> = yes		 //</a:t>
            </a:r>
            <a:r>
              <a:rPr lang="zh-CN" altLang="zh-CN" sz="1100" kern="100" dirty="0">
                <a:solidFill>
                  <a:srgbClr val="000000"/>
                </a:solidFill>
                <a:effectLst/>
                <a:latin typeface="Times New Roman" panose="02020603050405020304" pitchFamily="18" charset="0"/>
                <a:ea typeface="宋体" panose="02010600030101010101" pitchFamily="2" charset="-122"/>
              </a:rPr>
              <a:t>不被外人所浏览啦！有权限才可浏览</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guest ok = yes		//</a:t>
            </a:r>
            <a:r>
              <a:rPr lang="zh-CN" altLang="zh-CN" sz="1100" kern="100" dirty="0">
                <a:solidFill>
                  <a:srgbClr val="000000"/>
                </a:solidFill>
                <a:effectLst/>
                <a:latin typeface="Times New Roman" panose="02020603050405020304" pitchFamily="18" charset="0"/>
                <a:ea typeface="宋体" panose="02010600030101010101" pitchFamily="2" charset="-122"/>
              </a:rPr>
              <a:t>是</a:t>
            </a:r>
            <a:r>
              <a:rPr lang="en-US" altLang="zh-CN" sz="1100" kern="100" dirty="0">
                <a:solidFill>
                  <a:srgbClr val="000000"/>
                </a:solidFill>
                <a:effectLst/>
                <a:latin typeface="Times New Roman" panose="02020603050405020304" pitchFamily="18" charset="0"/>
                <a:ea typeface="宋体" panose="02010600030101010101" pitchFamily="2" charset="-122"/>
              </a:rPr>
              <a:t>yes/</a:t>
            </a:r>
            <a:r>
              <a:rPr lang="zh-CN" altLang="zh-CN" sz="1100" kern="100" dirty="0">
                <a:solidFill>
                  <a:srgbClr val="000000"/>
                </a:solidFill>
                <a:effectLst/>
                <a:latin typeface="Times New Roman" panose="02020603050405020304" pitchFamily="18" charset="0"/>
                <a:ea typeface="宋体" panose="02010600030101010101" pitchFamily="2" charset="-122"/>
              </a:rPr>
              <a:t>否</a:t>
            </a:r>
            <a:r>
              <a:rPr lang="en-US" altLang="zh-CN" sz="1100" kern="100" dirty="0">
                <a:solidFill>
                  <a:srgbClr val="000000"/>
                </a:solidFill>
                <a:effectLst/>
                <a:latin typeface="Times New Roman" panose="02020603050405020304" pitchFamily="18" charset="0"/>
                <a:ea typeface="宋体" panose="02010600030101010101" pitchFamily="2" charset="-122"/>
              </a:rPr>
              <a:t>no</a:t>
            </a:r>
            <a:r>
              <a:rPr lang="zh-CN" altLang="zh-CN" sz="1100" kern="100" dirty="0">
                <a:solidFill>
                  <a:srgbClr val="000000"/>
                </a:solidFill>
                <a:effectLst/>
                <a:latin typeface="Times New Roman" panose="02020603050405020304" pitchFamily="18" charset="0"/>
                <a:ea typeface="宋体" panose="02010600030101010101" pitchFamily="2" charset="-122"/>
              </a:rPr>
              <a:t>公开共享</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writable = yes		//</a:t>
            </a:r>
            <a:r>
              <a:rPr lang="zh-CN" altLang="zh-CN" sz="1100" kern="100" dirty="0">
                <a:solidFill>
                  <a:srgbClr val="000000"/>
                </a:solidFill>
                <a:effectLst/>
                <a:latin typeface="Times New Roman" panose="02020603050405020304" pitchFamily="18" charset="0"/>
                <a:ea typeface="宋体" panose="02010600030101010101" pitchFamily="2" charset="-122"/>
              </a:rPr>
              <a:t>可写</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printable = yes		//</a:t>
            </a:r>
            <a:r>
              <a:rPr lang="zh-CN" altLang="zh-CN" sz="1100" kern="100" dirty="0">
                <a:solidFill>
                  <a:srgbClr val="000000"/>
                </a:solidFill>
                <a:effectLst/>
                <a:latin typeface="Times New Roman" panose="02020603050405020304" pitchFamily="18" charset="0"/>
                <a:ea typeface="宋体" panose="02010600030101010101" pitchFamily="2" charset="-122"/>
              </a:rPr>
              <a:t>允许列印很重要的一项工作</a:t>
            </a:r>
            <a:endParaRPr lang="en-US" altLang="zh-CN" sz="1100" kern="100" dirty="0">
              <a:solidFill>
                <a:srgbClr val="000000"/>
              </a:solidFill>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4</a:t>
            </a:r>
            <a:r>
              <a:rPr lang="zh-CN" altLang="zh-CN" sz="1400" kern="100" dirty="0">
                <a:solidFill>
                  <a:srgbClr val="000000"/>
                </a:solidFill>
                <a:latin typeface="Times New Roman" panose="02020603050405020304" pitchFamily="18" charset="0"/>
                <a:ea typeface="宋体" panose="02010600030101010101" pitchFamily="2" charset="-122"/>
              </a:rPr>
              <a:t>）重启</a:t>
            </a:r>
            <a:r>
              <a:rPr lang="en-US" altLang="zh-CN" sz="1400" kern="100" dirty="0">
                <a:solidFill>
                  <a:srgbClr val="000000"/>
                </a:solidFill>
                <a:latin typeface="Times New Roman" panose="02020603050405020304" pitchFamily="18" charset="0"/>
                <a:ea typeface="宋体" panose="02010600030101010101" pitchFamily="2" charset="-122"/>
              </a:rPr>
              <a:t>samba</a:t>
            </a:r>
            <a:r>
              <a:rPr lang="zh-CN" altLang="zh-CN" sz="1400" kern="100" dirty="0">
                <a:solidFill>
                  <a:srgbClr val="000000"/>
                </a:solidFill>
                <a:latin typeface="Times New Roman" panose="02020603050405020304" pitchFamily="18" charset="0"/>
                <a:ea typeface="宋体" panose="02010600030101010101" pitchFamily="2" charset="-122"/>
              </a:rPr>
              <a:t>服务，客户端才能得到新配置的打印机。</a:t>
            </a:r>
          </a:p>
          <a:p>
            <a:pPr indent="266700" algn="just">
              <a:lnSpc>
                <a:spcPct val="100000"/>
              </a:lnSpc>
              <a:spcBef>
                <a:spcPts val="0"/>
              </a:spcBef>
            </a:pPr>
            <a:r>
              <a:rPr lang="zh-CN"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a:solidFill>
                  <a:srgbClr val="000000"/>
                </a:solidFill>
                <a:latin typeface="Times New Roman" panose="02020603050405020304" pitchFamily="18" charset="0"/>
                <a:ea typeface="宋体" panose="02010600030101010101" pitchFamily="2" charset="-122"/>
              </a:rPr>
              <a:t>5</a:t>
            </a:r>
            <a:r>
              <a:rPr lang="zh-CN" altLang="zh-CN" sz="1400" kern="100" dirty="0">
                <a:solidFill>
                  <a:srgbClr val="000000"/>
                </a:solidFill>
                <a:latin typeface="Times New Roman" panose="02020603050405020304" pitchFamily="18" charset="0"/>
                <a:ea typeface="宋体" panose="02010600030101010101" pitchFamily="2" charset="-122"/>
              </a:rPr>
              <a:t>）为了使网络中的</a:t>
            </a:r>
            <a:r>
              <a:rPr lang="en-US" altLang="zh-CN" sz="1400" kern="100" dirty="0">
                <a:solidFill>
                  <a:srgbClr val="000000"/>
                </a:solidFill>
                <a:latin typeface="Times New Roman" panose="02020603050405020304" pitchFamily="18" charset="0"/>
                <a:ea typeface="宋体" panose="02010600030101010101" pitchFamily="2" charset="-122"/>
              </a:rPr>
              <a:t>Windows</a:t>
            </a:r>
            <a:r>
              <a:rPr lang="zh-CN" altLang="zh-CN" sz="1400" kern="100" dirty="0">
                <a:solidFill>
                  <a:srgbClr val="000000"/>
                </a:solidFill>
                <a:latin typeface="Times New Roman" panose="02020603050405020304" pitchFamily="18" charset="0"/>
                <a:ea typeface="宋体" panose="02010600030101010101" pitchFamily="2" charset="-122"/>
              </a:rPr>
              <a:t>主机可以使用共享的打印机，需要安装打印机驱动程序，为此准备驱动程序，可以使用</a:t>
            </a:r>
            <a:r>
              <a:rPr lang="en-US" altLang="zh-CN" sz="1400" kern="100" dirty="0" err="1">
                <a:solidFill>
                  <a:srgbClr val="000000"/>
                </a:solidFill>
                <a:latin typeface="Times New Roman" panose="02020603050405020304" pitchFamily="18" charset="0"/>
                <a:ea typeface="宋体" panose="02010600030101010101" pitchFamily="2" charset="-122"/>
              </a:rPr>
              <a:t>cupsaddsmb</a:t>
            </a:r>
            <a:r>
              <a:rPr lang="zh-CN" altLang="zh-CN" sz="1400" kern="100" dirty="0">
                <a:solidFill>
                  <a:srgbClr val="000000"/>
                </a:solidFill>
                <a:latin typeface="Times New Roman" panose="02020603050405020304" pitchFamily="18" charset="0"/>
                <a:ea typeface="宋体" panose="02010600030101010101" pitchFamily="2" charset="-122"/>
              </a:rPr>
              <a:t>命令将打印机程序放入指定的</a:t>
            </a:r>
            <a:r>
              <a:rPr lang="en-US" altLang="zh-CN" sz="1400" kern="100" dirty="0">
                <a:solidFill>
                  <a:srgbClr val="000000"/>
                </a:solidFill>
                <a:latin typeface="Times New Roman" panose="02020603050405020304" pitchFamily="18" charset="0"/>
                <a:ea typeface="宋体" panose="02010600030101010101" pitchFamily="2" charset="-122"/>
              </a:rPr>
              <a:t>/</a:t>
            </a:r>
            <a:r>
              <a:rPr lang="en-US" altLang="zh-CN" sz="1400" kern="100" dirty="0" err="1">
                <a:solidFill>
                  <a:srgbClr val="000000"/>
                </a:solidFill>
                <a:latin typeface="Times New Roman" panose="02020603050405020304" pitchFamily="18" charset="0"/>
                <a:ea typeface="宋体" panose="02010600030101010101" pitchFamily="2" charset="-122"/>
              </a:rPr>
              <a:t>etc</a:t>
            </a:r>
            <a:r>
              <a:rPr lang="en-US" altLang="zh-CN" sz="1400" kern="100" dirty="0">
                <a:solidFill>
                  <a:srgbClr val="000000"/>
                </a:solidFill>
                <a:latin typeface="Times New Roman" panose="02020603050405020304" pitchFamily="18" charset="0"/>
                <a:ea typeface="宋体" panose="02010600030101010101" pitchFamily="2" charset="-122"/>
              </a:rPr>
              <a:t>/samba/drivers</a:t>
            </a:r>
            <a:r>
              <a:rPr lang="zh-CN" altLang="zh-CN" sz="1400" kern="100" dirty="0">
                <a:solidFill>
                  <a:srgbClr val="000000"/>
                </a:solidFill>
                <a:latin typeface="Times New Roman" panose="02020603050405020304" pitchFamily="18" charset="0"/>
                <a:ea typeface="宋体" panose="02010600030101010101" pitchFamily="2" charset="-122"/>
              </a:rPr>
              <a:t>目录下，命令如下：</a:t>
            </a: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#mkdir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/samba/drivers		//</a:t>
            </a:r>
            <a:r>
              <a:rPr lang="zh-CN" altLang="zh-CN" sz="1100" kern="100" dirty="0">
                <a:solidFill>
                  <a:srgbClr val="000000"/>
                </a:solidFill>
                <a:effectLst/>
                <a:latin typeface="Times New Roman" panose="02020603050405020304" pitchFamily="18" charset="0"/>
                <a:ea typeface="宋体" panose="02010600030101010101" pitchFamily="2" charset="-122"/>
              </a:rPr>
              <a:t>创建</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/samba/drivers</a:t>
            </a:r>
            <a:r>
              <a:rPr lang="zh-CN" altLang="zh-CN" sz="1100" kern="100" dirty="0">
                <a:solidFill>
                  <a:srgbClr val="000000"/>
                </a:solidFill>
                <a:effectLst/>
                <a:latin typeface="Times New Roman" panose="02020603050405020304" pitchFamily="18" charset="0"/>
                <a:ea typeface="宋体" panose="02010600030101010101" pitchFamily="2" charset="-122"/>
              </a:rPr>
              <a:t>目录</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#cupsaddsmb -a -U root			//</a:t>
            </a:r>
            <a:r>
              <a:rPr lang="zh-CN" altLang="zh-CN" sz="1100" kern="100" dirty="0">
                <a:solidFill>
                  <a:srgbClr val="000000"/>
                </a:solidFill>
                <a:effectLst/>
                <a:latin typeface="Times New Roman" panose="02020603050405020304" pitchFamily="18" charset="0"/>
                <a:ea typeface="宋体" panose="02010600030101010101" pitchFamily="2" charset="-122"/>
              </a:rPr>
              <a:t>执行</a:t>
            </a:r>
            <a:r>
              <a:rPr lang="en-US" altLang="zh-CN" sz="1100" kern="100" dirty="0" err="1">
                <a:solidFill>
                  <a:srgbClr val="000000"/>
                </a:solidFill>
                <a:effectLst/>
                <a:latin typeface="Times New Roman" panose="02020603050405020304" pitchFamily="18" charset="0"/>
                <a:ea typeface="宋体" panose="02010600030101010101" pitchFamily="2" charset="-122"/>
              </a:rPr>
              <a:t>cupsaddsmb</a:t>
            </a:r>
            <a:r>
              <a:rPr lang="zh-CN" altLang="zh-CN" sz="1100" kern="100" dirty="0">
                <a:solidFill>
                  <a:srgbClr val="000000"/>
                </a:solidFill>
                <a:effectLst/>
                <a:latin typeface="Times New Roman" panose="02020603050405020304" pitchFamily="18" charset="0"/>
                <a:ea typeface="宋体" panose="02010600030101010101" pitchFamily="2" charset="-122"/>
              </a:rPr>
              <a:t>命令</a:t>
            </a:r>
            <a:endParaRPr lang="zh-CN" altLang="zh-CN" sz="1100" kern="100" dirty="0">
              <a:effectLst/>
              <a:latin typeface="Times New Roman" panose="02020603050405020304" pitchFamily="18" charset="0"/>
              <a:ea typeface="宋体" panose="02010600030101010101" pitchFamily="2" charset="-122"/>
            </a:endParaRPr>
          </a:p>
          <a:p>
            <a:pPr lvl="1" indent="0" algn="just">
              <a:lnSpc>
                <a:spcPct val="100000"/>
              </a:lnSpc>
              <a:spcBef>
                <a:spcPts val="0"/>
              </a:spcBef>
              <a:buNone/>
            </a:pPr>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957436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gn="just" hangingPunct="0">
              <a:lnSpc>
                <a:spcPts val="2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使用共享打印机</a:t>
            </a: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）在</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系统桌面上依次选择【系统】</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【系统管理】</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【打印】命令，打开【打印机】窗口； </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）单击【添加】按钮，安装新的打印机，打开【新打印机】窗口；</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）单击【网络打印机】前面的“</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”展开重叠菜单，在下拉式菜单中选择【</a:t>
            </a:r>
            <a:r>
              <a:rPr lang="en-US" altLang="zh-CN" sz="1400" kern="100" dirty="0">
                <a:solidFill>
                  <a:srgbClr val="000000"/>
                </a:solidFill>
                <a:effectLst/>
                <a:latin typeface="Times New Roman" panose="02020603050405020304" pitchFamily="18" charset="0"/>
                <a:ea typeface="宋体" panose="02010600030101010101" pitchFamily="2" charset="-122"/>
              </a:rPr>
              <a:t>Windows Printer via SAMBA</a:t>
            </a:r>
            <a:r>
              <a:rPr lang="zh-CN" altLang="zh-CN" sz="1400" kern="100" dirty="0">
                <a:solidFill>
                  <a:srgbClr val="000000"/>
                </a:solidFill>
                <a:effectLst/>
                <a:latin typeface="Times New Roman" panose="02020603050405020304" pitchFamily="18" charset="0"/>
                <a:ea typeface="宋体" panose="02010600030101010101" pitchFamily="2" charset="-122"/>
              </a:rPr>
              <a:t>】命令，打开【添加网络打印机】窗口；</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）单击【</a:t>
            </a:r>
            <a:r>
              <a:rPr lang="en-US" altLang="zh-CN" sz="1400" kern="100" dirty="0">
                <a:solidFill>
                  <a:srgbClr val="000000"/>
                </a:solidFill>
                <a:effectLst/>
                <a:latin typeface="Times New Roman" panose="02020603050405020304" pitchFamily="18" charset="0"/>
                <a:ea typeface="宋体" panose="02010600030101010101" pitchFamily="2" charset="-122"/>
              </a:rPr>
              <a:t>Browse</a:t>
            </a:r>
            <a:r>
              <a:rPr lang="zh-CN" altLang="zh-CN" sz="1400" kern="100" dirty="0">
                <a:solidFill>
                  <a:srgbClr val="000000"/>
                </a:solidFill>
                <a:effectLst/>
                <a:latin typeface="Times New Roman" panose="02020603050405020304" pitchFamily="18" charset="0"/>
                <a:ea typeface="宋体" panose="02010600030101010101" pitchFamily="2" charset="-122"/>
              </a:rPr>
              <a:t>】按钮，系统会自动扫描搜索网络中的共享打印机。搜索结束后，可以共享的打印机会出现在搜索结果窗口中；</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）选中要安装的网络共享打印机，单击【确定】按钮，系统将自动安装打印机驱动程序。驱动程序安装完成后，网络打印就安装成功了。</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ts val="2000"/>
              </a:lnSpc>
              <a:spcBef>
                <a:spcPts val="0"/>
              </a:spcBef>
            </a:pPr>
            <a:r>
              <a:rPr lang="zh-CN" altLang="zh-CN" sz="1400" kern="100" dirty="0">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1400" kern="100" dirty="0">
                <a:effectLst/>
                <a:latin typeface="Times New Roman" panose="02020603050405020304" pitchFamily="18" charset="0"/>
                <a:ea typeface="宋体" panose="02010600030101010101" pitchFamily="2" charset="-122"/>
                <a:cs typeface="Times New Roman" panose="02020603050405020304" pitchFamily="18" charset="0"/>
              </a:rPr>
              <a:t>Windows</a:t>
            </a:r>
            <a:r>
              <a:rPr lang="zh-CN" altLang="zh-CN" sz="1400" kern="100" dirty="0">
                <a:effectLst/>
                <a:latin typeface="Times New Roman" panose="02020603050405020304" pitchFamily="18" charset="0"/>
                <a:ea typeface="宋体" panose="02010600030101010101" pitchFamily="2" charset="-122"/>
                <a:cs typeface="Times New Roman" panose="02020603050405020304" pitchFamily="18" charset="0"/>
              </a:rPr>
              <a:t>操作系统下，可以在在【网上邻居】中查看共享的打印机，双击共享打印机，在弹出的窗口确认安装此打印机的驱动程序，安装完成后即可使用。</a:t>
            </a:r>
            <a:endPar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endParaRPr>
          </a:p>
          <a:p>
            <a:pPr marL="0" indent="255270">
              <a:lnSpc>
                <a:spcPts val="2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00395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nSpc>
                <a:spcPct val="100000"/>
              </a:lnSpc>
              <a:spcBef>
                <a:spcPts val="0"/>
              </a:spcBef>
            </a:pP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三、搭建</a:t>
            </a:r>
            <a:r>
              <a:rPr lang="en-US"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NFS</a:t>
            </a: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服务器</a:t>
            </a: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文件系统配置</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）系统使用的</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软件包是</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en-US" altLang="zh-CN" sz="1400" kern="100" dirty="0">
                <a:solidFill>
                  <a:srgbClr val="000000"/>
                </a:solidFill>
                <a:effectLst/>
                <a:latin typeface="Times New Roman" panose="02020603050405020304" pitchFamily="18" charset="0"/>
                <a:ea typeface="宋体" panose="02010600030101010101" pitchFamily="2" charset="-122"/>
              </a:rPr>
              <a:t>-kernel-server</a:t>
            </a:r>
            <a:r>
              <a:rPr lang="zh-CN" altLang="zh-CN" sz="1400" kern="100" dirty="0">
                <a:solidFill>
                  <a:srgbClr val="000000"/>
                </a:solidFill>
                <a:effectLst/>
                <a:latin typeface="Times New Roman" panose="02020603050405020304" pitchFamily="18" charset="0"/>
                <a:ea typeface="宋体" panose="02010600030101010101" pitchFamily="2" charset="-122"/>
              </a:rPr>
              <a:t>，该安装包需要其他包的支持，如</a:t>
            </a:r>
            <a:r>
              <a:rPr lang="en-US" altLang="zh-CN" sz="1400" kern="100" dirty="0" err="1">
                <a:solidFill>
                  <a:srgbClr val="000000"/>
                </a:solidFill>
                <a:effectLst/>
                <a:latin typeface="Times New Roman" panose="02020603050405020304" pitchFamily="18" charset="0"/>
                <a:ea typeface="宋体" panose="02010600030101010101" pitchFamily="2" charset="-122"/>
              </a:rPr>
              <a:t>rpcbind</a:t>
            </a:r>
            <a:r>
              <a:rPr lang="zh-CN" altLang="zh-CN" sz="1400" kern="100" dirty="0">
                <a:solidFill>
                  <a:srgbClr val="000000"/>
                </a:solidFill>
                <a:effectLst/>
                <a:latin typeface="Times New Roman" panose="02020603050405020304" pitchFamily="18" charset="0"/>
                <a:ea typeface="宋体" panose="02010600030101010101" pitchFamily="2" charset="-122"/>
              </a:rPr>
              <a:t>等，这些支持包会在</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包安装时自动安装，安装方法如下：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apt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-kernel-server</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的服务名为</a:t>
            </a:r>
            <a:r>
              <a:rPr lang="en-US" altLang="zh-CN" sz="1400" kern="100" dirty="0" err="1">
                <a:solidFill>
                  <a:srgbClr val="000000"/>
                </a:solidFill>
                <a:effectLst/>
                <a:latin typeface="Times New Roman" panose="02020603050405020304" pitchFamily="18" charset="0"/>
                <a:ea typeface="宋体" panose="02010600030101010101" pitchFamily="2" charset="-122"/>
              </a:rPr>
              <a:t>nfs-server.service</a:t>
            </a:r>
            <a:r>
              <a:rPr lang="zh-CN" altLang="zh-CN" sz="1400" kern="100" dirty="0">
                <a:solidFill>
                  <a:srgbClr val="000000"/>
                </a:solidFill>
                <a:effectLst/>
                <a:latin typeface="Times New Roman" panose="02020603050405020304" pitchFamily="18" charset="0"/>
                <a:ea typeface="宋体" panose="02010600030101010101" pitchFamily="2" charset="-122"/>
              </a:rPr>
              <a:t>，可以使用服务管理的方法进行管理，方法如下：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enable/disable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-server</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status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-server</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start/stop/restart/reload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-server</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出于安全考虑，</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默认是关闭的</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）在所有的</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（主机）上登录的用户都可对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服务器上的共享目录</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tmp</a:t>
            </a:r>
            <a:r>
              <a:rPr lang="zh-CN" altLang="zh-CN" sz="1400" kern="100" dirty="0">
                <a:solidFill>
                  <a:srgbClr val="000000"/>
                </a:solidFill>
                <a:effectLst/>
                <a:latin typeface="Times New Roman" panose="02020603050405020304" pitchFamily="18" charset="0"/>
                <a:ea typeface="宋体" panose="02010600030101010101" pitchFamily="2" charset="-122"/>
              </a:rPr>
              <a:t>拥有</a:t>
            </a:r>
            <a:r>
              <a:rPr lang="en-US" altLang="zh-CN" sz="1400" kern="100" dirty="0" err="1">
                <a:solidFill>
                  <a:srgbClr val="000000"/>
                </a:solidFill>
                <a:effectLst/>
                <a:latin typeface="Times New Roman" panose="02020603050405020304" pitchFamily="18" charset="0"/>
                <a:ea typeface="宋体" panose="02010600030101010101" pitchFamily="2" charset="-122"/>
              </a:rPr>
              <a:t>rw</a:t>
            </a:r>
            <a:r>
              <a:rPr lang="zh-CN" altLang="zh-CN" sz="1400" kern="100" dirty="0">
                <a:solidFill>
                  <a:srgbClr val="000000"/>
                </a:solidFill>
                <a:effectLst/>
                <a:latin typeface="Times New Roman" panose="02020603050405020304" pitchFamily="18" charset="0"/>
                <a:ea typeface="宋体" panose="02010600030101010101" pitchFamily="2" charset="-122"/>
              </a:rPr>
              <a:t>操作权限，同时如果是</a:t>
            </a:r>
            <a:r>
              <a:rPr lang="en-US" altLang="zh-CN" sz="1400" kern="100" dirty="0">
                <a:solidFill>
                  <a:srgbClr val="000000"/>
                </a:solidFill>
                <a:effectLst/>
                <a:latin typeface="Times New Roman" panose="02020603050405020304" pitchFamily="18" charset="0"/>
                <a:ea typeface="宋体" panose="02010600030101010101" pitchFamily="2" charset="-122"/>
              </a:rPr>
              <a:t>root</a:t>
            </a:r>
            <a:r>
              <a:rPr lang="zh-CN" altLang="zh-CN" sz="1400" kern="100" dirty="0">
                <a:solidFill>
                  <a:srgbClr val="000000"/>
                </a:solidFill>
                <a:effectLst/>
                <a:latin typeface="Times New Roman" panose="02020603050405020304" pitchFamily="18" charset="0"/>
                <a:ea typeface="宋体" panose="02010600030101010101" pitchFamily="2" charset="-122"/>
              </a:rPr>
              <a:t>用户访问该共享目录，那么不将</a:t>
            </a:r>
            <a:r>
              <a:rPr lang="en-US" altLang="zh-CN" sz="1400" kern="100" dirty="0">
                <a:solidFill>
                  <a:srgbClr val="000000"/>
                </a:solidFill>
                <a:effectLst/>
                <a:latin typeface="Times New Roman" panose="02020603050405020304" pitchFamily="18" charset="0"/>
                <a:ea typeface="宋体" panose="02010600030101010101" pitchFamily="2" charset="-122"/>
              </a:rPr>
              <a:t>root</a:t>
            </a:r>
            <a:r>
              <a:rPr lang="zh-CN" altLang="zh-CN" sz="1400" kern="100" dirty="0">
                <a:solidFill>
                  <a:srgbClr val="000000"/>
                </a:solidFill>
                <a:effectLst/>
                <a:latin typeface="Times New Roman" panose="02020603050405020304" pitchFamily="18" charset="0"/>
                <a:ea typeface="宋体" panose="02010600030101010101" pitchFamily="2" charset="-122"/>
              </a:rPr>
              <a:t>用户及所属用户组都映射为匿名用户或用户组（</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zh-CN" altLang="zh-CN" sz="1400" kern="100" dirty="0">
                <a:solidFill>
                  <a:srgbClr val="000000"/>
                </a:solidFill>
                <a:effectLst/>
                <a:latin typeface="Times New Roman" panose="02020603050405020304" pitchFamily="18" charset="0"/>
                <a:ea typeface="宋体" panose="02010600030101010101" pitchFamily="2" charset="-122"/>
              </a:rPr>
              <a:t>表示所有的主机或</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lvl="2" indent="266700" algn="just">
              <a:lnSpc>
                <a:spcPct val="100000"/>
              </a:lnSpc>
              <a:spcBef>
                <a:spcPts val="0"/>
              </a:spcBef>
            </a:pPr>
            <a:r>
              <a:rPr lang="en-US" altLang="zh-CN" sz="1100" kern="100" dirty="0">
                <a:solidFill>
                  <a:srgbClr val="000000"/>
                </a:solidFill>
                <a:latin typeface="Times New Roman" panose="02020603050405020304" pitchFamily="18" charset="0"/>
                <a:ea typeface="宋体" panose="02010600030101010101" pitchFamily="2" charset="-122"/>
              </a:rPr>
              <a:t>/</a:t>
            </a:r>
            <a:r>
              <a:rPr lang="en-US" altLang="zh-CN" sz="1100" kern="100" dirty="0" err="1">
                <a:solidFill>
                  <a:srgbClr val="000000"/>
                </a:solidFill>
                <a:latin typeface="Times New Roman" panose="02020603050405020304" pitchFamily="18" charset="0"/>
                <a:ea typeface="宋体" panose="02010600030101010101" pitchFamily="2" charset="-122"/>
              </a:rPr>
              <a:t>tmp</a:t>
            </a:r>
            <a:r>
              <a:rPr lang="en-US" altLang="zh-CN" sz="1100" kern="100" dirty="0">
                <a:solidFill>
                  <a:srgbClr val="000000"/>
                </a:solidFill>
                <a:latin typeface="Times New Roman" panose="02020603050405020304" pitchFamily="18" charset="0"/>
                <a:ea typeface="宋体" panose="02010600030101010101" pitchFamily="2" charset="-122"/>
              </a:rPr>
              <a:t> *(</a:t>
            </a:r>
            <a:r>
              <a:rPr lang="en-US" altLang="zh-CN" sz="1100" kern="100" dirty="0" err="1">
                <a:solidFill>
                  <a:srgbClr val="000000"/>
                </a:solidFill>
                <a:latin typeface="Times New Roman" panose="02020603050405020304" pitchFamily="18" charset="0"/>
                <a:ea typeface="宋体" panose="02010600030101010101" pitchFamily="2" charset="-122"/>
              </a:rPr>
              <a:t>rw,no_root_squash</a:t>
            </a:r>
            <a:r>
              <a:rPr lang="en-US" altLang="zh-CN" sz="1100" kern="100" dirty="0">
                <a:solidFill>
                  <a:srgbClr val="000000"/>
                </a:solidFill>
                <a:latin typeface="Times New Roman" panose="02020603050405020304" pitchFamily="18" charset="0"/>
                <a:ea typeface="宋体" panose="02010600030101010101" pitchFamily="2" charset="-122"/>
              </a:rPr>
              <a:t>) </a:t>
            </a:r>
            <a:endParaRPr lang="zh-CN" altLang="zh-CN" sz="1100" kern="100" dirty="0">
              <a:solidFill>
                <a:srgbClr val="000000"/>
              </a:solidFill>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在所有的</a:t>
            </a:r>
            <a:r>
              <a:rPr lang="en-US" altLang="zh-CN" sz="1400" kern="100" dirty="0">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（主机）登录的用户都可对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服务器上的共享目录</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tmp</a:t>
            </a:r>
            <a:r>
              <a:rPr lang="zh-CN" altLang="zh-CN" sz="1400" kern="100" dirty="0">
                <a:solidFill>
                  <a:srgbClr val="000000"/>
                </a:solidFill>
                <a:effectLst/>
                <a:latin typeface="Times New Roman" panose="02020603050405020304" pitchFamily="18" charset="0"/>
                <a:ea typeface="宋体" panose="02010600030101010101" pitchFamily="2" charset="-122"/>
              </a:rPr>
              <a:t>拥有</a:t>
            </a:r>
            <a:r>
              <a:rPr lang="en-US" altLang="zh-CN" sz="1400" kern="100" dirty="0" err="1">
                <a:solidFill>
                  <a:srgbClr val="000000"/>
                </a:solidFill>
                <a:effectLst/>
                <a:latin typeface="Times New Roman" panose="02020603050405020304" pitchFamily="18" charset="0"/>
                <a:ea typeface="宋体" panose="02010600030101010101" pitchFamily="2" charset="-122"/>
              </a:rPr>
              <a:t>rw</a:t>
            </a:r>
            <a:r>
              <a:rPr lang="zh-CN" altLang="zh-CN" sz="1400" kern="100" dirty="0">
                <a:solidFill>
                  <a:srgbClr val="000000"/>
                </a:solidFill>
                <a:effectLst/>
                <a:latin typeface="Times New Roman" panose="02020603050405020304" pitchFamily="18" charset="0"/>
                <a:ea typeface="宋体" panose="02010600030101010101" pitchFamily="2" charset="-122"/>
              </a:rPr>
              <a:t>操作权限。</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tmp</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rw</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l">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a:t>
            </a:r>
            <a:r>
              <a:rPr lang="en-US" altLang="zh-CN" sz="1400" kern="100" dirty="0">
                <a:solidFill>
                  <a:srgbClr val="000000"/>
                </a:solidFill>
                <a:effectLst/>
                <a:latin typeface="Times New Roman" panose="02020603050405020304" pitchFamily="18" charset="0"/>
                <a:ea typeface="宋体" panose="02010600030101010101" pitchFamily="2" charset="-122"/>
              </a:rPr>
              <a:t>192. 168. 0.0/24</a:t>
            </a:r>
            <a:r>
              <a:rPr lang="zh-CN" altLang="zh-CN" sz="1400" kern="100" dirty="0">
                <a:solidFill>
                  <a:srgbClr val="000000"/>
                </a:solidFill>
                <a:effectLst/>
                <a:latin typeface="Times New Roman" panose="02020603050405020304" pitchFamily="18" charset="0"/>
                <a:ea typeface="宋体" panose="02010600030101010101" pitchFamily="2" charset="-122"/>
              </a:rPr>
              <a:t>网段的主机登录的用户，对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服务器共享目录</a:t>
            </a:r>
            <a:r>
              <a:rPr lang="en-US" altLang="zh-CN" sz="1400" kern="100" dirty="0">
                <a:solidFill>
                  <a:srgbClr val="000000"/>
                </a:solidFill>
                <a:effectLst/>
                <a:latin typeface="Times New Roman" panose="02020603050405020304" pitchFamily="18" charset="0"/>
                <a:ea typeface="宋体" panose="02010600030101010101" pitchFamily="2" charset="-122"/>
              </a:rPr>
              <a:t>/home/public</a:t>
            </a:r>
            <a:r>
              <a:rPr lang="zh-CN" altLang="zh-CN" sz="1400" kern="100" dirty="0">
                <a:solidFill>
                  <a:srgbClr val="000000"/>
                </a:solidFill>
                <a:effectLst/>
                <a:latin typeface="Times New Roman" panose="02020603050405020304" pitchFamily="18" charset="0"/>
                <a:ea typeface="宋体" panose="02010600030101010101" pitchFamily="2" charset="-122"/>
              </a:rPr>
              <a:t>具有</a:t>
            </a:r>
            <a:r>
              <a:rPr lang="en-US" altLang="zh-CN" sz="1400" kern="100" dirty="0" err="1">
                <a:solidFill>
                  <a:srgbClr val="000000"/>
                </a:solidFill>
                <a:effectLst/>
                <a:latin typeface="Times New Roman" panose="02020603050405020304" pitchFamily="18" charset="0"/>
                <a:ea typeface="宋体" panose="02010600030101010101" pitchFamily="2" charset="-122"/>
              </a:rPr>
              <a:t>rw</a:t>
            </a:r>
            <a:r>
              <a:rPr lang="zh-CN" altLang="zh-CN" sz="1400" kern="100" dirty="0">
                <a:solidFill>
                  <a:srgbClr val="000000"/>
                </a:solidFill>
                <a:effectLst/>
                <a:latin typeface="Times New Roman" panose="02020603050405020304" pitchFamily="18" charset="0"/>
                <a:ea typeface="宋体" panose="02010600030101010101" pitchFamily="2" charset="-122"/>
              </a:rPr>
              <a:t>操作权限，其他网段的主机上登录的用户，对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服务器共享目录</a:t>
            </a:r>
            <a:r>
              <a:rPr lang="en-US" altLang="zh-CN" sz="1400" kern="100" dirty="0">
                <a:solidFill>
                  <a:srgbClr val="000000"/>
                </a:solidFill>
                <a:effectLst/>
                <a:latin typeface="Times New Roman" panose="02020603050405020304" pitchFamily="18" charset="0"/>
                <a:ea typeface="宋体" panose="02010600030101010101" pitchFamily="2" charset="-122"/>
              </a:rPr>
              <a:t>/home/public</a:t>
            </a:r>
            <a:r>
              <a:rPr lang="zh-CN" altLang="zh-CN" sz="1400" kern="100" dirty="0">
                <a:solidFill>
                  <a:srgbClr val="000000"/>
                </a:solidFill>
                <a:effectLst/>
                <a:latin typeface="Times New Roman" panose="02020603050405020304" pitchFamily="18" charset="0"/>
                <a:ea typeface="宋体" panose="02010600030101010101" pitchFamily="2" charset="-122"/>
              </a:rPr>
              <a:t>只有</a:t>
            </a:r>
            <a:r>
              <a:rPr lang="en-US" altLang="zh-CN" sz="1400" kern="100" dirty="0">
                <a:solidFill>
                  <a:srgbClr val="000000"/>
                </a:solidFill>
                <a:effectLst/>
                <a:latin typeface="Times New Roman" panose="02020603050405020304" pitchFamily="18" charset="0"/>
                <a:ea typeface="宋体" panose="02010600030101010101" pitchFamily="2" charset="-122"/>
              </a:rPr>
              <a:t>r</a:t>
            </a:r>
            <a:r>
              <a:rPr lang="zh-CN" altLang="zh-CN" sz="1400" kern="100" dirty="0">
                <a:solidFill>
                  <a:srgbClr val="000000"/>
                </a:solidFill>
                <a:effectLst/>
                <a:latin typeface="Times New Roman" panose="02020603050405020304" pitchFamily="18" charset="0"/>
                <a:ea typeface="宋体" panose="02010600030101010101" pitchFamily="2" charset="-122"/>
              </a:rPr>
              <a:t>操作。</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/home/public 192.168.0.*(</a:t>
            </a:r>
            <a:r>
              <a:rPr lang="en-US" altLang="zh-CN" sz="1100" kern="100" dirty="0" err="1">
                <a:solidFill>
                  <a:srgbClr val="000000"/>
                </a:solidFill>
                <a:effectLst/>
                <a:latin typeface="Times New Roman" panose="02020603050405020304" pitchFamily="18" charset="0"/>
                <a:ea typeface="宋体" panose="02010600030101010101" pitchFamily="2" charset="-122"/>
              </a:rPr>
              <a:t>rw</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ro</a:t>
            </a:r>
            <a:r>
              <a:rPr lang="en-US" altLang="zh-CN" sz="1100" kern="100" dirty="0">
                <a:solidFill>
                  <a:srgbClr val="000000"/>
                </a:solidFill>
                <a:effectLst/>
                <a:latin typeface="Times New Roman" panose="02020603050405020304" pitchFamily="18" charset="0"/>
                <a:ea typeface="宋体" panose="02010600030101010101" pitchFamily="2" charset="-122"/>
              </a:rPr>
              <a:t>) </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/home/public 192.168.0.0/24(</a:t>
            </a:r>
            <a:r>
              <a:rPr lang="en-US" altLang="zh-CN" sz="1100" kern="100" dirty="0" err="1">
                <a:solidFill>
                  <a:srgbClr val="000000"/>
                </a:solidFill>
                <a:effectLst/>
                <a:latin typeface="Times New Roman" panose="02020603050405020304" pitchFamily="18" charset="0"/>
                <a:ea typeface="宋体" panose="02010600030101010101" pitchFamily="2" charset="-122"/>
              </a:rPr>
              <a:t>rw</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ro</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对主机</a:t>
            </a:r>
            <a:r>
              <a:rPr lang="en-US" altLang="zh-CN" sz="1400" kern="100" dirty="0">
                <a:solidFill>
                  <a:srgbClr val="000000"/>
                </a:solidFill>
                <a:effectLst/>
                <a:latin typeface="Times New Roman" panose="02020603050405020304" pitchFamily="18" charset="0"/>
                <a:ea typeface="宋体" panose="02010600030101010101" pitchFamily="2" charset="-122"/>
              </a:rPr>
              <a:t>192.168.0.100</a:t>
            </a:r>
            <a:r>
              <a:rPr lang="zh-CN" altLang="zh-CN" sz="1400" kern="100" dirty="0">
                <a:solidFill>
                  <a:srgbClr val="000000"/>
                </a:solidFill>
                <a:effectLst/>
                <a:latin typeface="Times New Roman" panose="02020603050405020304" pitchFamily="18" charset="0"/>
                <a:ea typeface="宋体" panose="02010600030101010101" pitchFamily="2" charset="-122"/>
              </a:rPr>
              <a:t>设置权限，使在该主机登录的用户可以对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服务器上的共享目录</a:t>
            </a:r>
            <a:r>
              <a:rPr lang="en-US" altLang="zh-CN" sz="1400" kern="100" dirty="0">
                <a:solidFill>
                  <a:srgbClr val="000000"/>
                </a:solidFill>
                <a:effectLst/>
                <a:latin typeface="Times New Roman" panose="02020603050405020304" pitchFamily="18" charset="0"/>
                <a:ea typeface="宋体" panose="02010600030101010101" pitchFamily="2" charset="-122"/>
              </a:rPr>
              <a:t>/home/test</a:t>
            </a:r>
            <a:r>
              <a:rPr lang="zh-CN" altLang="zh-CN" sz="1400" kern="100" dirty="0">
                <a:solidFill>
                  <a:srgbClr val="000000"/>
                </a:solidFill>
                <a:effectLst/>
                <a:latin typeface="Times New Roman" panose="02020603050405020304" pitchFamily="18" charset="0"/>
                <a:ea typeface="宋体" panose="02010600030101010101" pitchFamily="2" charset="-122"/>
              </a:rPr>
              <a:t>进行读与写的操作。</a:t>
            </a:r>
            <a:endParaRPr lang="zh-CN" altLang="zh-CN" sz="1400" kern="100" dirty="0">
              <a:effectLst/>
              <a:latin typeface="Times New Roman" panose="02020603050405020304" pitchFamily="18" charset="0"/>
              <a:ea typeface="宋体" panose="02010600030101010101" pitchFamily="2" charset="-122"/>
            </a:endParaRPr>
          </a:p>
          <a:p>
            <a:pPr marL="0" indent="255270">
              <a:lnSpc>
                <a:spcPct val="100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214077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DHCP</a:t>
            </a:r>
            <a:r>
              <a:rPr lang="zh-CN" altLang="en-US" dirty="0"/>
              <a:t>服务器搭建</a:t>
            </a:r>
          </a:p>
        </p:txBody>
      </p:sp>
      <p:sp>
        <p:nvSpPr>
          <p:cNvPr id="3" name="内容占位符 2"/>
          <p:cNvSpPr>
            <a:spLocks noGrp="1"/>
          </p:cNvSpPr>
          <p:nvPr>
            <p:ph idx="1"/>
          </p:nvPr>
        </p:nvSpPr>
        <p:spPr>
          <a:xfrm>
            <a:off x="671527" y="1584051"/>
            <a:ext cx="7616793" cy="3001679"/>
          </a:xfrm>
        </p:spPr>
        <p:txBody>
          <a:bodyPr>
            <a:normAutofit fontScale="85000" lnSpcReduction="10000"/>
          </a:bodyPr>
          <a:lstStyle/>
          <a:p>
            <a:r>
              <a:rPr lang="zh-CN" altLang="zh-CN" sz="19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900" b="1" kern="100" dirty="0">
                <a:effectLst/>
                <a:latin typeface="Times New Roman" panose="02020603050405020304" pitchFamily="18" charset="0"/>
                <a:ea typeface="宋体" panose="02010600030101010101" pitchFamily="2" charset="-122"/>
                <a:cs typeface="Times New Roman" panose="02020603050405020304" pitchFamily="18" charset="0"/>
              </a:rPr>
              <a:t> DHCP</a:t>
            </a:r>
            <a:endParaRPr lang="zh-CN" altLang="zh-CN" sz="19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a:t>
            </a:r>
            <a:r>
              <a:rPr lang="en-US" altLang="zh-CN" sz="1900" kern="100" dirty="0">
                <a:solidFill>
                  <a:srgbClr val="000000"/>
                </a:solidFill>
                <a:effectLst/>
                <a:latin typeface="Times New Roman" panose="02020603050405020304" pitchFamily="18" charset="0"/>
                <a:ea typeface="宋体" panose="02010600030101010101" pitchFamily="2" charset="-122"/>
              </a:rPr>
              <a:t>Dynamic Host Configuration Protocol</a:t>
            </a:r>
            <a:r>
              <a:rPr lang="zh-CN" altLang="zh-CN" sz="1900" kern="100" dirty="0">
                <a:solidFill>
                  <a:srgbClr val="000000"/>
                </a:solidFill>
                <a:effectLst/>
                <a:latin typeface="Times New Roman" panose="02020603050405020304" pitchFamily="18" charset="0"/>
                <a:ea typeface="宋体" panose="02010600030101010101" pitchFamily="2" charset="-122"/>
              </a:rPr>
              <a:t>，动态主机配置协议）是</a:t>
            </a:r>
            <a:r>
              <a:rPr lang="en-US" altLang="zh-CN" sz="1900" u="none" strike="noStrike" kern="100" dirty="0">
                <a:solidFill>
                  <a:srgbClr val="000000"/>
                </a:solidFill>
                <a:effectLst/>
                <a:latin typeface="Times New Roman" panose="02020603050405020304" pitchFamily="18" charset="0"/>
                <a:ea typeface="宋体" panose="02010600030101010101" pitchFamily="2" charset="-122"/>
                <a:hlinkClick r:id="rId2" tooltip="TCP"/>
              </a:rPr>
              <a:t>TCP</a:t>
            </a:r>
            <a:r>
              <a:rPr lang="en-US" altLang="zh-CN" sz="1900" kern="100" dirty="0">
                <a:solidFill>
                  <a:srgbClr val="000000"/>
                </a:solidFill>
                <a:effectLst/>
                <a:latin typeface="Times New Roman" panose="02020603050405020304" pitchFamily="18" charset="0"/>
                <a:ea typeface="宋体" panose="02010600030101010101" pitchFamily="2" charset="-122"/>
              </a:rPr>
              <a:t>/</a:t>
            </a:r>
            <a:r>
              <a:rPr lang="en-US" altLang="zh-CN" sz="1900" u="none" strike="noStrike" kern="100" dirty="0">
                <a:solidFill>
                  <a:srgbClr val="000000"/>
                </a:solidFill>
                <a:effectLst/>
                <a:latin typeface="Times New Roman" panose="02020603050405020304" pitchFamily="18" charset="0"/>
                <a:ea typeface="宋体" panose="02010600030101010101" pitchFamily="2" charset="-122"/>
                <a:hlinkClick r:id="rId3" tooltip="IP"/>
              </a:rPr>
              <a:t>IP</a:t>
            </a:r>
            <a:r>
              <a:rPr lang="zh-CN" altLang="zh-CN" sz="1900" kern="100" dirty="0">
                <a:solidFill>
                  <a:srgbClr val="000000"/>
                </a:solidFill>
                <a:effectLst/>
                <a:latin typeface="Times New Roman" panose="02020603050405020304" pitchFamily="18" charset="0"/>
                <a:ea typeface="宋体" panose="02010600030101010101" pitchFamily="2" charset="-122"/>
              </a:rPr>
              <a:t>协议簇中的一种，主要为网络客户机分配动态的</a:t>
            </a:r>
            <a:r>
              <a:rPr lang="en-US" altLang="zh-CN" sz="1900" u="none" strike="noStrike" kern="100" dirty="0" err="1">
                <a:solidFill>
                  <a:srgbClr val="000000"/>
                </a:solidFill>
                <a:effectLst/>
                <a:latin typeface="Times New Roman" panose="02020603050405020304" pitchFamily="18" charset="0"/>
                <a:ea typeface="宋体" panose="02010600030101010101" pitchFamily="2" charset="-122"/>
                <a:hlinkClick r:id="rId4" tooltip="IP地址"/>
              </a:rPr>
              <a:t>IP</a:t>
            </a:r>
            <a:r>
              <a:rPr lang="en-US" altLang="zh-CN" sz="1900" u="none" strike="noStrike" kern="100" dirty="0" err="1">
                <a:solidFill>
                  <a:srgbClr val="000000"/>
                </a:solidFill>
                <a:effectLst/>
                <a:latin typeface="宋体" panose="02010600030101010101" pitchFamily="2" charset="-122"/>
                <a:ea typeface="宋体" panose="02010600030101010101" pitchFamily="2" charset="-122"/>
                <a:hlinkClick r:id="rId4" tooltip="IP地址"/>
              </a:rPr>
              <a:t>地址</a:t>
            </a:r>
            <a:r>
              <a:rPr lang="zh-CN" altLang="zh-CN" sz="1900" kern="100" dirty="0">
                <a:solidFill>
                  <a:srgbClr val="000000"/>
                </a:solidFill>
                <a:effectLst/>
                <a:latin typeface="Times New Roman" panose="02020603050405020304" pitchFamily="18" charset="0"/>
                <a:ea typeface="宋体" panose="02010600030101010101" pitchFamily="2" charset="-122"/>
              </a:rPr>
              <a:t>。被分配的</a:t>
            </a:r>
            <a:r>
              <a:rPr lang="en-US" altLang="zh-CN" sz="1900" kern="100" dirty="0">
                <a:solidFill>
                  <a:srgbClr val="000000"/>
                </a:solidFill>
                <a:effectLst/>
                <a:latin typeface="Times New Roman" panose="02020603050405020304" pitchFamily="18" charset="0"/>
                <a:ea typeface="宋体" panose="02010600030101010101" pitchFamily="2" charset="-122"/>
              </a:rPr>
              <a:t>IP</a:t>
            </a:r>
            <a:r>
              <a:rPr lang="zh-CN" altLang="zh-CN" sz="1900" kern="100" dirty="0">
                <a:solidFill>
                  <a:srgbClr val="000000"/>
                </a:solidFill>
                <a:effectLst/>
                <a:latin typeface="Times New Roman" panose="02020603050405020304" pitchFamily="18" charset="0"/>
                <a:ea typeface="宋体" panose="02010600030101010101" pitchFamily="2" charset="-122"/>
              </a:rPr>
              <a:t>地址是</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服务器预先保留的由多个地址组成的地址集，一般是一段连续的地址。</a:t>
            </a:r>
            <a:endParaRPr lang="zh-CN" altLang="zh-CN" sz="19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1.DHCP</a:t>
            </a:r>
            <a:r>
              <a:rPr lang="zh-CN" altLang="zh-CN" sz="1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a:t>
            </a:r>
          </a:p>
          <a:p>
            <a:pPr indent="266700" algn="just"/>
            <a:r>
              <a:rPr lang="zh-CN" altLang="zh-CN" sz="1900" kern="100" dirty="0">
                <a:solidFill>
                  <a:srgbClr val="000000"/>
                </a:solidFill>
                <a:effectLst/>
                <a:latin typeface="Times New Roman" panose="02020603050405020304" pitchFamily="18" charset="0"/>
                <a:ea typeface="宋体" panose="02010600030101010101" pitchFamily="2" charset="-122"/>
              </a:rPr>
              <a:t>使用</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时必须在网络上有一台</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服务器，而其他机器执行</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客户端。当</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客户端程序发出一个信息，要求一个动态的</a:t>
            </a:r>
            <a:r>
              <a:rPr lang="en-US" altLang="zh-CN" sz="1900" kern="100" dirty="0">
                <a:solidFill>
                  <a:srgbClr val="000000"/>
                </a:solidFill>
                <a:effectLst/>
                <a:latin typeface="Times New Roman" panose="02020603050405020304" pitchFamily="18" charset="0"/>
                <a:ea typeface="宋体" panose="02010600030101010101" pitchFamily="2" charset="-122"/>
              </a:rPr>
              <a:t>IP</a:t>
            </a:r>
            <a:r>
              <a:rPr lang="zh-CN" altLang="zh-CN" sz="1900" kern="100" dirty="0">
                <a:solidFill>
                  <a:srgbClr val="000000"/>
                </a:solidFill>
                <a:effectLst/>
                <a:latin typeface="Times New Roman" panose="02020603050405020304" pitchFamily="18" charset="0"/>
                <a:ea typeface="宋体" panose="02010600030101010101" pitchFamily="2" charset="-122"/>
              </a:rPr>
              <a:t>地址时，</a:t>
            </a:r>
            <a:r>
              <a:rPr lang="en-US" altLang="zh-CN" sz="1900" kern="100" dirty="0">
                <a:solidFill>
                  <a:srgbClr val="000000"/>
                </a:solidFill>
                <a:effectLst/>
                <a:latin typeface="Times New Roman" panose="02020603050405020304" pitchFamily="18" charset="0"/>
                <a:ea typeface="宋体" panose="02010600030101010101" pitchFamily="2" charset="-122"/>
              </a:rPr>
              <a:t>DHCP</a:t>
            </a:r>
            <a:r>
              <a:rPr lang="zh-CN" altLang="zh-CN" sz="1900" kern="100" dirty="0">
                <a:solidFill>
                  <a:srgbClr val="000000"/>
                </a:solidFill>
                <a:effectLst/>
                <a:latin typeface="Times New Roman" panose="02020603050405020304" pitchFamily="18" charset="0"/>
                <a:ea typeface="宋体" panose="02010600030101010101" pitchFamily="2" charset="-122"/>
              </a:rPr>
              <a:t>服务器会根据目前已经配置的地址，提供一个可供使用的</a:t>
            </a:r>
            <a:r>
              <a:rPr lang="en-US" altLang="zh-CN" sz="1900" kern="100" dirty="0">
                <a:solidFill>
                  <a:srgbClr val="000000"/>
                </a:solidFill>
                <a:effectLst/>
                <a:latin typeface="Times New Roman" panose="02020603050405020304" pitchFamily="18" charset="0"/>
                <a:ea typeface="宋体" panose="02010600030101010101" pitchFamily="2" charset="-122"/>
              </a:rPr>
              <a:t>IP</a:t>
            </a:r>
            <a:r>
              <a:rPr lang="zh-CN" altLang="zh-CN" sz="1900" kern="100" dirty="0">
                <a:solidFill>
                  <a:srgbClr val="000000"/>
                </a:solidFill>
                <a:effectLst/>
                <a:latin typeface="Times New Roman" panose="02020603050405020304" pitchFamily="18" charset="0"/>
                <a:ea typeface="宋体" panose="02010600030101010101" pitchFamily="2" charset="-122"/>
              </a:rPr>
              <a:t>地址和子网掩码给客户端。</a:t>
            </a:r>
            <a:endParaRPr lang="zh-CN" altLang="zh-CN" sz="1900" kern="100" dirty="0">
              <a:effectLst/>
              <a:latin typeface="Times New Roman" panose="02020603050405020304" pitchFamily="18" charset="0"/>
              <a:ea typeface="宋体" panose="02010600030101010101" pitchFamily="2" charset="-122"/>
            </a:endParaRP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客户端</a:t>
            </a:r>
          </a:p>
          <a:p>
            <a:pPr indent="266700" algn="just">
              <a:lnSpc>
                <a:spcPct val="10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客户端需要软件包</a:t>
            </a:r>
            <a:r>
              <a:rPr lang="en-US" altLang="zh-CN" sz="1400" kern="100" dirty="0" err="1">
                <a:solidFill>
                  <a:srgbClr val="000000"/>
                </a:solidFill>
                <a:effectLst/>
                <a:latin typeface="Times New Roman" panose="02020603050405020304" pitchFamily="18" charset="0"/>
                <a:ea typeface="宋体" panose="02010600030101010101" pitchFamily="2" charset="-122"/>
              </a:rPr>
              <a:t>cifs</a:t>
            </a:r>
            <a:r>
              <a:rPr lang="en-US" altLang="zh-CN" sz="1400" kern="100" dirty="0">
                <a:solidFill>
                  <a:srgbClr val="000000"/>
                </a:solidFill>
                <a:effectLst/>
                <a:latin typeface="Times New Roman" panose="02020603050405020304" pitchFamily="18" charset="0"/>
                <a:ea typeface="宋体" panose="02010600030101010101" pitchFamily="2" charset="-122"/>
              </a:rPr>
              <a:t>-utils</a:t>
            </a:r>
            <a:r>
              <a:rPr lang="zh-CN" altLang="zh-CN" sz="1400" kern="100" dirty="0">
                <a:solidFill>
                  <a:srgbClr val="000000"/>
                </a:solidFill>
                <a:effectLst/>
                <a:latin typeface="Times New Roman" panose="02020603050405020304" pitchFamily="18" charset="0"/>
                <a:ea typeface="宋体" panose="02010600030101010101" pitchFamily="2" charset="-122"/>
              </a:rPr>
              <a:t>的支持，使用的时候需要先安装。客户端对</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的使用表现在，使用</a:t>
            </a:r>
            <a:r>
              <a:rPr lang="en-US" altLang="zh-CN" sz="1400" kern="100" dirty="0">
                <a:solidFill>
                  <a:srgbClr val="000000"/>
                </a:solidFill>
                <a:effectLst/>
                <a:latin typeface="Times New Roman" panose="02020603050405020304" pitchFamily="18" charset="0"/>
                <a:ea typeface="宋体" panose="02010600030101010101" pitchFamily="2" charset="-122"/>
              </a:rPr>
              <a:t>mount</a:t>
            </a:r>
            <a:r>
              <a:rPr lang="zh-CN" altLang="zh-CN" sz="1400" kern="100" dirty="0">
                <a:solidFill>
                  <a:srgbClr val="000000"/>
                </a:solidFill>
                <a:effectLst/>
                <a:latin typeface="Times New Roman" panose="02020603050405020304" pitchFamily="18" charset="0"/>
                <a:ea typeface="宋体" panose="02010600030101010101" pitchFamily="2" charset="-122"/>
              </a:rPr>
              <a:t>命令将服务器上的共享目录安装到本地，并将其作为本地文件系统的一部分。使用方法如下：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mount -t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 [options] </a:t>
            </a:r>
            <a:r>
              <a:rPr lang="en-US" altLang="zh-CN" sz="1100" kern="100" dirty="0" err="1">
                <a:solidFill>
                  <a:srgbClr val="000000"/>
                </a:solidFill>
                <a:effectLst/>
                <a:latin typeface="Times New Roman" panose="02020603050405020304" pitchFamily="18" charset="0"/>
                <a:ea typeface="宋体" panose="02010600030101010101" pitchFamily="2" charset="-122"/>
              </a:rPr>
              <a:t>server:dir</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mount_point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其意义是将</a:t>
            </a:r>
            <a:r>
              <a:rPr lang="en-US" altLang="zh-CN" sz="1400" kern="100" dirty="0">
                <a:solidFill>
                  <a:srgbClr val="000000"/>
                </a:solidFill>
                <a:effectLst/>
                <a:latin typeface="Times New Roman" panose="02020603050405020304" pitchFamily="18" charset="0"/>
                <a:ea typeface="宋体" panose="02010600030101010101" pitchFamily="2" charset="-122"/>
              </a:rPr>
              <a:t>server</a:t>
            </a:r>
            <a:r>
              <a:rPr lang="zh-CN" altLang="zh-CN" sz="1400" kern="100" dirty="0">
                <a:solidFill>
                  <a:srgbClr val="000000"/>
                </a:solidFill>
                <a:effectLst/>
                <a:latin typeface="Times New Roman" panose="02020603050405020304" pitchFamily="18" charset="0"/>
                <a:ea typeface="宋体" panose="02010600030101010101" pitchFamily="2" charset="-122"/>
              </a:rPr>
              <a:t>服务器上的</a:t>
            </a:r>
            <a:r>
              <a:rPr lang="en-US" altLang="zh-CN" sz="1400" kern="100" dirty="0" err="1">
                <a:solidFill>
                  <a:srgbClr val="000000"/>
                </a:solidFill>
                <a:effectLst/>
                <a:latin typeface="Times New Roman" panose="02020603050405020304" pitchFamily="18" charset="0"/>
                <a:ea typeface="宋体" panose="02010600030101010101" pitchFamily="2" charset="-122"/>
              </a:rPr>
              <a:t>dir</a:t>
            </a:r>
            <a:r>
              <a:rPr lang="zh-CN" altLang="zh-CN" sz="1400" kern="100" dirty="0">
                <a:solidFill>
                  <a:srgbClr val="000000"/>
                </a:solidFill>
                <a:effectLst/>
                <a:latin typeface="Times New Roman" panose="02020603050405020304" pitchFamily="18" charset="0"/>
                <a:ea typeface="宋体" panose="02010600030101010101" pitchFamily="2" charset="-122"/>
              </a:rPr>
              <a:t>目录安装到本地的</a:t>
            </a:r>
            <a:r>
              <a:rPr lang="en-US" altLang="zh-CN" sz="1400" kern="100" dirty="0" err="1">
                <a:solidFill>
                  <a:srgbClr val="000000"/>
                </a:solidFill>
                <a:effectLst/>
                <a:latin typeface="Times New Roman" panose="02020603050405020304" pitchFamily="18" charset="0"/>
                <a:ea typeface="宋体" panose="02010600030101010101" pitchFamily="2" charset="-122"/>
              </a:rPr>
              <a:t>mount_point</a:t>
            </a:r>
            <a:r>
              <a:rPr lang="zh-CN" altLang="zh-CN" sz="1400" kern="100" dirty="0">
                <a:solidFill>
                  <a:srgbClr val="000000"/>
                </a:solidFill>
                <a:effectLst/>
                <a:latin typeface="Times New Roman" panose="02020603050405020304" pitchFamily="18" charset="0"/>
                <a:ea typeface="宋体" panose="02010600030101010101" pitchFamily="2" charset="-122"/>
              </a:rPr>
              <a:t>的目录上，文件系统类型为</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。例如：</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mount -t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 -r ubuntu18:/var/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mnt</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表示将</a:t>
            </a:r>
            <a:r>
              <a:rPr lang="en-US" altLang="zh-CN" sz="1400" kern="100" dirty="0">
                <a:solidFill>
                  <a:srgbClr val="000000"/>
                </a:solidFill>
                <a:effectLst/>
                <a:latin typeface="Times New Roman" panose="02020603050405020304" pitchFamily="18" charset="0"/>
                <a:ea typeface="宋体" panose="02010600030101010101" pitchFamily="2" charset="-122"/>
              </a:rPr>
              <a:t>ubuntu18</a:t>
            </a:r>
            <a:r>
              <a:rPr lang="zh-CN" altLang="zh-CN" sz="1400" kern="100" dirty="0">
                <a:solidFill>
                  <a:srgbClr val="000000"/>
                </a:solidFill>
                <a:effectLst/>
                <a:latin typeface="Times New Roman" panose="02020603050405020304" pitchFamily="18" charset="0"/>
                <a:ea typeface="宋体" panose="02010600030101010101" pitchFamily="2" charset="-122"/>
              </a:rPr>
              <a:t>上的</a:t>
            </a:r>
            <a:r>
              <a:rPr lang="en-US" altLang="zh-CN" sz="1400" kern="100" dirty="0">
                <a:solidFill>
                  <a:srgbClr val="000000"/>
                </a:solidFill>
                <a:effectLst/>
                <a:latin typeface="Times New Roman" panose="02020603050405020304" pitchFamily="18" charset="0"/>
                <a:ea typeface="宋体" panose="02010600030101010101" pitchFamily="2" charset="-122"/>
              </a:rPr>
              <a:t>/var/</a:t>
            </a:r>
            <a:r>
              <a:rPr lang="en-US" altLang="zh-CN" sz="1400" kern="100" dirty="0" err="1">
                <a:solidFill>
                  <a:srgbClr val="000000"/>
                </a:solidFill>
                <a:effectLst/>
                <a:latin typeface="Times New Roman" panose="02020603050405020304" pitchFamily="18" charset="0"/>
                <a:ea typeface="宋体" panose="02010600030101010101" pitchFamily="2" charset="-122"/>
              </a:rPr>
              <a:t>nfs_share</a:t>
            </a:r>
            <a:r>
              <a:rPr lang="zh-CN" altLang="zh-CN" sz="1400" kern="100" dirty="0">
                <a:solidFill>
                  <a:srgbClr val="000000"/>
                </a:solidFill>
                <a:effectLst/>
                <a:latin typeface="Times New Roman" panose="02020603050405020304" pitchFamily="18" charset="0"/>
                <a:ea typeface="宋体" panose="02010600030101010101" pitchFamily="2" charset="-122"/>
              </a:rPr>
              <a:t>目录以只读方式安装到本地的</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mnt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目录上。</a:t>
            </a:r>
            <a:endParaRPr lang="zh-CN" altLang="zh-CN" sz="1400" kern="100" dirty="0">
              <a:effectLst/>
              <a:latin typeface="Times New Roman" panose="02020603050405020304" pitchFamily="18" charset="0"/>
              <a:ea typeface="宋体" panose="02010600030101010101" pitchFamily="2" charset="-122"/>
            </a:endParaRP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a:t>
            </a: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系统</a:t>
            </a:r>
          </a:p>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1</a:t>
            </a:r>
            <a:r>
              <a:rPr lang="zh-CN" altLang="zh-CN" sz="1400" b="1" kern="100" dirty="0">
                <a:solidFill>
                  <a:srgbClr val="0000FF"/>
                </a:solidFill>
                <a:effectLst/>
                <a:latin typeface="Times New Roman" panose="02020603050405020304" pitchFamily="18" charset="0"/>
                <a:ea typeface="宋体" panose="02010600030101010101" pitchFamily="2" charset="-122"/>
              </a:rPr>
              <a:t>）建立共享文件目录</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）创建</a:t>
            </a:r>
            <a:r>
              <a:rPr lang="en-US" altLang="zh-CN" sz="1400" kern="100" dirty="0">
                <a:solidFill>
                  <a:srgbClr val="000000"/>
                </a:solidFill>
                <a:effectLst/>
                <a:latin typeface="Times New Roman" panose="02020603050405020304" pitchFamily="18" charset="0"/>
                <a:ea typeface="宋体" panose="02010600030101010101" pitchFamily="2" charset="-122"/>
              </a:rPr>
              <a:t>/var/</a:t>
            </a:r>
            <a:r>
              <a:rPr lang="en-US" altLang="zh-CN" sz="1400" kern="100" dirty="0" err="1">
                <a:solidFill>
                  <a:srgbClr val="000000"/>
                </a:solidFill>
                <a:effectLst/>
                <a:latin typeface="Times New Roman" panose="02020603050405020304" pitchFamily="18" charset="0"/>
                <a:ea typeface="宋体" panose="02010600030101010101" pitchFamily="2" charset="-122"/>
              </a:rPr>
              <a:t>nfs_share</a:t>
            </a:r>
            <a:r>
              <a:rPr lang="zh-CN" altLang="zh-CN" sz="1400" kern="100" dirty="0">
                <a:solidFill>
                  <a:srgbClr val="000000"/>
                </a:solidFill>
                <a:effectLst/>
                <a:latin typeface="Times New Roman" panose="02020603050405020304" pitchFamily="18" charset="0"/>
                <a:ea typeface="宋体" panose="02010600030101010101" pitchFamily="2" charset="-122"/>
              </a:rPr>
              <a:t>，命令如下：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mkdir</a:t>
            </a:r>
            <a:r>
              <a:rPr lang="en-US" altLang="zh-CN" sz="1100" kern="100" dirty="0">
                <a:solidFill>
                  <a:srgbClr val="000000"/>
                </a:solidFill>
                <a:effectLst/>
                <a:latin typeface="Times New Roman" panose="02020603050405020304" pitchFamily="18" charset="0"/>
                <a:ea typeface="宋体" panose="02010600030101010101" pitchFamily="2" charset="-122"/>
              </a:rPr>
              <a:t> -p /var/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）添加用于共享的文件，命令如下：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cp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/exports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init.d</a:t>
            </a:r>
            <a:r>
              <a:rPr lang="en-US" altLang="zh-CN" sz="1100" kern="100" dirty="0">
                <a:solidFill>
                  <a:srgbClr val="000000"/>
                </a:solidFill>
                <a:effectLst/>
                <a:latin typeface="Times New Roman" panose="02020603050405020304" pitchFamily="18" charset="0"/>
                <a:ea typeface="宋体" panose="02010600030101010101" pitchFamily="2" charset="-122"/>
              </a:rPr>
              <a:t>/*  /var/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chmod</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a+r,a-wx</a:t>
            </a:r>
            <a:r>
              <a:rPr lang="en-US" altLang="zh-CN" sz="1100" kern="100" dirty="0">
                <a:solidFill>
                  <a:srgbClr val="000000"/>
                </a:solidFill>
                <a:effectLst/>
                <a:latin typeface="Times New Roman" panose="02020603050405020304" pitchFamily="18" charset="0"/>
                <a:ea typeface="宋体" panose="02010600030101010101" pitchFamily="2" charset="-122"/>
              </a:rPr>
              <a:t>  /var/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2</a:t>
            </a:r>
            <a:r>
              <a:rPr lang="zh-CN"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宋体" panose="02010600030101010101" pitchFamily="2" charset="-122"/>
                <a:ea typeface="宋体" panose="02010600030101010101" pitchFamily="2" charset="-122"/>
              </a:rPr>
              <a:t>编辑</a:t>
            </a:r>
            <a:r>
              <a:rPr lang="en-US"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Times New Roman" panose="02020603050405020304" pitchFamily="18" charset="0"/>
                <a:ea typeface="宋体" panose="02010600030101010101" pitchFamily="2" charset="-122"/>
              </a:rPr>
              <a:t>etc</a:t>
            </a:r>
            <a:r>
              <a:rPr lang="en-US"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Times New Roman" panose="02020603050405020304" pitchFamily="18" charset="0"/>
                <a:ea typeface="宋体" panose="02010600030101010101" pitchFamily="2" charset="-122"/>
              </a:rPr>
              <a:t>exports</a:t>
            </a:r>
            <a:r>
              <a:rPr lang="en-US" altLang="zh-CN" sz="1400" b="1" kern="100" dirty="0" err="1">
                <a:solidFill>
                  <a:srgbClr val="0000FF"/>
                </a:solidFill>
                <a:effectLst/>
                <a:latin typeface="宋体" panose="02010600030101010101" pitchFamily="2" charset="-122"/>
                <a:ea typeface="宋体" panose="02010600030101010101" pitchFamily="2" charset="-122"/>
              </a:rPr>
              <a:t>文件</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etc</a:t>
            </a:r>
            <a:r>
              <a:rPr lang="en-US" altLang="zh-CN" sz="1400" kern="100" dirty="0">
                <a:solidFill>
                  <a:srgbClr val="000000"/>
                </a:solidFill>
                <a:effectLst/>
                <a:latin typeface="Times New Roman" panose="02020603050405020304" pitchFamily="18" charset="0"/>
                <a:ea typeface="宋体" panose="02010600030101010101" pitchFamily="2" charset="-122"/>
              </a:rPr>
              <a:t>/exports</a:t>
            </a:r>
            <a:r>
              <a:rPr lang="zh-CN" altLang="zh-CN" sz="1400" kern="100" dirty="0">
                <a:solidFill>
                  <a:srgbClr val="000000"/>
                </a:solidFill>
                <a:effectLst/>
                <a:latin typeface="Times New Roman" panose="02020603050405020304" pitchFamily="18" charset="0"/>
                <a:ea typeface="宋体" panose="02010600030101010101" pitchFamily="2" charset="-122"/>
              </a:rPr>
              <a:t>文件中加入如下行：</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r>
              <a:rPr lang="en-US" altLang="zh-CN" sz="1100" kern="100" dirty="0">
                <a:solidFill>
                  <a:srgbClr val="000000"/>
                </a:solidFill>
                <a:effectLst/>
                <a:latin typeface="Times New Roman" panose="02020603050405020304" pitchFamily="18" charset="0"/>
                <a:ea typeface="宋体" panose="02010600030101010101" pitchFamily="2" charset="-122"/>
              </a:rPr>
              <a:t> 192.168.122.0/24(</a:t>
            </a:r>
            <a:r>
              <a:rPr lang="en-US" altLang="zh-CN" sz="1100" kern="100" dirty="0" err="1">
                <a:solidFill>
                  <a:srgbClr val="000000"/>
                </a:solidFill>
                <a:effectLst/>
                <a:latin typeface="Times New Roman" panose="02020603050405020304" pitchFamily="18" charset="0"/>
                <a:ea typeface="宋体" panose="02010600030101010101" pitchFamily="2" charset="-122"/>
              </a:rPr>
              <a:t>ro,all_squash</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3</a:t>
            </a:r>
            <a:r>
              <a:rPr lang="zh-CN"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宋体" panose="02010600030101010101" pitchFamily="2" charset="-122"/>
                <a:ea typeface="宋体" panose="02010600030101010101" pitchFamily="2" charset="-122"/>
              </a:rPr>
              <a:t>重载</a:t>
            </a:r>
            <a:r>
              <a:rPr lang="en-US" altLang="zh-CN" sz="1400" b="1" kern="100" dirty="0" err="1">
                <a:solidFill>
                  <a:srgbClr val="0000FF"/>
                </a:solidFill>
                <a:effectLst/>
                <a:latin typeface="Times New Roman" panose="02020603050405020304" pitchFamily="18" charset="0"/>
                <a:ea typeface="宋体" panose="02010600030101010101" pitchFamily="2" charset="-122"/>
              </a:rPr>
              <a:t>NFS</a:t>
            </a:r>
            <a:r>
              <a:rPr lang="en-US" altLang="zh-CN" sz="1400" b="1" kern="100" dirty="0" err="1">
                <a:solidFill>
                  <a:srgbClr val="0000FF"/>
                </a:solidFill>
                <a:effectLst/>
                <a:latin typeface="宋体" panose="02010600030101010101" pitchFamily="2" charset="-122"/>
                <a:ea typeface="宋体" panose="02010600030101010101" pitchFamily="2" charset="-122"/>
              </a:rPr>
              <a:t>服务</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reload </a:t>
            </a:r>
            <a:r>
              <a:rPr lang="en-US" altLang="zh-CN" sz="1100" kern="100" dirty="0" err="1">
                <a:solidFill>
                  <a:srgbClr val="000000"/>
                </a:solidFill>
                <a:effectLst/>
                <a:latin typeface="Times New Roman" panose="02020603050405020304" pitchFamily="18" charset="0"/>
                <a:ea typeface="宋体" panose="02010600030101010101" pitchFamily="2" charset="-122"/>
              </a:rPr>
              <a:t>nfs_server</a:t>
            </a:r>
            <a:endParaRPr lang="zh-CN" altLang="zh-CN" sz="1100" kern="100" dirty="0">
              <a:effectLst/>
              <a:latin typeface="Times New Roman" panose="02020603050405020304" pitchFamily="18" charset="0"/>
              <a:ea typeface="宋体" panose="02010600030101010101" pitchFamily="2" charset="-122"/>
            </a:endParaRPr>
          </a:p>
          <a:p>
            <a:pPr lvl="1" indent="0" algn="just">
              <a:lnSpc>
                <a:spcPct val="100000"/>
              </a:lnSpc>
              <a:spcBef>
                <a:spcPts val="0"/>
              </a:spcBef>
              <a:buNone/>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6357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4</a:t>
            </a:r>
            <a:r>
              <a:rPr lang="zh-CN" altLang="zh-CN" sz="1400" b="1" kern="100" dirty="0">
                <a:solidFill>
                  <a:srgbClr val="0000FF"/>
                </a:solidFill>
                <a:effectLst/>
                <a:latin typeface="Times New Roman" panose="02020603050405020304" pitchFamily="18" charset="0"/>
                <a:ea typeface="宋体" panose="02010600030101010101" pitchFamily="2" charset="-122"/>
              </a:rPr>
              <a:t>）</a:t>
            </a:r>
            <a:r>
              <a:rPr lang="en-US" altLang="zh-CN" sz="1400" b="1" kern="100" dirty="0" err="1">
                <a:solidFill>
                  <a:srgbClr val="0000FF"/>
                </a:solidFill>
                <a:effectLst/>
                <a:latin typeface="宋体" panose="02010600030101010101" pitchFamily="2" charset="-122"/>
                <a:ea typeface="宋体" panose="02010600030101010101" pitchFamily="2" charset="-122"/>
              </a:rPr>
              <a:t>安装</a:t>
            </a:r>
            <a:r>
              <a:rPr lang="en-US" altLang="zh-CN" sz="1400" b="1" kern="100" dirty="0" err="1">
                <a:solidFill>
                  <a:srgbClr val="0000FF"/>
                </a:solidFill>
                <a:effectLst/>
                <a:latin typeface="Times New Roman" panose="02020603050405020304" pitchFamily="18" charset="0"/>
                <a:ea typeface="宋体" panose="02010600030101010101" pitchFamily="2" charset="-122"/>
              </a:rPr>
              <a:t>NFS</a:t>
            </a:r>
            <a:r>
              <a:rPr lang="en-US" altLang="zh-CN" sz="1400" b="1" kern="100" dirty="0" err="1">
                <a:solidFill>
                  <a:srgbClr val="0000FF"/>
                </a:solidFill>
                <a:effectLst/>
                <a:latin typeface="宋体" panose="02010600030101010101" pitchFamily="2" charset="-122"/>
                <a:ea typeface="宋体" panose="02010600030101010101" pitchFamily="2" charset="-122"/>
              </a:rPr>
              <a:t>文件系统</a:t>
            </a:r>
            <a:endParaRPr lang="zh-CN" altLang="zh-CN" sz="1400" b="1" kern="100" dirty="0">
              <a:solidFill>
                <a:srgbClr val="0000FF"/>
              </a:solidFill>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在</a:t>
            </a:r>
            <a:r>
              <a:rPr lang="en-US" altLang="zh-CN" sz="1400" kern="100" dirty="0">
                <a:solidFill>
                  <a:srgbClr val="000000"/>
                </a:solidFill>
                <a:effectLst/>
                <a:latin typeface="Times New Roman" panose="02020603050405020304" pitchFamily="18" charset="0"/>
                <a:ea typeface="宋体" panose="02010600030101010101" pitchFamily="2" charset="-122"/>
              </a:rPr>
              <a:t>192.168.122.0/24</a:t>
            </a:r>
            <a:r>
              <a:rPr lang="zh-CN" altLang="zh-CN" sz="1400" kern="100" dirty="0">
                <a:solidFill>
                  <a:srgbClr val="000000"/>
                </a:solidFill>
                <a:effectLst/>
                <a:latin typeface="Times New Roman" panose="02020603050405020304" pitchFamily="18" charset="0"/>
                <a:ea typeface="宋体" panose="02010600030101010101" pitchFamily="2" charset="-122"/>
              </a:rPr>
              <a:t>子网中的任意一台主机上安装共享目录，命令如下：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mkdir</a:t>
            </a:r>
            <a:r>
              <a:rPr lang="en-US" altLang="zh-CN" sz="1100" kern="100" dirty="0">
                <a:solidFill>
                  <a:srgbClr val="000000"/>
                </a:solidFill>
                <a:effectLst/>
                <a:latin typeface="Times New Roman" panose="02020603050405020304" pitchFamily="18" charset="0"/>
                <a:ea typeface="宋体" panose="02010600030101010101" pitchFamily="2" charset="-122"/>
              </a:rPr>
              <a:t> -p /</a:t>
            </a:r>
            <a:r>
              <a:rPr lang="en-US" altLang="zh-CN" sz="1100" kern="100" dirty="0" err="1">
                <a:solidFill>
                  <a:srgbClr val="000000"/>
                </a:solidFill>
                <a:effectLst/>
                <a:latin typeface="Times New Roman" panose="02020603050405020304" pitchFamily="18" charset="0"/>
                <a:ea typeface="宋体" panose="02010600030101010101" pitchFamily="2" charset="-122"/>
              </a:rPr>
              <a:t>mnt</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mount -t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 192.168.122.13:/var/</a:t>
            </a:r>
            <a:r>
              <a:rPr lang="en-US" altLang="zh-CN" sz="1100" kern="100" dirty="0" err="1">
                <a:solidFill>
                  <a:srgbClr val="000000"/>
                </a:solidFill>
                <a:effectLst/>
                <a:latin typeface="Times New Roman" panose="02020603050405020304" pitchFamily="18" charset="0"/>
                <a:ea typeface="宋体" panose="02010600030101010101" pitchFamily="2" charset="-122"/>
              </a:rPr>
              <a:t>nfs_share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mnt</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5</a:t>
            </a:r>
            <a:r>
              <a:rPr lang="zh-CN" altLang="zh-CN" sz="1400" b="1" kern="100" dirty="0">
                <a:solidFill>
                  <a:srgbClr val="0000FF"/>
                </a:solidFill>
                <a:effectLst/>
                <a:latin typeface="Times New Roman" panose="02020603050405020304" pitchFamily="18" charset="0"/>
                <a:ea typeface="宋体" panose="02010600030101010101" pitchFamily="2" charset="-122"/>
              </a:rPr>
              <a:t>）测试权限</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ls -l</a:t>
            </a:r>
            <a:r>
              <a:rPr lang="zh-CN" altLang="zh-CN" sz="1400" kern="100" dirty="0">
                <a:solidFill>
                  <a:srgbClr val="000000"/>
                </a:solidFill>
                <a:effectLst/>
                <a:latin typeface="Times New Roman" panose="02020603050405020304" pitchFamily="18" charset="0"/>
                <a:ea typeface="宋体" panose="02010600030101010101" pitchFamily="2" charset="-122"/>
              </a:rPr>
              <a:t>命令查看内容，命令如下：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ls -l /</a:t>
            </a:r>
            <a:r>
              <a:rPr lang="en-US" altLang="zh-CN" sz="1100" kern="100" dirty="0" err="1">
                <a:solidFill>
                  <a:srgbClr val="000000"/>
                </a:solidFill>
                <a:effectLst/>
                <a:latin typeface="Times New Roman" panose="02020603050405020304" pitchFamily="18" charset="0"/>
                <a:ea typeface="宋体" panose="02010600030101010101" pitchFamily="2" charset="-122"/>
              </a:rPr>
              <a:t>mnt</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）执行</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mkdir</a:t>
            </a:r>
            <a:r>
              <a:rPr lang="en-US" altLang="zh-CN" sz="1400" kern="100" dirty="0">
                <a:solidFill>
                  <a:srgbClr val="000000"/>
                </a:solidFill>
                <a:effectLst/>
                <a:latin typeface="Times New Roman" panose="02020603050405020304" pitchFamily="18" charset="0"/>
                <a:ea typeface="宋体" panose="02010600030101010101" pitchFamily="2" charset="-122"/>
              </a:rPr>
              <a:t> /</a:t>
            </a:r>
            <a:r>
              <a:rPr lang="en-US" altLang="zh-CN" sz="1400" kern="100" dirty="0" err="1">
                <a:solidFill>
                  <a:srgbClr val="000000"/>
                </a:solidFill>
                <a:effectLst/>
                <a:latin typeface="Times New Roman" panose="02020603050405020304" pitchFamily="18" charset="0"/>
                <a:ea typeface="宋体" panose="02010600030101010101" pitchFamily="2" charset="-122"/>
              </a:rPr>
              <a:t>mnt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en-US" altLang="zh-CN" sz="1400" kern="100" dirty="0">
                <a:solidFill>
                  <a:srgbClr val="000000"/>
                </a:solidFill>
                <a:effectLst/>
                <a:latin typeface="Times New Roman" panose="02020603050405020304" pitchFamily="18" charset="0"/>
                <a:ea typeface="宋体" panose="02010600030101010101" pitchFamily="2" charset="-122"/>
              </a:rPr>
              <a:t>/test”</a:t>
            </a:r>
            <a:r>
              <a:rPr lang="zh-CN" altLang="zh-CN" sz="1400" kern="100" dirty="0">
                <a:solidFill>
                  <a:srgbClr val="000000"/>
                </a:solidFill>
                <a:effectLst/>
                <a:latin typeface="Times New Roman" panose="02020603050405020304" pitchFamily="18" charset="0"/>
                <a:ea typeface="宋体" panose="02010600030101010101" pitchFamily="2" charset="-122"/>
              </a:rPr>
              <a:t>命令，在其中创建目录</a:t>
            </a:r>
            <a:r>
              <a:rPr lang="en-US" altLang="zh-CN" sz="1400" kern="100" dirty="0">
                <a:solidFill>
                  <a:srgbClr val="000000"/>
                </a:solidFill>
                <a:effectLst/>
                <a:latin typeface="Times New Roman" panose="02020603050405020304" pitchFamily="18" charset="0"/>
                <a:ea typeface="宋体" panose="02010600030101010101" pitchFamily="2" charset="-122"/>
              </a:rPr>
              <a:t>test</a:t>
            </a:r>
            <a:r>
              <a:rPr lang="zh-CN" altLang="zh-CN" sz="1400" kern="100" dirty="0">
                <a:solidFill>
                  <a:srgbClr val="000000"/>
                </a:solidFill>
                <a:effectLst/>
                <a:latin typeface="Times New Roman" panose="02020603050405020304" pitchFamily="18" charset="0"/>
                <a:ea typeface="宋体" panose="02010600030101010101" pitchFamily="2" charset="-122"/>
              </a:rPr>
              <a:t>时，将得到以下错误提示：</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en-US" altLang="zh-CN" sz="1400" kern="100" dirty="0" err="1">
                <a:solidFill>
                  <a:srgbClr val="000000"/>
                </a:solidFill>
                <a:effectLst/>
                <a:latin typeface="Times New Roman" panose="02020603050405020304" pitchFamily="18" charset="0"/>
                <a:ea typeface="宋体" panose="02010600030101010101" pitchFamily="2" charset="-122"/>
              </a:rPr>
              <a:t>mkdir</a:t>
            </a:r>
            <a:r>
              <a:rPr lang="en-US" altLang="zh-CN" sz="1400" kern="100" dirty="0">
                <a:solidFill>
                  <a:srgbClr val="000000"/>
                </a:solidFill>
                <a:effectLst/>
                <a:latin typeface="Times New Roman" panose="02020603050405020304" pitchFamily="18" charset="0"/>
                <a:ea typeface="宋体" panose="02010600030101010101" pitchFamily="2" charset="-122"/>
              </a:rPr>
              <a:t>: cannot create directory `/</a:t>
            </a:r>
            <a:r>
              <a:rPr lang="en-US" altLang="zh-CN" sz="1400" kern="100" dirty="0" err="1">
                <a:solidFill>
                  <a:srgbClr val="000000"/>
                </a:solidFill>
                <a:effectLst/>
                <a:latin typeface="Times New Roman" panose="02020603050405020304" pitchFamily="18" charset="0"/>
                <a:ea typeface="宋体" panose="02010600030101010101" pitchFamily="2" charset="-122"/>
              </a:rPr>
              <a:t>mnt</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en-US"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err="1">
                <a:solidFill>
                  <a:srgbClr val="000000"/>
                </a:solidFill>
                <a:effectLst/>
                <a:latin typeface="Times New Roman" panose="02020603050405020304" pitchFamily="18" charset="0"/>
                <a:ea typeface="宋体" panose="02010600030101010101" pitchFamily="2" charset="-122"/>
              </a:rPr>
              <a:t>test`:Permission</a:t>
            </a:r>
            <a:r>
              <a:rPr lang="en-US" altLang="zh-CN" sz="1400" kern="100" dirty="0">
                <a:solidFill>
                  <a:srgbClr val="000000"/>
                </a:solidFill>
                <a:effectLst/>
                <a:latin typeface="Times New Roman" panose="02020603050405020304" pitchFamily="18" charset="0"/>
                <a:ea typeface="宋体" panose="02010600030101010101" pitchFamily="2" charset="-122"/>
              </a:rPr>
              <a:t> denied</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这是在步骤</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的配置中使用了</a:t>
            </a:r>
            <a:r>
              <a:rPr lang="en-US" altLang="zh-CN" sz="1400" kern="100" dirty="0" err="1">
                <a:solidFill>
                  <a:srgbClr val="000000"/>
                </a:solidFill>
                <a:effectLst/>
                <a:latin typeface="Times New Roman" panose="02020603050405020304" pitchFamily="18" charset="0"/>
                <a:ea typeface="宋体" panose="02010600030101010101" pitchFamily="2" charset="-122"/>
              </a:rPr>
              <a:t>ro</a:t>
            </a:r>
            <a:r>
              <a:rPr lang="zh-CN" altLang="zh-CN" sz="1400" kern="100" dirty="0">
                <a:solidFill>
                  <a:srgbClr val="000000"/>
                </a:solidFill>
                <a:effectLst/>
                <a:latin typeface="Times New Roman" panose="02020603050405020304" pitchFamily="18" charset="0"/>
                <a:ea typeface="宋体" panose="02010600030101010101" pitchFamily="2" charset="-122"/>
              </a:rPr>
              <a:t>且有</a:t>
            </a:r>
            <a:r>
              <a:rPr lang="en-US" altLang="zh-CN" sz="1400" kern="100" dirty="0" err="1">
                <a:solidFill>
                  <a:srgbClr val="000000"/>
                </a:solidFill>
                <a:effectLst/>
                <a:latin typeface="Times New Roman" panose="02020603050405020304" pitchFamily="18" charset="0"/>
                <a:ea typeface="宋体" panose="02010600030101010101" pitchFamily="2" charset="-122"/>
              </a:rPr>
              <a:t>all_squash</a:t>
            </a:r>
            <a:r>
              <a:rPr lang="zh-CN" altLang="zh-CN" sz="1400" kern="100" dirty="0">
                <a:solidFill>
                  <a:srgbClr val="000000"/>
                </a:solidFill>
                <a:effectLst/>
                <a:latin typeface="Times New Roman" panose="02020603050405020304" pitchFamily="18" charset="0"/>
                <a:ea typeface="宋体" panose="02010600030101010101" pitchFamily="2" charset="-122"/>
              </a:rPr>
              <a:t>的缘故，任何用户对该目录的共享都只有读权限，且用户被映射为</a:t>
            </a:r>
            <a:r>
              <a:rPr lang="en-US" altLang="zh-CN" sz="1400" kern="100" dirty="0" err="1">
                <a:solidFill>
                  <a:srgbClr val="000000"/>
                </a:solidFill>
                <a:effectLst/>
                <a:latin typeface="Times New Roman" panose="02020603050405020304" pitchFamily="18" charset="0"/>
                <a:ea typeface="宋体" panose="02010600030101010101" pitchFamily="2" charset="-122"/>
              </a:rPr>
              <a:t>nfsnobody</a:t>
            </a:r>
            <a:r>
              <a:rPr lang="zh-CN" altLang="zh-CN" sz="1400" kern="100" dirty="0">
                <a:solidFill>
                  <a:srgbClr val="000000"/>
                </a:solidFill>
                <a:effectLst/>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a:p>
            <a:pPr indent="255270">
              <a:lnSpc>
                <a:spcPct val="100000"/>
              </a:lnSpc>
              <a:spcBef>
                <a:spcPts val="0"/>
              </a:spcBef>
            </a:pPr>
            <a:r>
              <a:rPr lang="en-US" altLang="zh-CN" sz="1400" b="1" kern="100" dirty="0">
                <a:solidFill>
                  <a:srgbClr val="0000FF"/>
                </a:solidFill>
                <a:effectLst/>
                <a:latin typeface="Times New Roman" panose="02020603050405020304" pitchFamily="18" charset="0"/>
                <a:ea typeface="宋体" panose="02010600030101010101" pitchFamily="2" charset="-122"/>
              </a:rPr>
              <a:t>6</a:t>
            </a:r>
            <a:r>
              <a:rPr lang="zh-CN" altLang="zh-CN" sz="1400" b="1" kern="100" dirty="0">
                <a:solidFill>
                  <a:srgbClr val="0000FF"/>
                </a:solidFill>
                <a:effectLst/>
                <a:latin typeface="Times New Roman" panose="02020603050405020304" pitchFamily="18" charset="0"/>
                <a:ea typeface="宋体" panose="02010600030101010101" pitchFamily="2" charset="-122"/>
              </a:rPr>
              <a:t>）卸载</a:t>
            </a:r>
          </a:p>
          <a:p>
            <a:pPr indent="266700" algn="just">
              <a:lnSpc>
                <a:spcPct val="10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文件系统的卸载与普通文件的卸载方法相同，方法如下：</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umount</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mnt</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4.NFS</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搭建</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某公司多台</a:t>
            </a:r>
            <a:r>
              <a:rPr lang="en-US" altLang="zh-CN" sz="1400" kern="100" dirty="0">
                <a:solidFill>
                  <a:srgbClr val="000000"/>
                </a:solidFill>
                <a:effectLst/>
                <a:latin typeface="Times New Roman" panose="02020603050405020304" pitchFamily="18" charset="0"/>
                <a:ea typeface="宋体" panose="02010600030101010101" pitchFamily="2" charset="-122"/>
              </a:rPr>
              <a:t>WEB</a:t>
            </a:r>
            <a:r>
              <a:rPr lang="zh-CN" altLang="zh-CN" sz="1400" kern="100" dirty="0">
                <a:solidFill>
                  <a:srgbClr val="000000"/>
                </a:solidFill>
                <a:effectLst/>
                <a:latin typeface="Times New Roman" panose="02020603050405020304" pitchFamily="18" charset="0"/>
                <a:ea typeface="宋体" panose="02010600030101010101" pitchFamily="2" charset="-122"/>
              </a:rPr>
              <a:t>要做集群服务的时候，一些目录（如上传的资源、图片）如果需要多台服务器都提供服务，就需要做服务器的文件同步，此时就是</a:t>
            </a:r>
            <a:r>
              <a:rPr lang="en-US" altLang="zh-CN" sz="1400" kern="100" dirty="0" err="1">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派上用场的时候，它能实现两台及多台</a:t>
            </a:r>
            <a:r>
              <a:rPr lang="en-US" altLang="zh-CN" sz="1400" kern="100" dirty="0">
                <a:solidFill>
                  <a:srgbClr val="000000"/>
                </a:solidFill>
                <a:effectLst/>
                <a:latin typeface="Times New Roman" panose="02020603050405020304" pitchFamily="18" charset="0"/>
                <a:ea typeface="宋体" panose="02010600030101010101" pitchFamily="2" charset="-122"/>
              </a:rPr>
              <a:t>Linux</a:t>
            </a:r>
            <a:r>
              <a:rPr lang="zh-CN" altLang="zh-CN" sz="1400" kern="100" dirty="0">
                <a:solidFill>
                  <a:srgbClr val="000000"/>
                </a:solidFill>
                <a:effectLst/>
                <a:latin typeface="Times New Roman" panose="02020603050405020304" pitchFamily="18" charset="0"/>
                <a:ea typeface="宋体" panose="02010600030101010101" pitchFamily="2" charset="-122"/>
              </a:rPr>
              <a:t>服务器上共享一个目录，配置服务端</a:t>
            </a:r>
            <a:r>
              <a:rPr lang="en-US" altLang="zh-CN" sz="1400" kern="100" dirty="0" err="1">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为</a:t>
            </a:r>
            <a:r>
              <a:rPr lang="en-US" altLang="zh-CN" sz="1400" kern="100" dirty="0">
                <a:solidFill>
                  <a:srgbClr val="000000"/>
                </a:solidFill>
                <a:effectLst/>
                <a:latin typeface="Times New Roman" panose="02020603050405020304" pitchFamily="18" charset="0"/>
                <a:ea typeface="宋体" panose="02010600030101010101" pitchFamily="2" charset="-122"/>
              </a:rPr>
              <a:t>192.168.0.151</a:t>
            </a:r>
            <a:r>
              <a:rPr lang="zh-CN" altLang="zh-CN" sz="1400" kern="100" dirty="0">
                <a:solidFill>
                  <a:srgbClr val="000000"/>
                </a:solidFill>
                <a:effectLst/>
                <a:latin typeface="Times New Roman" panose="02020603050405020304" pitchFamily="18" charset="0"/>
                <a:ea typeface="宋体" panose="02010600030101010101" pitchFamily="2" charset="-122"/>
              </a:rPr>
              <a:t>，客户端</a:t>
            </a:r>
            <a:r>
              <a:rPr lang="en-US" altLang="zh-CN" sz="1400" kern="100" dirty="0" err="1">
                <a:solidFill>
                  <a:srgbClr val="000000"/>
                </a:solidFill>
                <a:effectLst/>
                <a:latin typeface="Times New Roman" panose="02020603050405020304" pitchFamily="18" charset="0"/>
                <a:ea typeface="宋体" panose="02010600030101010101" pitchFamily="2" charset="-122"/>
              </a:rPr>
              <a:t>ip</a:t>
            </a:r>
            <a:r>
              <a:rPr lang="zh-CN" altLang="zh-CN" sz="1400" kern="100" dirty="0">
                <a:solidFill>
                  <a:srgbClr val="000000"/>
                </a:solidFill>
                <a:effectLst/>
                <a:latin typeface="Times New Roman" panose="02020603050405020304" pitchFamily="18" charset="0"/>
                <a:ea typeface="宋体" panose="02010600030101010101" pitchFamily="2" charset="-122"/>
              </a:rPr>
              <a:t>为</a:t>
            </a:r>
            <a:r>
              <a:rPr lang="en-US" altLang="zh-CN" sz="1400" kern="100" dirty="0">
                <a:solidFill>
                  <a:srgbClr val="000000"/>
                </a:solidFill>
                <a:effectLst/>
                <a:latin typeface="Times New Roman" panose="02020603050405020304" pitchFamily="18" charset="0"/>
                <a:ea typeface="宋体" panose="02010600030101010101" pitchFamily="2" charset="-122"/>
              </a:rPr>
              <a:t>192.168.0.99</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）创建一个共享目录并且给予相应权限：</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mkdir</a:t>
            </a:r>
            <a:r>
              <a:rPr lang="en-US" altLang="zh-CN" sz="1100" kern="100" dirty="0">
                <a:solidFill>
                  <a:srgbClr val="000000"/>
                </a:solidFill>
                <a:effectLst/>
                <a:latin typeface="Times New Roman" panose="02020603050405020304" pitchFamily="18" charset="0"/>
                <a:ea typeface="宋体" panose="02010600030101010101" pitchFamily="2" charset="-122"/>
              </a:rPr>
              <a:t> /home/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chmod</a:t>
            </a:r>
            <a:r>
              <a:rPr lang="en-US" altLang="zh-CN" sz="1100" kern="100" dirty="0">
                <a:solidFill>
                  <a:srgbClr val="000000"/>
                </a:solidFill>
                <a:effectLst/>
                <a:latin typeface="Times New Roman" panose="02020603050405020304" pitchFamily="18" charset="0"/>
                <a:ea typeface="宋体" panose="02010600030101010101" pitchFamily="2" charset="-122"/>
              </a:rPr>
              <a:t> -R 0777 /home/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2</a:t>
            </a:r>
            <a:r>
              <a:rPr lang="zh-CN" altLang="zh-CN" sz="1400" kern="100" dirty="0">
                <a:solidFill>
                  <a:srgbClr val="000000"/>
                </a:solidFill>
                <a:effectLst/>
                <a:latin typeface="Times New Roman" panose="02020603050405020304" pitchFamily="18" charset="0"/>
                <a:ea typeface="宋体" panose="02010600030101010101" pitchFamily="2" charset="-122"/>
              </a:rPr>
              <a:t>）配置主要配置文件：</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vim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/exports</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 192.168.0.99(</a:t>
            </a:r>
            <a:r>
              <a:rPr lang="en-US" altLang="zh-CN" sz="1100" kern="100" dirty="0" err="1">
                <a:solidFill>
                  <a:srgbClr val="000000"/>
                </a:solidFill>
                <a:effectLst/>
                <a:latin typeface="Times New Roman" panose="02020603050405020304" pitchFamily="18" charset="0"/>
                <a:ea typeface="宋体" panose="02010600030101010101" pitchFamily="2" charset="-122"/>
              </a:rPr>
              <a:t>rw,sync,no_root_squash,no_subtree_check</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lvl="1" indent="0" algn="just">
              <a:lnSpc>
                <a:spcPct val="100000"/>
              </a:lnSpc>
              <a:spcBef>
                <a:spcPts val="0"/>
              </a:spcBef>
              <a:buNone/>
            </a:pPr>
            <a:endParaRPr lang="zh-CN" altLang="zh-CN" sz="1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152708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3</a:t>
            </a:r>
            <a:r>
              <a:rPr lang="zh-CN" altLang="zh-CN" sz="1400" kern="100" dirty="0">
                <a:solidFill>
                  <a:srgbClr val="000000"/>
                </a:solidFill>
                <a:effectLst/>
                <a:latin typeface="Times New Roman" panose="02020603050405020304" pitchFamily="18" charset="0"/>
                <a:ea typeface="宋体" panose="02010600030101010101" pitchFamily="2" charset="-122"/>
              </a:rPr>
              <a:t>）重启服务：</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systemctl</a:t>
            </a:r>
            <a:r>
              <a:rPr lang="en-US" altLang="zh-CN" sz="1100" kern="100" dirty="0">
                <a:solidFill>
                  <a:srgbClr val="000000"/>
                </a:solidFill>
                <a:effectLst/>
                <a:latin typeface="Times New Roman" panose="02020603050405020304" pitchFamily="18" charset="0"/>
                <a:ea typeface="宋体" panose="02010600030101010101" pitchFamily="2" charset="-122"/>
              </a:rPr>
              <a:t> restart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-server</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4</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a:solidFill>
                  <a:srgbClr val="000000"/>
                </a:solidFill>
                <a:effectLst/>
                <a:latin typeface="Times New Roman" panose="02020603050405020304" pitchFamily="18" charset="0"/>
                <a:ea typeface="宋体" panose="02010600030101010101" pitchFamily="2" charset="-122"/>
              </a:rPr>
              <a:t>centos</a:t>
            </a:r>
            <a:r>
              <a:rPr lang="zh-CN" altLang="zh-CN" sz="1400" kern="100" dirty="0">
                <a:solidFill>
                  <a:srgbClr val="000000"/>
                </a:solidFill>
                <a:effectLst/>
                <a:latin typeface="Times New Roman" panose="02020603050405020304" pitchFamily="18" charset="0"/>
                <a:ea typeface="宋体" panose="02010600030101010101" pitchFamily="2" charset="-122"/>
              </a:rPr>
              <a:t>客户端来验证结果，客户端安装：</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yum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-utils</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5</a:t>
            </a:r>
            <a:r>
              <a:rPr lang="zh-CN" altLang="zh-CN" sz="1400" kern="100" dirty="0">
                <a:solidFill>
                  <a:srgbClr val="000000"/>
                </a:solidFill>
                <a:effectLst/>
                <a:latin typeface="Times New Roman" panose="02020603050405020304" pitchFamily="18" charset="0"/>
                <a:ea typeface="宋体" panose="02010600030101010101" pitchFamily="2" charset="-122"/>
              </a:rPr>
              <a:t>）使用</a:t>
            </a:r>
            <a:r>
              <a:rPr lang="en-US" altLang="zh-CN" sz="1400" kern="100" dirty="0" err="1">
                <a:solidFill>
                  <a:srgbClr val="000000"/>
                </a:solidFill>
                <a:effectLst/>
                <a:latin typeface="Times New Roman" panose="02020603050405020304" pitchFamily="18" charset="0"/>
                <a:ea typeface="宋体" panose="02010600030101010101" pitchFamily="2" charset="-122"/>
              </a:rPr>
              <a:t>showmount</a:t>
            </a:r>
            <a:r>
              <a:rPr lang="zh-CN" altLang="zh-CN" sz="1400" kern="100" dirty="0">
                <a:solidFill>
                  <a:srgbClr val="000000"/>
                </a:solidFill>
                <a:effectLst/>
                <a:latin typeface="Times New Roman" panose="02020603050405020304" pitchFamily="18" charset="0"/>
                <a:ea typeface="宋体" panose="02010600030101010101" pitchFamily="2" charset="-122"/>
              </a:rPr>
              <a:t>连接：</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showmount</a:t>
            </a:r>
            <a:r>
              <a:rPr lang="en-US" altLang="zh-CN" sz="1100" kern="100" dirty="0">
                <a:solidFill>
                  <a:srgbClr val="000000"/>
                </a:solidFill>
                <a:effectLst/>
                <a:latin typeface="Times New Roman" panose="02020603050405020304" pitchFamily="18" charset="0"/>
                <a:ea typeface="宋体" panose="02010600030101010101" pitchFamily="2" charset="-122"/>
              </a:rPr>
              <a:t> -e 192.168.0.151</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6</a:t>
            </a:r>
            <a:r>
              <a:rPr lang="zh-CN" altLang="zh-CN" sz="1400" kern="100" dirty="0">
                <a:solidFill>
                  <a:srgbClr val="000000"/>
                </a:solidFill>
                <a:effectLst/>
                <a:latin typeface="Times New Roman" panose="02020603050405020304" pitchFamily="18" charset="0"/>
                <a:ea typeface="宋体" panose="02010600030101010101" pitchFamily="2" charset="-122"/>
              </a:rPr>
              <a:t>）在本地创建一个文件夹用来挂载：</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err="1">
                <a:solidFill>
                  <a:srgbClr val="000000"/>
                </a:solidFill>
                <a:effectLst/>
                <a:latin typeface="Times New Roman" panose="02020603050405020304" pitchFamily="18" charset="0"/>
                <a:ea typeface="宋体" panose="02010600030101010101" pitchFamily="2" charset="-122"/>
              </a:rPr>
              <a:t>mkdir</a:t>
            </a:r>
            <a:r>
              <a:rPr lang="en-US" altLang="zh-CN" sz="1100" kern="100" dirty="0">
                <a:solidFill>
                  <a:srgbClr val="000000"/>
                </a:solidFill>
                <a:effectLst/>
                <a:latin typeface="Times New Roman" panose="02020603050405020304" pitchFamily="18" charset="0"/>
                <a:ea typeface="宋体" panose="02010600030101010101" pitchFamily="2" charset="-122"/>
              </a:rPr>
              <a:t> /home/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chmod</a:t>
            </a:r>
            <a:r>
              <a:rPr lang="en-US" altLang="zh-CN" sz="1100" kern="100" dirty="0">
                <a:solidFill>
                  <a:srgbClr val="000000"/>
                </a:solidFill>
                <a:effectLst/>
                <a:latin typeface="Times New Roman" panose="02020603050405020304" pitchFamily="18" charset="0"/>
                <a:ea typeface="宋体" panose="02010600030101010101" pitchFamily="2" charset="-122"/>
              </a:rPr>
              <a:t> -R 0777 /home/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a:t>
            </a:r>
            <a:r>
              <a:rPr lang="en-US" altLang="zh-CN" sz="1400" kern="100" dirty="0">
                <a:solidFill>
                  <a:srgbClr val="000000"/>
                </a:solidFill>
                <a:effectLst/>
                <a:latin typeface="Times New Roman" panose="02020603050405020304" pitchFamily="18" charset="0"/>
                <a:ea typeface="宋体" panose="02010600030101010101" pitchFamily="2" charset="-122"/>
              </a:rPr>
              <a:t>7</a:t>
            </a:r>
            <a:r>
              <a:rPr lang="zh-CN" altLang="zh-CN" sz="1400" kern="100" dirty="0">
                <a:solidFill>
                  <a:srgbClr val="000000"/>
                </a:solidFill>
                <a:effectLst/>
                <a:latin typeface="Times New Roman" panose="02020603050405020304" pitchFamily="18" charset="0"/>
                <a:ea typeface="宋体" panose="02010600030101010101" pitchFamily="2" charset="-122"/>
              </a:rPr>
              <a:t>）客户端创建目录并挂载至</a:t>
            </a:r>
            <a:r>
              <a:rPr lang="en-US" altLang="zh-CN" sz="1400" kern="100" dirty="0">
                <a:solidFill>
                  <a:srgbClr val="000000"/>
                </a:solidFill>
                <a:effectLst/>
                <a:latin typeface="Times New Roman" panose="02020603050405020304" pitchFamily="18" charset="0"/>
                <a:ea typeface="宋体" panose="02010600030101010101" pitchFamily="2" charset="-122"/>
              </a:rPr>
              <a:t>NFS</a:t>
            </a:r>
            <a:r>
              <a:rPr lang="zh-CN" altLang="zh-CN" sz="1400" kern="100" dirty="0">
                <a:solidFill>
                  <a:srgbClr val="000000"/>
                </a:solidFill>
                <a:effectLst/>
                <a:latin typeface="Times New Roman" panose="02020603050405020304" pitchFamily="18" charset="0"/>
                <a:ea typeface="宋体" panose="02010600030101010101" pitchFamily="2" charset="-122"/>
              </a:rPr>
              <a:t>服务端的目录：</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mount 192.168.0.151:/home/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r>
              <a:rPr lang="en-US" altLang="zh-CN" sz="1100" kern="100" dirty="0">
                <a:solidFill>
                  <a:srgbClr val="000000"/>
                </a:solidFill>
                <a:effectLst/>
                <a:latin typeface="Times New Roman" panose="02020603050405020304" pitchFamily="18" charset="0"/>
                <a:ea typeface="宋体" panose="02010600030101010101" pitchFamily="2" charset="-122"/>
              </a:rPr>
              <a:t> /home/</a:t>
            </a:r>
            <a:r>
              <a:rPr lang="en-US" altLang="zh-CN" sz="1100" kern="100" dirty="0" err="1">
                <a:solidFill>
                  <a:srgbClr val="000000"/>
                </a:solidFill>
                <a:effectLst/>
                <a:latin typeface="Times New Roman" panose="02020603050405020304" pitchFamily="18" charset="0"/>
                <a:ea typeface="宋体" panose="02010600030101010101" pitchFamily="2" charset="-122"/>
              </a:rPr>
              <a:t>nfstest</a:t>
            </a:r>
            <a:endParaRPr lang="zh-CN" altLang="zh-CN" sz="1100" kern="100" dirty="0">
              <a:effectLst/>
              <a:latin typeface="Times New Roman" panose="02020603050405020304" pitchFamily="18" charset="0"/>
              <a:ea typeface="宋体" panose="02010600030101010101" pitchFamily="2" charset="-122"/>
            </a:endParaRPr>
          </a:p>
          <a:p>
            <a:pPr>
              <a:lnSpc>
                <a:spcPct val="100000"/>
              </a:lnSpc>
              <a:spcBef>
                <a:spcPts val="0"/>
              </a:spcBef>
            </a:pP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8</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）客户端创建文件在此目录创建</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test</a:t>
            </a:r>
            <a:r>
              <a:rPr lang="zh-CN" altLang="zh-CN" sz="1400" kern="100" dirty="0">
                <a:effectLst/>
                <a:latin typeface="Calibri" panose="020F0502020204030204" pitchFamily="34" charset="0"/>
                <a:ea typeface="宋体" panose="02010600030101010101" pitchFamily="2" charset="-122"/>
                <a:cs typeface="Times New Roman" panose="02020603050405020304" pitchFamily="18" charset="0"/>
              </a:rPr>
              <a:t>，服务端查看该文件目录是否存在</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test</a:t>
            </a:r>
            <a:endParaRPr lang="zh-CN" altLang="zh-CN" sz="1400" kern="100" dirty="0">
              <a:solidFill>
                <a:srgbClr val="000000"/>
              </a:solidFill>
              <a:latin typeface="Times New Roman" panose="02020603050405020304" pitchFamily="18" charset="0"/>
              <a:ea typeface="宋体" panose="02010600030101010101" pitchFamily="2" charset="-122"/>
            </a:endParaRPr>
          </a:p>
        </p:txBody>
      </p:sp>
      <p:pic>
        <p:nvPicPr>
          <p:cNvPr id="2" name="图片 1">
            <a:extLst>
              <a:ext uri="{FF2B5EF4-FFF2-40B4-BE49-F238E27FC236}">
                <a16:creationId xmlns:a16="http://schemas.microsoft.com/office/drawing/2014/main" id="{2228129D-DBB7-CA50-46BD-0209DD1918B5}"/>
              </a:ext>
            </a:extLst>
          </p:cNvPr>
          <p:cNvPicPr>
            <a:picLocks noChangeAspect="1"/>
          </p:cNvPicPr>
          <p:nvPr/>
        </p:nvPicPr>
        <p:blipFill>
          <a:blip r:embed="rId2"/>
          <a:stretch>
            <a:fillRect/>
          </a:stretch>
        </p:blipFill>
        <p:spPr>
          <a:xfrm>
            <a:off x="2391693" y="2664172"/>
            <a:ext cx="3547110" cy="1776730"/>
          </a:xfrm>
          <a:prstGeom prst="rect">
            <a:avLst/>
          </a:prstGeom>
        </p:spPr>
      </p:pic>
    </p:spTree>
    <p:extLst>
      <p:ext uri="{BB962C8B-B14F-4D97-AF65-F5344CB8AC3E}">
        <p14:creationId xmlns:p14="http://schemas.microsoft.com/office/powerpoint/2010/main" val="2228762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447477" y="287908"/>
            <a:ext cx="7920880" cy="4464496"/>
          </a:xfrm>
        </p:spPr>
        <p:txBody>
          <a:bodyPr>
            <a:noAutofit/>
          </a:bodyPr>
          <a:lstStyle/>
          <a:p>
            <a:pPr>
              <a:lnSpc>
                <a:spcPct val="100000"/>
              </a:lnSpc>
              <a:spcBef>
                <a:spcPts val="0"/>
              </a:spcBef>
            </a:pPr>
            <a:r>
              <a:rPr lang="zh-CN" altLang="zh-CN" sz="1400" b="1" kern="100" dirty="0">
                <a:effectLst/>
                <a:latin typeface="Times New Roman" panose="02020603050405020304" pitchFamily="18" charset="0"/>
                <a:ea typeface="宋体" panose="02010600030101010101" pitchFamily="2" charset="-122"/>
                <a:cs typeface="Times New Roman" panose="02020603050405020304" pitchFamily="18" charset="0"/>
              </a:rPr>
              <a:t>四、防火墙设置</a:t>
            </a: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启动安装防火墙 </a:t>
            </a:r>
          </a:p>
          <a:p>
            <a:pPr indent="266700" algn="just">
              <a:lnSpc>
                <a:spcPct val="100000"/>
              </a:lnSpc>
              <a:spcBef>
                <a:spcPts val="0"/>
              </a:spcBef>
            </a:pPr>
            <a:r>
              <a:rPr lang="zh-CN" altLang="zh-CN" sz="1400" kern="100" dirty="0">
                <a:solidFill>
                  <a:srgbClr val="000000"/>
                </a:solidFill>
                <a:effectLst/>
                <a:latin typeface="Times New Roman" panose="02020603050405020304" pitchFamily="18" charset="0"/>
                <a:ea typeface="宋体" panose="02010600030101010101" pitchFamily="2" charset="-122"/>
              </a:rPr>
              <a:t>防火墙要允许</a:t>
            </a:r>
            <a:r>
              <a:rPr lang="en-US" altLang="zh-CN" sz="1400" kern="100" dirty="0">
                <a:solidFill>
                  <a:srgbClr val="000000"/>
                </a:solidFill>
                <a:effectLst/>
                <a:latin typeface="Times New Roman" panose="02020603050405020304" pitchFamily="18" charset="0"/>
                <a:ea typeface="宋体" panose="02010600030101010101" pitchFamily="2" charset="-122"/>
              </a:rPr>
              <a:t>Samba</a:t>
            </a:r>
            <a:r>
              <a:rPr lang="zh-CN" altLang="zh-CN" sz="1400" kern="100" dirty="0">
                <a:solidFill>
                  <a:srgbClr val="000000"/>
                </a:solidFill>
                <a:effectLst/>
                <a:latin typeface="Times New Roman" panose="02020603050405020304" pitchFamily="18" charset="0"/>
                <a:ea typeface="宋体" panose="02010600030101010101" pitchFamily="2" charset="-122"/>
              </a:rPr>
              <a:t>服务使用的端口或者服务。</a:t>
            </a:r>
            <a:endParaRPr lang="zh-CN" altLang="zh-CN" sz="1400" kern="100" dirty="0">
              <a:effectLst/>
              <a:latin typeface="Times New Roman" panose="02020603050405020304" pitchFamily="18" charset="0"/>
              <a:ea typeface="宋体" panose="02010600030101010101" pitchFamily="2" charset="-122"/>
            </a:endParaRPr>
          </a:p>
          <a:p>
            <a:pPr indent="266700" algn="just">
              <a:lnSpc>
                <a:spcPct val="100000"/>
              </a:lnSpc>
              <a:spcBef>
                <a:spcPts val="0"/>
              </a:spcBef>
            </a:pPr>
            <a:r>
              <a:rPr lang="en-US" altLang="zh-CN" sz="1400" kern="100" dirty="0">
                <a:solidFill>
                  <a:srgbClr val="000000"/>
                </a:solidFill>
                <a:effectLst/>
                <a:latin typeface="Times New Roman" panose="02020603050405020304" pitchFamily="18" charset="0"/>
                <a:ea typeface="宋体" panose="02010600030101010101" pitchFamily="2" charset="-122"/>
              </a:rPr>
              <a:t>1.</a:t>
            </a:r>
            <a:r>
              <a:rPr lang="zh-CN" altLang="zh-CN" sz="1400" kern="100" dirty="0">
                <a:solidFill>
                  <a:srgbClr val="000000"/>
                </a:solidFill>
                <a:effectLst/>
                <a:latin typeface="Times New Roman" panose="02020603050405020304" pitchFamily="18" charset="0"/>
                <a:ea typeface="宋体" panose="02010600030101010101" pitchFamily="2" charset="-122"/>
              </a:rPr>
              <a:t>设置</a:t>
            </a:r>
            <a:r>
              <a:rPr lang="en-US" altLang="zh-CN" sz="1400" kern="100" dirty="0" err="1">
                <a:solidFill>
                  <a:srgbClr val="000000"/>
                </a:solidFill>
                <a:effectLst/>
                <a:latin typeface="Times New Roman" panose="02020603050405020304" pitchFamily="18" charset="0"/>
                <a:ea typeface="宋体" panose="02010600030101010101" pitchFamily="2" charset="-122"/>
              </a:rPr>
              <a:t>firewalld</a:t>
            </a:r>
            <a:r>
              <a:rPr lang="zh-CN" altLang="zh-CN" sz="1400" kern="100" dirty="0">
                <a:solidFill>
                  <a:srgbClr val="000000"/>
                </a:solidFill>
                <a:effectLst/>
                <a:latin typeface="Times New Roman" panose="02020603050405020304" pitchFamily="18" charset="0"/>
                <a:ea typeface="宋体" panose="02010600030101010101" pitchFamily="2" charset="-122"/>
              </a:rPr>
              <a:t>防火墙</a:t>
            </a:r>
            <a:endParaRPr lang="zh-CN" altLang="zh-CN" sz="14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apt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firewalld</a:t>
            </a:r>
            <a:r>
              <a:rPr lang="en-US" altLang="zh-CN" sz="1100" kern="100" dirty="0">
                <a:solidFill>
                  <a:srgbClr val="000000"/>
                </a:solidFill>
                <a:effectLst/>
                <a:latin typeface="Times New Roman" panose="02020603050405020304" pitchFamily="18" charset="0"/>
                <a:ea typeface="宋体" panose="02010600030101010101" pitchFamily="2" charset="-122"/>
              </a:rPr>
              <a:t> firewall-config			#</a:t>
            </a:r>
            <a:r>
              <a:rPr lang="zh-CN" altLang="zh-CN" sz="1100" kern="100" dirty="0">
                <a:solidFill>
                  <a:srgbClr val="000000"/>
                </a:solidFill>
                <a:effectLst/>
                <a:latin typeface="Times New Roman" panose="02020603050405020304" pitchFamily="18" charset="0"/>
                <a:ea typeface="宋体" panose="02010600030101010101" pitchFamily="2" charset="-122"/>
              </a:rPr>
              <a:t>安装</a:t>
            </a:r>
            <a:r>
              <a:rPr lang="en-US" altLang="zh-CN" sz="1100" kern="100" dirty="0" err="1">
                <a:solidFill>
                  <a:srgbClr val="000000"/>
                </a:solidFill>
                <a:effectLst/>
                <a:latin typeface="Times New Roman" panose="02020603050405020304" pitchFamily="18" charset="0"/>
                <a:ea typeface="宋体" panose="02010600030101010101" pitchFamily="2" charset="-122"/>
              </a:rPr>
              <a:t>firewalld</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--permanent --add-service samba-client	#</a:t>
            </a:r>
            <a:r>
              <a:rPr lang="zh-CN" altLang="zh-CN" sz="1100" kern="100" dirty="0">
                <a:solidFill>
                  <a:srgbClr val="000000"/>
                </a:solidFill>
                <a:effectLst/>
                <a:latin typeface="Times New Roman" panose="02020603050405020304" pitchFamily="18" charset="0"/>
                <a:ea typeface="宋体" panose="02010600030101010101" pitchFamily="2" charset="-122"/>
              </a:rPr>
              <a:t>开放</a:t>
            </a:r>
            <a:r>
              <a:rPr lang="en-US" altLang="zh-CN" sz="1100" kern="100" dirty="0">
                <a:solidFill>
                  <a:srgbClr val="000000"/>
                </a:solidFill>
                <a:effectLst/>
                <a:latin typeface="Times New Roman" panose="02020603050405020304" pitchFamily="18" charset="0"/>
                <a:ea typeface="宋体" panose="02010600030101010101" pitchFamily="2" charset="-122"/>
              </a:rPr>
              <a:t>samba-client</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–add-service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r>
              <a:rPr lang="en-US" altLang="zh-CN" sz="1100" kern="100" dirty="0">
                <a:solidFill>
                  <a:srgbClr val="000000"/>
                </a:solidFill>
                <a:effectLst/>
                <a:latin typeface="Times New Roman" panose="02020603050405020304" pitchFamily="18" charset="0"/>
                <a:ea typeface="宋体" panose="02010600030101010101" pitchFamily="2" charset="-122"/>
              </a:rPr>
              <a:t>				# </a:t>
            </a:r>
            <a:r>
              <a:rPr lang="en-US" altLang="zh-CN" sz="1100" kern="100" dirty="0" err="1">
                <a:solidFill>
                  <a:srgbClr val="000000"/>
                </a:solidFill>
                <a:effectLst/>
                <a:latin typeface="Times New Roman" panose="02020603050405020304" pitchFamily="18" charset="0"/>
                <a:ea typeface="宋体" panose="02010600030101010101" pitchFamily="2" charset="-122"/>
              </a:rPr>
              <a:t>nfs</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–list-service				#</a:t>
            </a:r>
            <a:r>
              <a:rPr lang="zh-CN" altLang="zh-CN" sz="1100" kern="100" dirty="0">
                <a:solidFill>
                  <a:srgbClr val="000000"/>
                </a:solidFill>
                <a:effectLst/>
                <a:latin typeface="Times New Roman" panose="02020603050405020304" pitchFamily="18" charset="0"/>
                <a:ea typeface="宋体" panose="02010600030101010101" pitchFamily="2" charset="-122"/>
              </a:rPr>
              <a:t>检查开放的服务</a:t>
            </a:r>
            <a:endParaRPr lang="zh-CN" altLang="zh-CN" sz="1100" kern="100" dirty="0">
              <a:effectLst/>
              <a:latin typeface="Times New Roman" panose="02020603050405020304" pitchFamily="18" charset="0"/>
              <a:ea typeface="宋体" panose="02010600030101010101" pitchFamily="2" charset="-122"/>
            </a:endParaRPr>
          </a:p>
          <a:p>
            <a:pPr algn="just" hangingPunct="0">
              <a:lnSpc>
                <a:spcPct val="100000"/>
              </a:lnSpc>
              <a:spcBef>
                <a:spcPts val="0"/>
              </a:spcBef>
            </a:pPr>
            <a:r>
              <a:rPr lang="en-US"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设置</a:t>
            </a:r>
            <a:r>
              <a:rPr lang="en-US" altLang="zh-CN" sz="1400" b="1" kern="100" dirty="0" err="1">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ufw</a:t>
            </a:r>
            <a:r>
              <a:rPr lang="zh-CN" altLang="zh-CN" sz="14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防火墙</a:t>
            </a: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apt-get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ufw</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安装</a:t>
            </a:r>
            <a:r>
              <a:rPr lang="en-US" altLang="zh-CN" sz="1100" kern="100" dirty="0" err="1">
                <a:solidFill>
                  <a:srgbClr val="000000"/>
                </a:solidFill>
                <a:effectLst/>
                <a:latin typeface="Times New Roman" panose="02020603050405020304" pitchFamily="18" charset="0"/>
                <a:ea typeface="宋体" panose="02010600030101010101" pitchFamily="2" charset="-122"/>
              </a:rPr>
              <a:t>ufw</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ufw</a:t>
            </a:r>
            <a:r>
              <a:rPr lang="en-US" altLang="zh-CN" sz="1100" kern="100" dirty="0">
                <a:solidFill>
                  <a:srgbClr val="000000"/>
                </a:solidFill>
                <a:effectLst/>
                <a:latin typeface="Times New Roman" panose="02020603050405020304" pitchFamily="18" charset="0"/>
                <a:ea typeface="宋体" panose="02010600030101010101" pitchFamily="2" charset="-122"/>
              </a:rPr>
              <a:t> allow samba					#</a:t>
            </a:r>
            <a:r>
              <a:rPr lang="zh-CN" altLang="zh-CN" sz="1100" kern="100" dirty="0">
                <a:solidFill>
                  <a:srgbClr val="000000"/>
                </a:solidFill>
                <a:effectLst/>
                <a:latin typeface="Times New Roman" panose="02020603050405020304" pitchFamily="18" charset="0"/>
                <a:ea typeface="宋体" panose="02010600030101010101" pitchFamily="2" charset="-122"/>
              </a:rPr>
              <a:t>开放</a:t>
            </a:r>
            <a:r>
              <a:rPr lang="en-US" altLang="zh-CN" sz="1100" kern="100" dirty="0">
                <a:solidFill>
                  <a:srgbClr val="000000"/>
                </a:solidFill>
                <a:effectLst/>
                <a:latin typeface="Times New Roman" panose="02020603050405020304" pitchFamily="18" charset="0"/>
                <a:ea typeface="宋体" panose="02010600030101010101" pitchFamily="2" charset="-122"/>
              </a:rPr>
              <a:t>samba </a:t>
            </a:r>
            <a:endParaRPr lang="zh-CN" altLang="zh-CN" sz="1100" kern="100" dirty="0">
              <a:effectLst/>
              <a:latin typeface="Times New Roman" panose="02020603050405020304" pitchFamily="18" charset="0"/>
              <a:ea typeface="宋体" panose="02010600030101010101" pitchFamily="2" charset="-122"/>
            </a:endParaRPr>
          </a:p>
          <a:p>
            <a:pPr lvl="1" indent="266700" algn="just">
              <a:lnSpc>
                <a:spcPct val="100000"/>
              </a:lnSpc>
              <a:spcBef>
                <a:spcPts val="0"/>
              </a:spcBef>
            </a:pP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sudo</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ufw</a:t>
            </a:r>
            <a:r>
              <a:rPr lang="en-US" altLang="zh-CN" sz="1100" kern="100" dirty="0">
                <a:solidFill>
                  <a:srgbClr val="000000"/>
                </a:solidFill>
                <a:effectLst/>
                <a:latin typeface="Times New Roman" panose="02020603050405020304" pitchFamily="18" charset="0"/>
                <a:ea typeface="宋体" panose="02010600030101010101" pitchFamily="2" charset="-122"/>
              </a:rPr>
              <a:t> status					#</a:t>
            </a:r>
            <a:r>
              <a:rPr lang="zh-CN" altLang="zh-CN" sz="1100" kern="100" dirty="0">
                <a:solidFill>
                  <a:srgbClr val="000000"/>
                </a:solidFill>
                <a:effectLst/>
                <a:latin typeface="Times New Roman" panose="02020603050405020304" pitchFamily="18" charset="0"/>
                <a:ea typeface="宋体" panose="02010600030101010101" pitchFamily="2" charset="-122"/>
              </a:rPr>
              <a:t>检查开放的服务</a:t>
            </a:r>
            <a:endParaRPr lang="zh-CN" altLang="zh-CN" sz="1100" kern="100" dirty="0">
              <a:effectLst/>
              <a:latin typeface="Times New Roman" panose="02020603050405020304" pitchFamily="18" charset="0"/>
              <a:ea typeface="宋体" panose="02010600030101010101" pitchFamily="2" charset="-122"/>
            </a:endParaRPr>
          </a:p>
          <a:p>
            <a:pPr marL="0" indent="255270">
              <a:lnSpc>
                <a:spcPct val="100000"/>
              </a:lnSpc>
              <a:spcBef>
                <a:spcPts val="0"/>
              </a:spcBef>
            </a:pPr>
            <a:endParaRPr lang="zh-CN" altLang="zh-CN" sz="1400" kern="1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6374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CCD7F6F-3055-7D69-75E4-184F31F5815F}"/>
              </a:ext>
            </a:extLst>
          </p:cNvPr>
          <p:cNvSpPr>
            <a:spLocks noGrp="1"/>
          </p:cNvSpPr>
          <p:nvPr>
            <p:ph idx="1"/>
          </p:nvPr>
        </p:nvSpPr>
        <p:spPr>
          <a:xfrm>
            <a:off x="447477" y="251228"/>
            <a:ext cx="7768837" cy="4824536"/>
          </a:xfrm>
        </p:spPr>
        <p:txBody>
          <a:bodyPr>
            <a:normAutofit fontScale="55000" lnSpcReduction="20000"/>
          </a:bodyPr>
          <a:lstStyle/>
          <a:p>
            <a:pPr algn="just" hangingPunct="0">
              <a:spcBef>
                <a:spcPts val="780"/>
              </a:spcBef>
              <a:spcAft>
                <a:spcPts val="780"/>
              </a:spcAft>
            </a:pPr>
            <a:r>
              <a:rPr lang="en-US"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2.DHCP</a:t>
            </a:r>
            <a:r>
              <a:rPr lang="zh-CN" altLang="zh-CN" sz="26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分配地址的方式</a:t>
            </a:r>
          </a:p>
          <a:p>
            <a:pPr indent="266700" algn="just"/>
            <a:r>
              <a:rPr lang="en-US" altLang="zh-CN" sz="2600" kern="100" dirty="0">
                <a:solidFill>
                  <a:srgbClr val="000000"/>
                </a:solidFill>
                <a:effectLst/>
                <a:latin typeface="Times New Roman" panose="02020603050405020304" pitchFamily="18" charset="0"/>
                <a:ea typeface="宋体" panose="02010600030101010101" pitchFamily="2" charset="-122"/>
              </a:rPr>
              <a:t>  </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使用客户</a:t>
            </a:r>
            <a:r>
              <a:rPr lang="en-US" altLang="zh-CN" sz="2900" kern="100" dirty="0">
                <a:solidFill>
                  <a:srgbClr val="000000"/>
                </a:solidFill>
                <a:effectLst/>
                <a:latin typeface="Times New Roman" panose="02020603050405020304" pitchFamily="18" charset="0"/>
                <a:ea typeface="宋体" panose="02010600030101010101" pitchFamily="2" charset="-122"/>
              </a:rPr>
              <a:t>/</a:t>
            </a:r>
            <a:r>
              <a:rPr lang="zh-CN" altLang="zh-CN" sz="2900" kern="100" dirty="0">
                <a:solidFill>
                  <a:srgbClr val="000000"/>
                </a:solidFill>
                <a:effectLst/>
                <a:latin typeface="Times New Roman" panose="02020603050405020304" pitchFamily="18" charset="0"/>
                <a:ea typeface="宋体" panose="02010600030101010101" pitchFamily="2" charset="-122"/>
              </a:rPr>
              <a:t>服务器模式，网络管理员建立一个或多个</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服务器，在这些服务器中保存了可以提供给客户机的</a:t>
            </a:r>
            <a:r>
              <a:rPr lang="en-US" altLang="zh-CN" sz="2900" kern="100" dirty="0">
                <a:solidFill>
                  <a:srgbClr val="000000"/>
                </a:solidFill>
                <a:effectLst/>
                <a:latin typeface="Times New Roman" panose="02020603050405020304" pitchFamily="18" charset="0"/>
                <a:ea typeface="宋体" panose="02010600030101010101" pitchFamily="2" charset="-122"/>
              </a:rPr>
              <a:t>TCP/IP</a:t>
            </a:r>
            <a:r>
              <a:rPr lang="zh-CN" altLang="zh-CN" sz="2900" kern="100" dirty="0">
                <a:solidFill>
                  <a:srgbClr val="000000"/>
                </a:solidFill>
                <a:effectLst/>
                <a:latin typeface="Times New Roman" panose="02020603050405020304" pitchFamily="18" charset="0"/>
                <a:ea typeface="宋体" panose="02010600030101010101" pitchFamily="2" charset="-122"/>
              </a:rPr>
              <a:t>配置信息。这些信息包括网络客户的有效配置参数、分配给客户的有效</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地址池</a:t>
            </a:r>
            <a:r>
              <a:rPr lang="en-US" altLang="zh-CN" sz="2900" kern="100" dirty="0">
                <a:solidFill>
                  <a:srgbClr val="000000"/>
                </a:solidFill>
                <a:effectLst/>
                <a:latin typeface="Times New Roman" panose="02020603050405020304" pitchFamily="18" charset="0"/>
                <a:ea typeface="宋体" panose="02010600030101010101" pitchFamily="2" charset="-122"/>
              </a:rPr>
              <a:t>(</a:t>
            </a:r>
            <a:r>
              <a:rPr lang="zh-CN" altLang="zh-CN" sz="2900" kern="100" dirty="0">
                <a:solidFill>
                  <a:srgbClr val="000000"/>
                </a:solidFill>
                <a:effectLst/>
                <a:latin typeface="Times New Roman" panose="02020603050405020304" pitchFamily="18" charset="0"/>
                <a:ea typeface="宋体" panose="02010600030101010101" pitchFamily="2" charset="-122"/>
              </a:rPr>
              <a:t>其中包括为手工配置而保留的地址</a:t>
            </a:r>
            <a:r>
              <a:rPr lang="en-US" altLang="zh-CN" sz="2900" kern="100" dirty="0">
                <a:solidFill>
                  <a:srgbClr val="000000"/>
                </a:solidFill>
                <a:effectLst/>
                <a:latin typeface="Times New Roman" panose="02020603050405020304" pitchFamily="18" charset="0"/>
                <a:ea typeface="宋体" panose="02010600030101010101" pitchFamily="2" charset="-122"/>
              </a:rPr>
              <a:t>)</a:t>
            </a:r>
            <a:r>
              <a:rPr lang="zh-CN" altLang="zh-CN" sz="2900" kern="100" dirty="0">
                <a:solidFill>
                  <a:srgbClr val="000000"/>
                </a:solidFill>
                <a:effectLst/>
                <a:latin typeface="Times New Roman" panose="02020603050405020304" pitchFamily="18" charset="0"/>
                <a:ea typeface="宋体" panose="02010600030101010101" pitchFamily="2" charset="-122"/>
              </a:rPr>
              <a:t>、服务器提供的租约持续时间。</a:t>
            </a:r>
            <a:endParaRPr lang="zh-CN" altLang="zh-CN" sz="2900" kern="100" dirty="0">
              <a:effectLst/>
              <a:latin typeface="Times New Roman" panose="02020603050405020304" pitchFamily="18" charset="0"/>
              <a:ea typeface="宋体" panose="02010600030101010101" pitchFamily="2" charset="-122"/>
            </a:endParaRPr>
          </a:p>
          <a:p>
            <a:pPr indent="266700" algn="just"/>
            <a:r>
              <a:rPr lang="en-US" altLang="zh-CN" sz="2900" kern="100" dirty="0">
                <a:solidFill>
                  <a:srgbClr val="000000"/>
                </a:solidFill>
                <a:effectLst/>
                <a:latin typeface="Times New Roman" panose="02020603050405020304" pitchFamily="18" charset="0"/>
                <a:ea typeface="宋体" panose="02010600030101010101" pitchFamily="2" charset="-122"/>
              </a:rPr>
              <a:t>  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服务器有</a:t>
            </a:r>
            <a:r>
              <a:rPr lang="en-US" altLang="zh-CN" sz="2900" kern="100" dirty="0">
                <a:solidFill>
                  <a:srgbClr val="000000"/>
                </a:solidFill>
                <a:effectLst/>
                <a:latin typeface="Times New Roman" panose="02020603050405020304" pitchFamily="18" charset="0"/>
                <a:ea typeface="宋体" panose="02010600030101010101" pitchFamily="2" charset="-122"/>
              </a:rPr>
              <a:t>3</a:t>
            </a:r>
            <a:r>
              <a:rPr lang="zh-CN" altLang="zh-CN" sz="2900" kern="100" dirty="0">
                <a:solidFill>
                  <a:srgbClr val="000000"/>
                </a:solidFill>
                <a:effectLst/>
                <a:latin typeface="Times New Roman" panose="02020603050405020304" pitchFamily="18" charset="0"/>
                <a:ea typeface="宋体" panose="02010600030101010101" pitchFamily="2" charset="-122"/>
              </a:rPr>
              <a:t>种为</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客户机分配</a:t>
            </a:r>
            <a:r>
              <a:rPr lang="en-US" altLang="zh-CN" sz="2900" kern="100" dirty="0">
                <a:solidFill>
                  <a:srgbClr val="000000"/>
                </a:solidFill>
                <a:effectLst/>
                <a:latin typeface="Times New Roman" panose="02020603050405020304" pitchFamily="18" charset="0"/>
                <a:ea typeface="宋体" panose="02010600030101010101" pitchFamily="2" charset="-122"/>
              </a:rPr>
              <a:t>TCP/IP</a:t>
            </a:r>
            <a:r>
              <a:rPr lang="zh-CN" altLang="zh-CN" sz="2900" kern="100" dirty="0">
                <a:solidFill>
                  <a:srgbClr val="000000"/>
                </a:solidFill>
                <a:effectLst/>
                <a:latin typeface="Times New Roman" panose="02020603050405020304" pitchFamily="18" charset="0"/>
                <a:ea typeface="宋体" panose="02010600030101010101" pitchFamily="2" charset="-122"/>
              </a:rPr>
              <a:t>地址的方式。</a:t>
            </a:r>
            <a:endParaRPr lang="zh-CN" altLang="zh-CN" sz="2900" kern="100" dirty="0">
              <a:effectLst/>
              <a:latin typeface="Times New Roman" panose="02020603050405020304" pitchFamily="18" charset="0"/>
              <a:ea typeface="宋体" panose="02010600030101010101" pitchFamily="2" charset="-122"/>
            </a:endParaRPr>
          </a:p>
          <a:p>
            <a:pPr indent="266700" algn="just"/>
            <a:r>
              <a:rPr lang="zh-CN" altLang="zh-CN" sz="2900" kern="100" dirty="0">
                <a:solidFill>
                  <a:srgbClr val="000000"/>
                </a:solidFill>
                <a:effectLst/>
                <a:latin typeface="Times New Roman" panose="02020603050405020304" pitchFamily="18" charset="0"/>
                <a:ea typeface="宋体" panose="02010600030101010101" pitchFamily="2" charset="-122"/>
              </a:rPr>
              <a:t>（</a:t>
            </a:r>
            <a:r>
              <a:rPr lang="en-US" altLang="zh-CN" sz="2900" kern="100" dirty="0">
                <a:solidFill>
                  <a:srgbClr val="000000"/>
                </a:solidFill>
                <a:effectLst/>
                <a:latin typeface="Times New Roman" panose="02020603050405020304" pitchFamily="18" charset="0"/>
                <a:ea typeface="宋体" panose="02010600030101010101" pitchFamily="2" charset="-122"/>
              </a:rPr>
              <a:t>1</a:t>
            </a:r>
            <a:r>
              <a:rPr lang="zh-CN" altLang="zh-CN" sz="2900" kern="100" dirty="0">
                <a:solidFill>
                  <a:srgbClr val="000000"/>
                </a:solidFill>
                <a:effectLst/>
                <a:latin typeface="Times New Roman" panose="02020603050405020304" pitchFamily="18" charset="0"/>
                <a:ea typeface="宋体" panose="02010600030101010101" pitchFamily="2" charset="-122"/>
              </a:rPr>
              <a:t>）手工分配：在手工分配中，网络管理员在</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服务器通过手工方法配置</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客户机的</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地址。当</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客户机要求网络服务时，</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服务器把手工配置的</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地址传递给</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a:t>
            </a:r>
            <a:endParaRPr lang="zh-CN" altLang="zh-CN" sz="2900" kern="100" dirty="0">
              <a:effectLst/>
              <a:latin typeface="Times New Roman" panose="02020603050405020304" pitchFamily="18" charset="0"/>
              <a:ea typeface="宋体" panose="02010600030101010101" pitchFamily="2" charset="-122"/>
            </a:endParaRPr>
          </a:p>
          <a:p>
            <a:pPr indent="266700" algn="just"/>
            <a:r>
              <a:rPr lang="zh-CN" altLang="zh-CN" sz="2900" kern="100" dirty="0">
                <a:solidFill>
                  <a:srgbClr val="000000"/>
                </a:solidFill>
                <a:effectLst/>
                <a:latin typeface="Times New Roman" panose="02020603050405020304" pitchFamily="18" charset="0"/>
                <a:ea typeface="宋体" panose="02010600030101010101" pitchFamily="2" charset="-122"/>
              </a:rPr>
              <a:t>（</a:t>
            </a:r>
            <a:r>
              <a:rPr lang="en-US" altLang="zh-CN" sz="2900" kern="100" dirty="0">
                <a:solidFill>
                  <a:srgbClr val="000000"/>
                </a:solidFill>
                <a:effectLst/>
                <a:latin typeface="Times New Roman" panose="02020603050405020304" pitchFamily="18" charset="0"/>
                <a:ea typeface="宋体" panose="02010600030101010101" pitchFamily="2" charset="-122"/>
              </a:rPr>
              <a:t>2</a:t>
            </a:r>
            <a:r>
              <a:rPr lang="zh-CN" altLang="zh-CN" sz="2900" kern="100" dirty="0">
                <a:solidFill>
                  <a:srgbClr val="000000"/>
                </a:solidFill>
                <a:effectLst/>
                <a:latin typeface="Times New Roman" panose="02020603050405020304" pitchFamily="18" charset="0"/>
                <a:ea typeface="宋体" panose="02010600030101010101" pitchFamily="2" charset="-122"/>
              </a:rPr>
              <a:t>）自动分配：在自动分配中，不需要进行任何的</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地址手工分配。当</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客户机第一次向</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服务器租用到</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地址后，这个地址就永久地分配给了该</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客户机，而不会再分配给其他客户机。</a:t>
            </a:r>
            <a:endParaRPr lang="zh-CN" altLang="zh-CN" sz="2900" kern="100" dirty="0">
              <a:effectLst/>
              <a:latin typeface="Times New Roman" panose="02020603050405020304" pitchFamily="18" charset="0"/>
              <a:ea typeface="宋体" panose="02010600030101010101" pitchFamily="2" charset="-122"/>
            </a:endParaRPr>
          </a:p>
          <a:p>
            <a:pPr indent="266700" algn="just"/>
            <a:r>
              <a:rPr lang="zh-CN" altLang="zh-CN" sz="2900" kern="100" dirty="0">
                <a:solidFill>
                  <a:srgbClr val="000000"/>
                </a:solidFill>
                <a:effectLst/>
                <a:latin typeface="Times New Roman" panose="02020603050405020304" pitchFamily="18" charset="0"/>
                <a:ea typeface="宋体" panose="02010600030101010101" pitchFamily="2" charset="-122"/>
              </a:rPr>
              <a:t>（</a:t>
            </a:r>
            <a:r>
              <a:rPr lang="en-US" altLang="zh-CN" sz="2900" kern="100" dirty="0">
                <a:solidFill>
                  <a:srgbClr val="000000"/>
                </a:solidFill>
                <a:effectLst/>
                <a:latin typeface="Times New Roman" panose="02020603050405020304" pitchFamily="18" charset="0"/>
                <a:ea typeface="宋体" panose="02010600030101010101" pitchFamily="2" charset="-122"/>
              </a:rPr>
              <a:t>3</a:t>
            </a:r>
            <a:r>
              <a:rPr lang="zh-CN" altLang="zh-CN" sz="2900" kern="100" dirty="0">
                <a:solidFill>
                  <a:srgbClr val="000000"/>
                </a:solidFill>
                <a:effectLst/>
                <a:latin typeface="Times New Roman" panose="02020603050405020304" pitchFamily="18" charset="0"/>
                <a:ea typeface="宋体" panose="02010600030101010101" pitchFamily="2" charset="-122"/>
              </a:rPr>
              <a:t>）动态分配：当</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客户机向</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服务器租用</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地址时，</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服务器只是暂时分配给客户机一个</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地址。只要租约到期，这个地址就会还给</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服务器，以供其他客户机使用。如果</a:t>
            </a:r>
            <a:r>
              <a:rPr lang="en-US" altLang="zh-CN" sz="2900" kern="100" dirty="0">
                <a:solidFill>
                  <a:srgbClr val="000000"/>
                </a:solidFill>
                <a:effectLst/>
                <a:latin typeface="Times New Roman" panose="02020603050405020304" pitchFamily="18" charset="0"/>
                <a:ea typeface="宋体" panose="02010600030101010101" pitchFamily="2" charset="-122"/>
              </a:rPr>
              <a:t>DHCP</a:t>
            </a:r>
            <a:r>
              <a:rPr lang="zh-CN" altLang="zh-CN" sz="2900" kern="100" dirty="0">
                <a:solidFill>
                  <a:srgbClr val="000000"/>
                </a:solidFill>
                <a:effectLst/>
                <a:latin typeface="Times New Roman" panose="02020603050405020304" pitchFamily="18" charset="0"/>
                <a:ea typeface="宋体" panose="02010600030101010101" pitchFamily="2" charset="-122"/>
              </a:rPr>
              <a:t>客户机仍需要一个</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地址来完成工作，则可以再要求另外一个</a:t>
            </a:r>
            <a:r>
              <a:rPr lang="en-US" altLang="zh-CN" sz="2900" kern="100" dirty="0">
                <a:solidFill>
                  <a:srgbClr val="000000"/>
                </a:solidFill>
                <a:effectLst/>
                <a:latin typeface="Times New Roman" panose="02020603050405020304" pitchFamily="18" charset="0"/>
                <a:ea typeface="宋体" panose="02010600030101010101" pitchFamily="2" charset="-122"/>
              </a:rPr>
              <a:t>IP</a:t>
            </a:r>
            <a:r>
              <a:rPr lang="zh-CN" altLang="zh-CN" sz="2900" kern="100" dirty="0">
                <a:solidFill>
                  <a:srgbClr val="000000"/>
                </a:solidFill>
                <a:effectLst/>
                <a:latin typeface="Times New Roman" panose="02020603050405020304" pitchFamily="18" charset="0"/>
                <a:ea typeface="宋体" panose="02010600030101010101" pitchFamily="2" charset="-122"/>
              </a:rPr>
              <a:t>地址。</a:t>
            </a:r>
            <a:endParaRPr lang="zh-CN" altLang="zh-CN" sz="2900" kern="100" dirty="0">
              <a:effectLst/>
              <a:latin typeface="Times New Roman" panose="02020603050405020304" pitchFamily="18" charset="0"/>
              <a:ea typeface="宋体" panose="02010600030101010101" pitchFamily="2" charset="-122"/>
            </a:endParaRPr>
          </a:p>
          <a:p>
            <a:endParaRPr lang="zh-CN" altLang="en-US" dirty="0"/>
          </a:p>
        </p:txBody>
      </p:sp>
      <p:sp>
        <p:nvSpPr>
          <p:cNvPr id="4" name="内容占位符 2">
            <a:extLst>
              <a:ext uri="{FF2B5EF4-FFF2-40B4-BE49-F238E27FC236}">
                <a16:creationId xmlns:a16="http://schemas.microsoft.com/office/drawing/2014/main" id="{205F07A8-36F1-010B-2C9F-F577F6830612}"/>
              </a:ext>
            </a:extLst>
          </p:cNvPr>
          <p:cNvSpPr txBox="1">
            <a:spLocks/>
          </p:cNvSpPr>
          <p:nvPr/>
        </p:nvSpPr>
        <p:spPr>
          <a:xfrm>
            <a:off x="671527" y="503932"/>
            <a:ext cx="7616793" cy="3596680"/>
          </a:xfrm>
          <a:prstGeom prst="rect">
            <a:avLst/>
          </a:prstGeom>
        </p:spPr>
        <p:txBody>
          <a:bodyPr vert="horz" lIns="91440" tIns="45720" rIns="91440" bIns="45720" rtlCol="0">
            <a:normAutofit/>
          </a:bodyPr>
          <a:lst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all"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all"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all"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a:lstStyle>
          <a:p>
            <a:endParaRPr lang="zh-CN" altLang="en-US" dirty="0"/>
          </a:p>
        </p:txBody>
      </p:sp>
    </p:spTree>
    <p:extLst>
      <p:ext uri="{BB962C8B-B14F-4D97-AF65-F5344CB8AC3E}">
        <p14:creationId xmlns:p14="http://schemas.microsoft.com/office/powerpoint/2010/main" val="189190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516</TotalTime>
  <Words>13853</Words>
  <Application>Microsoft Office PowerPoint</Application>
  <PresentationFormat>自定义</PresentationFormat>
  <Paragraphs>828</Paragraphs>
  <Slides>84</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84</vt:i4>
      </vt:variant>
    </vt:vector>
  </HeadingPairs>
  <TitlesOfParts>
    <vt:vector size="93" baseType="lpstr">
      <vt:lpstr>等线</vt:lpstr>
      <vt:lpstr>宋体</vt:lpstr>
      <vt:lpstr>微软雅黑</vt:lpstr>
      <vt:lpstr>Arial</vt:lpstr>
      <vt:lpstr>Calibri</vt:lpstr>
      <vt:lpstr>Times New Roman</vt:lpstr>
      <vt:lpstr>Tw Cen MT</vt:lpstr>
      <vt:lpstr>Wingdings</vt:lpstr>
      <vt:lpstr>水滴</vt:lpstr>
      <vt:lpstr>PowerPoint 演示文稿</vt:lpstr>
      <vt:lpstr>PowerPoint 演示文稿</vt:lpstr>
      <vt:lpstr>PowerPoint 演示文稿</vt:lpstr>
      <vt:lpstr>项目背景</vt:lpstr>
      <vt:lpstr>PowerPoint 演示文稿</vt:lpstr>
      <vt:lpstr>项目十 网络服务器搭建</vt:lpstr>
      <vt:lpstr>PowerPoint 演示文稿</vt:lpstr>
      <vt:lpstr>DHCP服务器搭建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ShooTin</dc:creator>
  <cp:lastModifiedBy>lenovo</cp:lastModifiedBy>
  <cp:revision>57</cp:revision>
  <dcterms:created xsi:type="dcterms:W3CDTF">2022-11-30T09:24:06Z</dcterms:created>
  <dcterms:modified xsi:type="dcterms:W3CDTF">2022-12-16T06:42:08Z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