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9">
  <p:sldMasterIdLst>
    <p:sldMasterId id="2147483672" r:id="rId1"/>
  </p:sldMasterIdLst>
  <p:notesMasterIdLst>
    <p:notesMasterId r:id="rId46"/>
  </p:notesMasterIdLst>
  <p:handoutMasterIdLst>
    <p:handoutMasterId r:id="rId47"/>
  </p:handoutMasterIdLst>
  <p:sldIdLst>
    <p:sldId id="256" r:id="rId2"/>
    <p:sldId id="257" r:id="rId3"/>
    <p:sldId id="258" r:id="rId4"/>
    <p:sldId id="290" r:id="rId5"/>
    <p:sldId id="292" r:id="rId6"/>
    <p:sldId id="329" r:id="rId7"/>
    <p:sldId id="293" r:id="rId8"/>
    <p:sldId id="286" r:id="rId9"/>
    <p:sldId id="294" r:id="rId10"/>
    <p:sldId id="295" r:id="rId11"/>
    <p:sldId id="296" r:id="rId12"/>
    <p:sldId id="297" r:id="rId13"/>
    <p:sldId id="298" r:id="rId14"/>
    <p:sldId id="299" r:id="rId15"/>
    <p:sldId id="300" r:id="rId16"/>
    <p:sldId id="302" r:id="rId17"/>
    <p:sldId id="301"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3" r:id="rId38"/>
    <p:sldId id="322" r:id="rId39"/>
    <p:sldId id="324" r:id="rId40"/>
    <p:sldId id="325" r:id="rId41"/>
    <p:sldId id="326" r:id="rId42"/>
    <p:sldId id="327" r:id="rId43"/>
    <p:sldId id="328" r:id="rId44"/>
    <p:sldId id="285" r:id="rId45"/>
  </p:sldIdLst>
  <p:sldSz cx="8959850" cy="5040313"/>
  <p:notesSz cx="6858000" cy="9144000"/>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2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3B3837"/>
    <a:srgbClr val="F5F5F5"/>
    <a:srgbClr val="EAEAEA"/>
    <a:srgbClr val="F6F5F5"/>
    <a:srgbClr val="D9D9D9"/>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4" d="100"/>
          <a:sy n="114" d="100"/>
        </p:scale>
        <p:origin x="780" y="96"/>
      </p:cViewPr>
      <p:guideLst>
        <p:guide orient="horz" pos="1588"/>
        <p:guide pos="2822"/>
      </p:guideLst>
    </p:cSldViewPr>
  </p:slideViewPr>
  <p:notesTextViewPr>
    <p:cViewPr>
      <p:scale>
        <a:sx n="100" d="100"/>
        <a:sy n="100" d="100"/>
      </p:scale>
      <p:origin x="0" y="0"/>
    </p:cViewPr>
  </p:notesTextViewPr>
  <p:notesViewPr>
    <p:cSldViewPr>
      <p:cViewPr varScale="1">
        <p:scale>
          <a:sx n="68" d="100"/>
          <a:sy n="68" d="100"/>
        </p:scale>
        <p:origin x="3288"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7D2DB8-FB8D-44E1-B0A8-17A7BC2901A6}" type="datetimeFigureOut">
              <a:rPr lang="zh-CN" altLang="en-US" smtClean="0"/>
              <a:t>2022/12/16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6F8146-797D-4748-9C17-4003A6DD46C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92B0A-9A72-46CF-9031-31BEF6868F68}" type="datetimeFigureOut">
              <a:rPr lang="zh-CN" altLang="en-US" smtClean="0"/>
              <a:t>2022/12/16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E3B0D-E3B5-49EB-B71F-FCF3A9E9257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5</a:t>
            </a:fld>
            <a:endParaRPr lang="zh-CN" altLang="en-US"/>
          </a:p>
        </p:txBody>
      </p:sp>
    </p:spTree>
    <p:extLst>
      <p:ext uri="{BB962C8B-B14F-4D97-AF65-F5344CB8AC3E}">
        <p14:creationId xmlns:p14="http://schemas.microsoft.com/office/powerpoint/2010/main" val="1573684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7</a:t>
            </a:fld>
            <a:endParaRPr lang="zh-CN" altLang="en-US"/>
          </a:p>
        </p:txBody>
      </p:sp>
    </p:spTree>
    <p:extLst>
      <p:ext uri="{BB962C8B-B14F-4D97-AF65-F5344CB8AC3E}">
        <p14:creationId xmlns:p14="http://schemas.microsoft.com/office/powerpoint/2010/main" val="1153501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16</a:t>
            </a:fld>
            <a:endParaRPr lang="zh-CN" altLang="en-US"/>
          </a:p>
        </p:txBody>
      </p:sp>
    </p:spTree>
    <p:extLst>
      <p:ext uri="{BB962C8B-B14F-4D97-AF65-F5344CB8AC3E}">
        <p14:creationId xmlns:p14="http://schemas.microsoft.com/office/powerpoint/2010/main" val="2218064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37</a:t>
            </a:fld>
            <a:endParaRPr lang="zh-CN" altLang="en-US"/>
          </a:p>
        </p:txBody>
      </p:sp>
    </p:spTree>
    <p:extLst>
      <p:ext uri="{BB962C8B-B14F-4D97-AF65-F5344CB8AC3E}">
        <p14:creationId xmlns:p14="http://schemas.microsoft.com/office/powerpoint/2010/main" val="454557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44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812" y="956017"/>
            <a:ext cx="6386227" cy="1844156"/>
          </a:xfrm>
        </p:spPr>
        <p:txBody>
          <a:bodyPr anchor="b">
            <a:normAutofit/>
          </a:bodyPr>
          <a:lstStyle>
            <a:lvl1pPr algn="ctr">
              <a:defRPr sz="3530" cap="none" baseline="0"/>
            </a:lvl1pPr>
          </a:lstStyle>
          <a:p>
            <a:r>
              <a:rPr lang="zh-CN" altLang="en-US"/>
              <a:t>单击此处编辑母版标题样式</a:t>
            </a:r>
            <a:endParaRPr lang="en-US" dirty="0"/>
          </a:p>
        </p:txBody>
      </p:sp>
      <p:sp>
        <p:nvSpPr>
          <p:cNvPr id="3" name="Subtitle 2"/>
          <p:cNvSpPr>
            <a:spLocks noGrp="1"/>
          </p:cNvSpPr>
          <p:nvPr>
            <p:ph type="subTitle" idx="1"/>
          </p:nvPr>
        </p:nvSpPr>
        <p:spPr>
          <a:xfrm>
            <a:off x="1286812" y="2856178"/>
            <a:ext cx="6386227" cy="1008062"/>
          </a:xfrm>
        </p:spPr>
        <p:txBody>
          <a:bodyPr>
            <a:normAutofit/>
          </a:bodyPr>
          <a:lstStyle>
            <a:lvl1pPr marL="0" indent="0" algn="ctr">
              <a:buNone/>
              <a:defRPr sz="1615" cap="none" baseline="0">
                <a:solidFill>
                  <a:schemeClr val="bg1">
                    <a:lumMod val="50000"/>
                  </a:schemeClr>
                </a:solidFill>
              </a:defRPr>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5037783" y="4771963"/>
            <a:ext cx="2015966" cy="268350"/>
          </a:xfrm>
        </p:spPr>
        <p:txBody>
          <a:bodyPr/>
          <a:lstStyle/>
          <a:p>
            <a:fld id="{530820CF-B880-4189-942D-D702A7CBA730}" type="datetimeFigureOut">
              <a:rPr lang="zh-CN" altLang="en-US" smtClean="0"/>
              <a:t>2022/12/16</a:t>
            </a:fld>
            <a:endParaRPr lang="zh-CN" altLang="en-US" dirty="0"/>
          </a:p>
        </p:txBody>
      </p:sp>
      <p:sp>
        <p:nvSpPr>
          <p:cNvPr id="6" name="Slide Number Placeholder 5"/>
          <p:cNvSpPr>
            <a:spLocks noGrp="1"/>
          </p:cNvSpPr>
          <p:nvPr>
            <p:ph type="sldNum" sz="quarter" idx="12"/>
          </p:nvPr>
        </p:nvSpPr>
        <p:spPr>
          <a:xfrm>
            <a:off x="5764957" y="4767098"/>
            <a:ext cx="561618" cy="268350"/>
          </a:xfrm>
        </p:spPr>
        <p:txBody>
          <a:bodyPr/>
          <a:lstStyle/>
          <a:p>
            <a:fld id="{0C913308-F349-4B6D-A68A-DD1791B4A57B}" type="slidenum">
              <a:rPr lang="zh-CN" altLang="en-US" smtClean="0"/>
              <a:t>‹#›</a:t>
            </a:fld>
            <a:endParaRPr lang="zh-CN" altLang="en-US" dirty="0"/>
          </a:p>
        </p:txBody>
      </p:sp>
      <p:pic>
        <p:nvPicPr>
          <p:cNvPr id="15" name="Picture 5" descr="G:\Fujian Communications Technology college\科研项目\科技服务团队\校名和图标\新校徽透明.png">
            <a:extLst>
              <a:ext uri="{FF2B5EF4-FFF2-40B4-BE49-F238E27FC236}">
                <a16:creationId xmlns:a16="http://schemas.microsoft.com/office/drawing/2014/main" id="{3F239E3D-118B-B357-CF11-328AE14D24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6499" y="71884"/>
            <a:ext cx="755914" cy="7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图片包含 文本&#10;&#10;描述已自动生成">
            <a:extLst>
              <a:ext uri="{FF2B5EF4-FFF2-40B4-BE49-F238E27FC236}">
                <a16:creationId xmlns:a16="http://schemas.microsoft.com/office/drawing/2014/main" id="{FC3E15BB-416F-DC74-8DC8-2B1B088306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4181" y="143892"/>
            <a:ext cx="1200949" cy="534268"/>
          </a:xfrm>
          <a:prstGeom prst="rect">
            <a:avLst/>
          </a:prstGeom>
        </p:spPr>
      </p:pic>
      <p:sp>
        <p:nvSpPr>
          <p:cNvPr id="17" name="文本框 16">
            <a:extLst>
              <a:ext uri="{FF2B5EF4-FFF2-40B4-BE49-F238E27FC236}">
                <a16:creationId xmlns:a16="http://schemas.microsoft.com/office/drawing/2014/main" id="{A93CAEC3-ABF3-4D34-2961-0F7309AD1A6F}"/>
              </a:ext>
            </a:extLst>
          </p:cNvPr>
          <p:cNvSpPr txBox="1"/>
          <p:nvPr userDrawn="1"/>
        </p:nvSpPr>
        <p:spPr>
          <a:xfrm>
            <a:off x="-82767" y="175830"/>
            <a:ext cx="6650924"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43" y="3152492"/>
            <a:ext cx="7616778" cy="596496"/>
          </a:xfrm>
        </p:spPr>
        <p:txBody>
          <a:bodyPr anchor="b"/>
          <a:lstStyle>
            <a:lvl1pP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70663" y="513190"/>
            <a:ext cx="7218538" cy="2362241"/>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29" y="3754679"/>
            <a:ext cx="7616793" cy="501585"/>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7"/>
            <a:ext cx="7616793" cy="2518867"/>
          </a:xfrm>
        </p:spPr>
        <p:txBody>
          <a:bodyPr anchor="ctr"/>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090349"/>
            <a:ext cx="7616793" cy="1165916"/>
          </a:xfrm>
        </p:spPr>
        <p:txBody>
          <a:bodyPr anchor="ct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1062815" y="448028"/>
            <a:ext cx="6836554" cy="2199646"/>
          </a:xfrm>
        </p:spPr>
        <p:txBody>
          <a:bodyPr anchor="ctr"/>
          <a:lstStyle>
            <a:lvl1pPr>
              <a:defRPr sz="235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264495" y="2653206"/>
            <a:ext cx="6432028" cy="437142"/>
          </a:xfrm>
        </p:spPr>
        <p:txBody>
          <a:bodyPr anchor="t">
            <a:normAutofit/>
          </a:bodyPr>
          <a:lstStyle>
            <a:lvl1pPr marL="0" indent="0">
              <a:buNone/>
              <a:defRPr sz="1030"/>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4" name="Text Placeholder 3"/>
          <p:cNvSpPr>
            <a:spLocks noGrp="1"/>
          </p:cNvSpPr>
          <p:nvPr>
            <p:ph type="body" sz="half" idx="2"/>
          </p:nvPr>
        </p:nvSpPr>
        <p:spPr>
          <a:xfrm>
            <a:off x="671529" y="3213803"/>
            <a:ext cx="7616793" cy="1044408"/>
          </a:xfrm>
        </p:spPr>
        <p:txBody>
          <a:bodyPr anchor="ctr">
            <a:normAutofit/>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
        <p:nvSpPr>
          <p:cNvPr id="13" name="TextBox 12"/>
          <p:cNvSpPr txBox="1"/>
          <p:nvPr/>
        </p:nvSpPr>
        <p:spPr>
          <a:xfrm>
            <a:off x="735989" y="554277"/>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880" dirty="0">
                <a:solidFill>
                  <a:schemeClr val="tx1"/>
                </a:solidFill>
                <a:effectLst/>
              </a:rPr>
              <a:t>“</a:t>
            </a:r>
          </a:p>
        </p:txBody>
      </p:sp>
      <p:sp>
        <p:nvSpPr>
          <p:cNvPr id="14" name="TextBox 13"/>
          <p:cNvSpPr txBox="1"/>
          <p:nvPr/>
        </p:nvSpPr>
        <p:spPr>
          <a:xfrm>
            <a:off x="7758705" y="2200142"/>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88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1571861"/>
            <a:ext cx="7616793" cy="1846083"/>
          </a:xfrm>
        </p:spPr>
        <p:txBody>
          <a:bodyPr anchor="b"/>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426601"/>
            <a:ext cx="7616793" cy="838321"/>
          </a:xfrm>
        </p:spPr>
        <p:txBody>
          <a:bodyPr anchor="t"/>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5" name="Title 1"/>
          <p:cNvSpPr>
            <a:spLocks noGrp="1"/>
          </p:cNvSpPr>
          <p:nvPr>
            <p:ph type="title"/>
          </p:nvPr>
        </p:nvSpPr>
        <p:spPr>
          <a:xfrm>
            <a:off x="671529" y="448028"/>
            <a:ext cx="7616793" cy="1179670"/>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671529" y="1739704"/>
            <a:ext cx="2424404"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8" name="Text Placeholder 3"/>
          <p:cNvSpPr>
            <a:spLocks noGrp="1"/>
          </p:cNvSpPr>
          <p:nvPr>
            <p:ph type="body" sz="half" idx="15"/>
          </p:nvPr>
        </p:nvSpPr>
        <p:spPr>
          <a:xfrm>
            <a:off x="671529" y="2163230"/>
            <a:ext cx="2424404"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9" name="Text Placeholder 4"/>
          <p:cNvSpPr>
            <a:spLocks noGrp="1"/>
          </p:cNvSpPr>
          <p:nvPr>
            <p:ph type="body" sz="quarter" idx="3"/>
          </p:nvPr>
        </p:nvSpPr>
        <p:spPr>
          <a:xfrm>
            <a:off x="3272043" y="1739704"/>
            <a:ext cx="2418925"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0" name="Text Placeholder 3"/>
          <p:cNvSpPr>
            <a:spLocks noGrp="1"/>
          </p:cNvSpPr>
          <p:nvPr>
            <p:ph type="body" sz="half" idx="16"/>
          </p:nvPr>
        </p:nvSpPr>
        <p:spPr>
          <a:xfrm>
            <a:off x="3263928" y="2163230"/>
            <a:ext cx="2427619"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11" name="Text Placeholder 4"/>
          <p:cNvSpPr>
            <a:spLocks noGrp="1"/>
          </p:cNvSpPr>
          <p:nvPr>
            <p:ph type="body" sz="quarter" idx="13"/>
          </p:nvPr>
        </p:nvSpPr>
        <p:spPr>
          <a:xfrm>
            <a:off x="5859543" y="1739704"/>
            <a:ext cx="2428778"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Text Placeholder 3"/>
          <p:cNvSpPr>
            <a:spLocks noGrp="1"/>
          </p:cNvSpPr>
          <p:nvPr>
            <p:ph type="body" sz="half" idx="17"/>
          </p:nvPr>
        </p:nvSpPr>
        <p:spPr>
          <a:xfrm>
            <a:off x="5859543" y="2163230"/>
            <a:ext cx="2428778"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30" name="Title 1"/>
          <p:cNvSpPr>
            <a:spLocks noGrp="1"/>
          </p:cNvSpPr>
          <p:nvPr>
            <p:ph type="title"/>
          </p:nvPr>
        </p:nvSpPr>
        <p:spPr>
          <a:xfrm>
            <a:off x="671529" y="448889"/>
            <a:ext cx="7616793" cy="1178809"/>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671529" y="3090348"/>
            <a:ext cx="242251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671529" y="1739704"/>
            <a:ext cx="2422517" cy="112007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1" name="Text Placeholder 3"/>
          <p:cNvSpPr>
            <a:spLocks noGrp="1"/>
          </p:cNvSpPr>
          <p:nvPr>
            <p:ph type="body" sz="half" idx="18"/>
          </p:nvPr>
        </p:nvSpPr>
        <p:spPr>
          <a:xfrm>
            <a:off x="671529" y="3513874"/>
            <a:ext cx="2422517" cy="742390"/>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2" name="Text Placeholder 4"/>
          <p:cNvSpPr>
            <a:spLocks noGrp="1"/>
          </p:cNvSpPr>
          <p:nvPr>
            <p:ph type="body" sz="quarter" idx="3"/>
          </p:nvPr>
        </p:nvSpPr>
        <p:spPr>
          <a:xfrm>
            <a:off x="3264965" y="3090348"/>
            <a:ext cx="2426500"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3263928" y="1739704"/>
            <a:ext cx="2427620"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4" name="Text Placeholder 3"/>
          <p:cNvSpPr>
            <a:spLocks noGrp="1"/>
          </p:cNvSpPr>
          <p:nvPr>
            <p:ph type="body" sz="half" idx="19"/>
          </p:nvPr>
        </p:nvSpPr>
        <p:spPr>
          <a:xfrm>
            <a:off x="3263928" y="3513873"/>
            <a:ext cx="2427620" cy="742391"/>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5" name="Text Placeholder 4"/>
          <p:cNvSpPr>
            <a:spLocks noGrp="1"/>
          </p:cNvSpPr>
          <p:nvPr>
            <p:ph type="body" sz="quarter" idx="13"/>
          </p:nvPr>
        </p:nvSpPr>
        <p:spPr>
          <a:xfrm>
            <a:off x="5859544" y="3090348"/>
            <a:ext cx="242565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5859543" y="1739704"/>
            <a:ext cx="2428778"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7" name="Text Placeholder 3"/>
          <p:cNvSpPr>
            <a:spLocks noGrp="1"/>
          </p:cNvSpPr>
          <p:nvPr>
            <p:ph type="body" sz="half" idx="20"/>
          </p:nvPr>
        </p:nvSpPr>
        <p:spPr>
          <a:xfrm>
            <a:off x="5859452" y="3513872"/>
            <a:ext cx="2428870" cy="742392"/>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671529" y="1739704"/>
            <a:ext cx="7616793" cy="251656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Vertical Title 1"/>
          <p:cNvSpPr>
            <a:spLocks noGrp="1"/>
          </p:cNvSpPr>
          <p:nvPr>
            <p:ph type="title" orient="vert"/>
          </p:nvPr>
        </p:nvSpPr>
        <p:spPr>
          <a:xfrm>
            <a:off x="6411892" y="448029"/>
            <a:ext cx="1876429" cy="3808236"/>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671530" y="448029"/>
            <a:ext cx="5628364" cy="38082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8" y="1739704"/>
            <a:ext cx="7616333"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608956"/>
            <a:ext cx="7607459" cy="2011435"/>
          </a:xfrm>
        </p:spPr>
        <p:txBody>
          <a:bodyPr anchor="b">
            <a:normAutofit/>
          </a:bodyPr>
          <a:lstStyle>
            <a:lvl1pPr>
              <a:defRPr sz="2940"/>
            </a:lvl1pPr>
          </a:lstStyle>
          <a:p>
            <a:r>
              <a:rPr lang="zh-CN" altLang="en-US"/>
              <a:t>单击此处编辑母版标题样式</a:t>
            </a:r>
            <a:endParaRPr lang="en-US" dirty="0"/>
          </a:p>
        </p:txBody>
      </p:sp>
      <p:sp>
        <p:nvSpPr>
          <p:cNvPr id="3" name="Text Placeholder 2"/>
          <p:cNvSpPr>
            <a:spLocks noGrp="1"/>
          </p:cNvSpPr>
          <p:nvPr>
            <p:ph type="body" idx="1"/>
          </p:nvPr>
        </p:nvSpPr>
        <p:spPr>
          <a:xfrm>
            <a:off x="671529" y="2688062"/>
            <a:ext cx="7607459" cy="1005551"/>
          </a:xfrm>
        </p:spPr>
        <p:txBody>
          <a:bodyPr>
            <a:normAutofit/>
          </a:bodyPr>
          <a:lstStyle>
            <a:lvl1pPr marL="0" indent="0" algn="ctr">
              <a:buNone/>
              <a:defRPr sz="1470">
                <a:solidFill>
                  <a:schemeClr val="bg1">
                    <a:lumMod val="50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9" y="1739704"/>
            <a:ext cx="375239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4535924" y="1739704"/>
            <a:ext cx="375193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42432" y="1742589"/>
            <a:ext cx="3581496"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Content Placeholder 3"/>
          <p:cNvSpPr>
            <a:spLocks noGrp="1"/>
          </p:cNvSpPr>
          <p:nvPr>
            <p:ph sz="quarter" idx="13"/>
          </p:nvPr>
        </p:nvSpPr>
        <p:spPr>
          <a:xfrm>
            <a:off x="671529" y="2242353"/>
            <a:ext cx="375239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700705" y="1742589"/>
            <a:ext cx="3587617"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3" name="Content Placeholder 5"/>
          <p:cNvSpPr>
            <a:spLocks noGrp="1"/>
          </p:cNvSpPr>
          <p:nvPr>
            <p:ph sz="quarter" idx="14"/>
          </p:nvPr>
        </p:nvSpPr>
        <p:spPr>
          <a:xfrm>
            <a:off x="4535924" y="2242353"/>
            <a:ext cx="375193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8" name="Footer Placeholder 7"/>
          <p:cNvSpPr>
            <a:spLocks noGrp="1"/>
          </p:cNvSpPr>
          <p:nvPr>
            <p:ph type="ftr" sz="quarter" idx="11"/>
          </p:nvPr>
        </p:nvSpPr>
        <p:spPr/>
        <p:txBody>
          <a:bodyPr/>
          <a:lstStyle/>
          <a:p>
            <a:endParaRPr lang="zh-CN" altLang="en-US" dirty="0"/>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Date Placeholder 1"/>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2892321" cy="1486997"/>
          </a:xfrm>
        </p:spPr>
        <p:txBody>
          <a:bodyPr anchor="b"/>
          <a:lstStyle>
            <a:lvl1pPr algn="ctr">
              <a:defRPr sz="235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3731847" y="448028"/>
            <a:ext cx="4556474" cy="380823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1529" y="1935024"/>
            <a:ext cx="2892321" cy="2321240"/>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4361584" cy="1486998"/>
          </a:xfrm>
        </p:spPr>
        <p:txBody>
          <a:bodyPr anchor="b"/>
          <a:lstStyle>
            <a:lvl1pPr algn="ct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456457" y="448029"/>
            <a:ext cx="2392349" cy="3808236"/>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44" y="1935025"/>
            <a:ext cx="4361569" cy="2321239"/>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
            <a:ext cx="8959852" cy="50403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71530" y="454582"/>
            <a:ext cx="7616792" cy="1173116"/>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71529" y="1739704"/>
            <a:ext cx="7616793" cy="251656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643072" y="4323936"/>
            <a:ext cx="2015966" cy="268350"/>
          </a:xfrm>
          <a:prstGeom prst="rect">
            <a:avLst/>
          </a:prstGeom>
        </p:spPr>
        <p:txBody>
          <a:bodyPr vert="horz" lIns="91440" tIns="45720" rIns="91440" bIns="45720" rtlCol="0" anchor="ctr"/>
          <a:lstStyle>
            <a:lvl1pPr algn="r">
              <a:defRPr sz="735">
                <a:solidFill>
                  <a:schemeClr val="tx1"/>
                </a:solidFill>
              </a:defRPr>
            </a:lvl1p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3"/>
          </p:nvPr>
        </p:nvSpPr>
        <p:spPr>
          <a:xfrm>
            <a:off x="671529" y="4323936"/>
            <a:ext cx="4903877" cy="268350"/>
          </a:xfrm>
          <a:prstGeom prst="rect">
            <a:avLst/>
          </a:prstGeom>
        </p:spPr>
        <p:txBody>
          <a:bodyPr vert="horz" lIns="91440" tIns="45720" rIns="91440" bIns="45720" rtlCol="0" anchor="ctr"/>
          <a:lstStyle>
            <a:lvl1pPr algn="l">
              <a:defRPr sz="735">
                <a:solidFill>
                  <a:schemeClr val="tx1"/>
                </a:solidFill>
              </a:defRPr>
            </a:lvl1pPr>
          </a:lstStyle>
          <a:p>
            <a:endParaRPr lang="zh-CN" altLang="en-US" dirty="0"/>
          </a:p>
        </p:txBody>
      </p:sp>
      <p:sp>
        <p:nvSpPr>
          <p:cNvPr id="6" name="Slide Number Placeholder 5"/>
          <p:cNvSpPr>
            <a:spLocks noGrp="1"/>
          </p:cNvSpPr>
          <p:nvPr>
            <p:ph type="sldNum" sz="quarter" idx="4"/>
          </p:nvPr>
        </p:nvSpPr>
        <p:spPr>
          <a:xfrm>
            <a:off x="7726703" y="4323936"/>
            <a:ext cx="561618" cy="268350"/>
          </a:xfrm>
          <a:prstGeom prst="rect">
            <a:avLst/>
          </a:prstGeom>
        </p:spPr>
        <p:txBody>
          <a:bodyPr vert="horz" lIns="91440" tIns="45720" rIns="91440" bIns="45720" rtlCol="0" anchor="ctr"/>
          <a:lstStyle>
            <a:lvl1pPr algn="r">
              <a:defRPr sz="735">
                <a:solidFill>
                  <a:schemeClr val="tx1"/>
                </a:solidFill>
              </a:defRPr>
            </a:lvl1pPr>
          </a:lstStyle>
          <a:p>
            <a:fld id="{0C913308-F349-4B6D-A68A-DD1791B4A57B}" type="slidenum">
              <a:rPr lang="zh-CN" altLang="en-US" smtClean="0"/>
              <a:t>‹#›</a:t>
            </a:fld>
            <a:endParaRPr lang="zh-CN" altLang="en-US" dirty="0"/>
          </a:p>
        </p:txBody>
      </p:sp>
      <p:sp>
        <p:nvSpPr>
          <p:cNvPr id="7" name="文本框 6">
            <a:extLst>
              <a:ext uri="{FF2B5EF4-FFF2-40B4-BE49-F238E27FC236}">
                <a16:creationId xmlns:a16="http://schemas.microsoft.com/office/drawing/2014/main" id="{CF4780E2-6D85-64F7-EB0C-2066C972ABEB}"/>
              </a:ext>
            </a:extLst>
          </p:cNvPr>
          <p:cNvSpPr txBox="1"/>
          <p:nvPr userDrawn="1"/>
        </p:nvSpPr>
        <p:spPr>
          <a:xfrm>
            <a:off x="-128587" y="4688669"/>
            <a:ext cx="5919732"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pic>
        <p:nvPicPr>
          <p:cNvPr id="10" name="Picture 5" descr="G:\Fujian Communications Technology college\科研项目\科技服务团队\校名和图标\新校徽透明.png">
            <a:extLst>
              <a:ext uri="{FF2B5EF4-FFF2-40B4-BE49-F238E27FC236}">
                <a16:creationId xmlns:a16="http://schemas.microsoft.com/office/drawing/2014/main" id="{560A3010-C487-A934-4484-5D69905E649A}"/>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205225" y="4297835"/>
            <a:ext cx="739196" cy="74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文本&#10;&#10;描述已自动生成">
            <a:extLst>
              <a:ext uri="{FF2B5EF4-FFF2-40B4-BE49-F238E27FC236}">
                <a16:creationId xmlns:a16="http://schemas.microsoft.com/office/drawing/2014/main" id="{53485079-32F8-A795-9ECC-7A2BDCA26764}"/>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123496" y="4614769"/>
            <a:ext cx="956830" cy="42566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71830" rtl="0" eaLnBrk="1" latinLnBrk="0" hangingPunct="1">
        <a:lnSpc>
          <a:spcPct val="90000"/>
        </a:lnSpc>
        <a:spcBef>
          <a:spcPct val="0"/>
        </a:spcBef>
        <a:buNone/>
        <a:defRPr sz="2645" kern="1200" cap="none" baseline="0">
          <a:solidFill>
            <a:schemeClr val="tx1"/>
          </a:solidFill>
          <a:effectLst/>
          <a:latin typeface="+mj-lt"/>
          <a:ea typeface="+mj-ea"/>
          <a:cs typeface="+mj-cs"/>
        </a:defRPr>
      </a:lvl1pPr>
    </p:titleStyle>
    <p:body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none"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none"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none"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hyperlink" Target="http://www.example.com/" TargetMode="Externa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1077547" y="1512044"/>
            <a:ext cx="6804756" cy="806714"/>
          </a:xfrm>
          <a:prstGeom prst="rect">
            <a:avLst/>
          </a:prstGeom>
        </p:spPr>
        <p:txBody>
          <a:bodyPr wrap="square" lIns="67391" tIns="33696" rIns="67391" bIns="33696">
            <a:spAutoFit/>
          </a:bodyPr>
          <a:lstStyle/>
          <a:p>
            <a:r>
              <a:rPr lang="zh-CN"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a:t>
            </a:r>
            <a:r>
              <a:rPr lang="zh-CN" altLang="zh-CN" sz="48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rPr>
              <a:t>九</a:t>
            </a:r>
            <a:r>
              <a:rPr lang="en-US" altLang="zh-CN" sz="48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rPr>
              <a:t>  Web</a:t>
            </a:r>
            <a:r>
              <a:rPr lang="zh-CN" altLang="zh-CN"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rPr>
              <a:t>服务器搭建</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6903">
        <p:fade/>
      </p:transition>
    </mc:Choice>
    <mc:Fallback xmlns="">
      <p:transition spd="med" advTm="69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000"/>
                            </p:stCondLst>
                            <p:childTnLst>
                              <p:par>
                                <p:cTn id="13" presetID="34" presetClass="emph" presetSubtype="0" fill="hold" grpId="1" nodeType="afterEffect">
                                  <p:stCondLst>
                                    <p:cond delay="0"/>
                                  </p:stCondLst>
                                  <p:iterate type="lt">
                                    <p:tmPct val="10000"/>
                                  </p:iterate>
                                  <p:childTnLst>
                                    <p:animMotion origin="layout" path="M 0 -4.80315E-6 L 0 -0.07212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par>
                          <p:cTn id="23" fill="hold">
                            <p:stCondLst>
                              <p:cond delay="2500"/>
                            </p:stCondLst>
                            <p:childTnLst>
                              <p:par>
                                <p:cTn id="24" presetID="2" presetClass="exit" presetSubtype="4" fill="hold" grpId="2" nodeType="afterEffect">
                                  <p:stCondLst>
                                    <p:cond delay="0"/>
                                  </p:stCondLst>
                                  <p:iterate type="lt">
                                    <p:tmPct val="0"/>
                                  </p:iterate>
                                  <p:childTnLst>
                                    <p:anim calcmode="lin" valueType="num">
                                      <p:cBhvr additive="base">
                                        <p:cTn id="25" dur="500"/>
                                        <p:tgtEl>
                                          <p:spTgt spid="4"/>
                                        </p:tgtEl>
                                        <p:attrNameLst>
                                          <p:attrName>ppt_x</p:attrName>
                                        </p:attrNameLst>
                                      </p:cBhvr>
                                      <p:tavLst>
                                        <p:tav tm="0">
                                          <p:val>
                                            <p:strVal val="ppt_x"/>
                                          </p:val>
                                        </p:tav>
                                        <p:tav tm="100000">
                                          <p:val>
                                            <p:strVal val="ppt_x"/>
                                          </p:val>
                                        </p:tav>
                                      </p:tavLst>
                                    </p:anim>
                                    <p:anim calcmode="lin" valueType="num">
                                      <p:cBhvr additive="base">
                                        <p:cTn id="26" dur="500"/>
                                        <p:tgtEl>
                                          <p:spTgt spid="4"/>
                                        </p:tgtEl>
                                        <p:attrNameLst>
                                          <p:attrName>ppt_y</p:attrName>
                                        </p:attrNameLst>
                                      </p:cBhvr>
                                      <p:tavLst>
                                        <p:tav tm="0">
                                          <p:val>
                                            <p:strVal val="ppt_y"/>
                                          </p:val>
                                        </p:tav>
                                        <p:tav tm="100000">
                                          <p:val>
                                            <p:strVal val="1+ppt_h/2"/>
                                          </p:val>
                                        </p:tav>
                                      </p:tavLst>
                                    </p:anim>
                                    <p:set>
                                      <p:cBhvr>
                                        <p:cTn id="27" dur="1" fill="hold">
                                          <p:stCondLst>
                                            <p:cond delay="499"/>
                                          </p:stCondLst>
                                        </p:cTn>
                                        <p:tgtEl>
                                          <p:spTgt spid="4"/>
                                        </p:tgtEl>
                                        <p:attrNameLst>
                                          <p:attrName>style.visibility</p:attrName>
                                        </p:attrNameLst>
                                      </p:cBhvr>
                                      <p:to>
                                        <p:strVal val="hidden"/>
                                      </p:to>
                                    </p:set>
                                  </p:childTnLst>
                                </p:cTn>
                              </p:par>
                            </p:childTnLst>
                          </p:cTn>
                        </p:par>
                        <p:par>
                          <p:cTn id="28" fill="hold">
                            <p:stCondLst>
                              <p:cond delay="3000"/>
                            </p:stCondLst>
                            <p:childTnLst>
                              <p:par>
                                <p:cTn id="29" presetID="55" presetClass="exit" presetSubtype="0" fill="hold" nodeType="afterEffect">
                                  <p:stCondLst>
                                    <p:cond delay="0"/>
                                  </p:stCondLst>
                                  <p:childTnLst>
                                    <p:anim calcmode="lin" valueType="num">
                                      <p:cBhvr>
                                        <p:cTn id="30" dur="1000"/>
                                        <p:tgtEl>
                                          <p:spTgt spid="12"/>
                                        </p:tgtEl>
                                        <p:attrNameLst>
                                          <p:attrName>ppt_w</p:attrName>
                                        </p:attrNameLst>
                                      </p:cBhvr>
                                      <p:tavLst>
                                        <p:tav tm="0">
                                          <p:val>
                                            <p:strVal val="ppt_w"/>
                                          </p:val>
                                        </p:tav>
                                        <p:tav tm="100000">
                                          <p:val>
                                            <p:strVal val="ppt_w*0.70"/>
                                          </p:val>
                                        </p:tav>
                                      </p:tavLst>
                                    </p:anim>
                                    <p:anim calcmode="lin" valueType="num">
                                      <p:cBhvr>
                                        <p:cTn id="31" dur="1000"/>
                                        <p:tgtEl>
                                          <p:spTgt spid="12"/>
                                        </p:tgtEl>
                                        <p:attrNameLst>
                                          <p:attrName>ppt_h</p:attrName>
                                        </p:attrNameLst>
                                      </p:cBhvr>
                                      <p:tavLst>
                                        <p:tav tm="0">
                                          <p:val>
                                            <p:strVal val="ppt_h"/>
                                          </p:val>
                                        </p:tav>
                                        <p:tav tm="100000">
                                          <p:val>
                                            <p:strVal val="ppt_h"/>
                                          </p:val>
                                        </p:tav>
                                      </p:tavLst>
                                    </p:anim>
                                    <p:animEffect transition="out" filter="fade">
                                      <p:cBhvr>
                                        <p:cTn id="32" dur="1000"/>
                                        <p:tgtEl>
                                          <p:spTgt spid="12"/>
                                        </p:tgtEl>
                                      </p:cBhvr>
                                    </p:animEffect>
                                    <p:set>
                                      <p:cBhvr>
                                        <p:cTn id="33"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A6DB4A0-453C-B243-9638-06FCA2307B9B}"/>
              </a:ext>
            </a:extLst>
          </p:cNvPr>
          <p:cNvSpPr>
            <a:spLocks noGrp="1"/>
          </p:cNvSpPr>
          <p:nvPr>
            <p:ph idx="1"/>
          </p:nvPr>
        </p:nvSpPr>
        <p:spPr>
          <a:xfrm>
            <a:off x="671528" y="575940"/>
            <a:ext cx="7616793" cy="3888432"/>
          </a:xfrm>
        </p:spPr>
        <p:txBody>
          <a:bodyPr>
            <a:normAutofit lnSpcReduction="10000"/>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2.Nginx</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的配置文件</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的配置目录和红帽不同，默认配置下的文档目录也不同</a:t>
            </a:r>
            <a:r>
              <a:rPr lang="zh-CN" altLang="en-US" sz="1800" kern="100" dirty="0">
                <a:solidFill>
                  <a:srgbClr val="000000"/>
                </a:solidFill>
                <a:effectLst/>
                <a:latin typeface="Times New Roman" panose="02020603050405020304" pitchFamily="18" charset="0"/>
                <a:ea typeface="宋体" panose="02010600030101010101" pitchFamily="2" charset="-122"/>
              </a:rPr>
              <a:t>。</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1800" kern="100" dirty="0">
              <a:effectLst/>
              <a:latin typeface="Times New Roman" panose="02020603050405020304" pitchFamily="18" charset="0"/>
              <a:ea typeface="宋体" panose="02010600030101010101" pitchFamily="2" charset="-122"/>
            </a:endParaRPr>
          </a:p>
          <a:p>
            <a:pPr indent="266700" algn="just"/>
            <a:endParaRPr lang="en-US" altLang="zh-CN" sz="1800" kern="100" dirty="0">
              <a:latin typeface="Times New Roman" panose="02020603050405020304" pitchFamily="18" charset="0"/>
              <a:ea typeface="宋体" panose="02010600030101010101" pitchFamily="2" charset="-122"/>
            </a:endParaRPr>
          </a:p>
          <a:p>
            <a:pPr indent="266700" algn="just"/>
            <a:endParaRPr lang="en-US"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修改配置或添加站点是，一般不会修改主配置文件</a:t>
            </a:r>
            <a:r>
              <a:rPr lang="en-US" altLang="zh-CN" sz="1800" kern="100" dirty="0" err="1">
                <a:solidFill>
                  <a:srgbClr val="000000"/>
                </a:solidFill>
                <a:effectLst/>
                <a:latin typeface="Times New Roman" panose="02020603050405020304" pitchFamily="18" charset="0"/>
                <a:ea typeface="宋体" panose="02010600030101010101" pitchFamily="2" charset="-122"/>
              </a:rPr>
              <a:t>Nginx.conf</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中，通常将新建站点的配置文件（任意文随意）存放在</a:t>
            </a:r>
            <a:r>
              <a:rPr lang="en-US" altLang="zh-CN" sz="1800" kern="100" dirty="0">
                <a:solidFill>
                  <a:srgbClr val="000000"/>
                </a:solidFill>
                <a:effectLst/>
                <a:latin typeface="Times New Roman" panose="02020603050405020304" pitchFamily="18" charset="0"/>
                <a:ea typeface="宋体" panose="02010600030101010101" pitchFamily="2" charset="-122"/>
              </a:rPr>
              <a:t>sites-available/</a:t>
            </a:r>
            <a:r>
              <a:rPr lang="zh-CN" altLang="zh-CN" sz="1800" kern="100" dirty="0">
                <a:solidFill>
                  <a:srgbClr val="000000"/>
                </a:solidFill>
                <a:effectLst/>
                <a:latin typeface="Times New Roman" panose="02020603050405020304" pitchFamily="18" charset="0"/>
                <a:ea typeface="宋体" panose="02010600030101010101" pitchFamily="2" charset="-122"/>
              </a:rPr>
              <a:t>中，使用时在</a:t>
            </a:r>
            <a:r>
              <a:rPr lang="en-US" altLang="zh-CN" sz="1800" kern="100" dirty="0">
                <a:solidFill>
                  <a:srgbClr val="000000"/>
                </a:solidFill>
                <a:effectLst/>
                <a:latin typeface="Times New Roman" panose="02020603050405020304" pitchFamily="18" charset="0"/>
                <a:ea typeface="宋体" panose="02010600030101010101" pitchFamily="2" charset="-122"/>
              </a:rPr>
              <a:t>sites-enabled/</a:t>
            </a:r>
            <a:r>
              <a:rPr lang="zh-CN" altLang="zh-CN" sz="1800" kern="100" dirty="0">
                <a:solidFill>
                  <a:srgbClr val="000000"/>
                </a:solidFill>
                <a:effectLst/>
                <a:latin typeface="Times New Roman" panose="02020603050405020304" pitchFamily="18" charset="0"/>
                <a:ea typeface="宋体" panose="02010600030101010101" pitchFamily="2" charset="-122"/>
              </a:rPr>
              <a:t>内创建一个链接。</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系统中，将新建站点的配置文件放在</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/Nginx/sites-enabled/</a:t>
            </a:r>
            <a:r>
              <a:rPr lang="zh-CN" altLang="zh-CN" sz="1800" kern="100" dirty="0">
                <a:solidFill>
                  <a:srgbClr val="000000"/>
                </a:solidFill>
                <a:effectLst/>
                <a:latin typeface="Times New Roman" panose="02020603050405020304" pitchFamily="18" charset="0"/>
                <a:ea typeface="宋体" panose="02010600030101010101" pitchFamily="2" charset="-122"/>
              </a:rPr>
              <a:t>内，且以</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形式命名，而将站点文档目录存放在</a:t>
            </a:r>
            <a:r>
              <a:rPr lang="en-US" altLang="zh-CN" sz="1800" kern="100" dirty="0">
                <a:solidFill>
                  <a:srgbClr val="000000"/>
                </a:solidFill>
                <a:effectLst/>
                <a:latin typeface="Times New Roman" panose="02020603050405020304" pitchFamily="18" charset="0"/>
                <a:ea typeface="宋体" panose="02010600030101010101" pitchFamily="2" charset="-122"/>
              </a:rPr>
              <a:t>/var/www/html/</a:t>
            </a:r>
            <a:r>
              <a:rPr lang="zh-CN" altLang="zh-CN" sz="1800" kern="100" dirty="0">
                <a:solidFill>
                  <a:srgbClr val="000000"/>
                </a:solidFill>
                <a:effectLst/>
                <a:latin typeface="Times New Roman" panose="02020603050405020304" pitchFamily="18" charset="0"/>
                <a:ea typeface="宋体" panose="02010600030101010101" pitchFamily="2" charset="-122"/>
              </a:rPr>
              <a:t>中。</a:t>
            </a:r>
            <a:endParaRPr lang="zh-CN" altLang="zh-CN" sz="1800" kern="100" dirty="0">
              <a:effectLst/>
              <a:latin typeface="Times New Roman" panose="02020603050405020304" pitchFamily="18" charset="0"/>
              <a:ea typeface="宋体" panose="02010600030101010101" pitchFamily="2" charset="-122"/>
            </a:endParaRPr>
          </a:p>
          <a:p>
            <a:pPr indent="266700" algn="just"/>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graphicFrame>
        <p:nvGraphicFramePr>
          <p:cNvPr id="6" name="表格 5">
            <a:extLst>
              <a:ext uri="{FF2B5EF4-FFF2-40B4-BE49-F238E27FC236}">
                <a16:creationId xmlns:a16="http://schemas.microsoft.com/office/drawing/2014/main" id="{0B2F81BE-195E-B992-F6A2-17CA74CF27E3}"/>
              </a:ext>
            </a:extLst>
          </p:cNvPr>
          <p:cNvGraphicFramePr>
            <a:graphicFrameLocks noGrp="1"/>
          </p:cNvGraphicFramePr>
          <p:nvPr>
            <p:extLst>
              <p:ext uri="{D42A27DB-BD31-4B8C-83A1-F6EECF244321}">
                <p14:modId xmlns:p14="http://schemas.microsoft.com/office/powerpoint/2010/main" val="2872940844"/>
              </p:ext>
            </p:extLst>
          </p:nvPr>
        </p:nvGraphicFramePr>
        <p:xfrm>
          <a:off x="1599605" y="1512044"/>
          <a:ext cx="5616624" cy="1080120"/>
        </p:xfrm>
        <a:graphic>
          <a:graphicData uri="http://schemas.openxmlformats.org/drawingml/2006/table">
            <a:tbl>
              <a:tblPr firstRow="1" firstCol="1" bandRow="1">
                <a:tableStyleId>{5C22544A-7EE6-4342-B048-85BDC9FD1C3A}</a:tableStyleId>
              </a:tblPr>
              <a:tblGrid>
                <a:gridCol w="1419660">
                  <a:extLst>
                    <a:ext uri="{9D8B030D-6E8A-4147-A177-3AD203B41FA5}">
                      <a16:colId xmlns:a16="http://schemas.microsoft.com/office/drawing/2014/main" val="1350960282"/>
                    </a:ext>
                  </a:extLst>
                </a:gridCol>
                <a:gridCol w="4196964">
                  <a:extLst>
                    <a:ext uri="{9D8B030D-6E8A-4147-A177-3AD203B41FA5}">
                      <a16:colId xmlns:a16="http://schemas.microsoft.com/office/drawing/2014/main" val="1702714126"/>
                    </a:ext>
                  </a:extLst>
                </a:gridCol>
              </a:tblGrid>
              <a:tr h="216024">
                <a:tc>
                  <a:txBody>
                    <a:bodyPr/>
                    <a:lstStyle/>
                    <a:p>
                      <a:pPr algn="ctr"/>
                      <a:r>
                        <a:rPr lang="zh-CN" sz="900" kern="100">
                          <a:effectLst/>
                        </a:rPr>
                        <a:t>配置文件</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意义及作用</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235232848"/>
                  </a:ext>
                </a:extLst>
              </a:tr>
              <a:tr h="216024">
                <a:tc>
                  <a:txBody>
                    <a:bodyPr/>
                    <a:lstStyle/>
                    <a:p>
                      <a:pPr algn="ctr"/>
                      <a:r>
                        <a:rPr lang="en-US" sz="900" kern="100">
                          <a:effectLst/>
                        </a:rPr>
                        <a:t>Nginx.conf</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主要的配置文件</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61037438"/>
                  </a:ext>
                </a:extLst>
              </a:tr>
              <a:tr h="216024">
                <a:tc>
                  <a:txBody>
                    <a:bodyPr/>
                    <a:lstStyle/>
                    <a:p>
                      <a:pPr algn="ctr"/>
                      <a:r>
                        <a:rPr lang="en-US" sz="900" kern="100">
                          <a:effectLst/>
                        </a:rPr>
                        <a:t>conf.d/</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用户配置文件，</a:t>
                      </a:r>
                      <a:r>
                        <a:rPr lang="en-US" sz="900" kern="100">
                          <a:effectLst/>
                        </a:rPr>
                        <a:t>*.conf.d/</a:t>
                      </a:r>
                      <a:r>
                        <a:rPr lang="zh-CN" sz="900" kern="100">
                          <a:effectLst/>
                        </a:rPr>
                        <a:t>包含在</a:t>
                      </a:r>
                      <a:r>
                        <a:rPr lang="en-US" sz="900" kern="100">
                          <a:effectLst/>
                        </a:rPr>
                        <a:t>Nginx.conf</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01412863"/>
                  </a:ext>
                </a:extLst>
              </a:tr>
              <a:tr h="216024">
                <a:tc>
                  <a:txBody>
                    <a:bodyPr/>
                    <a:lstStyle/>
                    <a:p>
                      <a:pPr algn="ctr"/>
                      <a:r>
                        <a:rPr lang="en-US" sz="900" kern="100">
                          <a:effectLst/>
                        </a:rPr>
                        <a:t>sites-available/</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dirty="0">
                          <a:effectLst/>
                        </a:rPr>
                        <a:t>可用站点文件</a:t>
                      </a:r>
                      <a:endParaRPr lang="zh-CN" sz="9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58182145"/>
                  </a:ext>
                </a:extLst>
              </a:tr>
              <a:tr h="216024">
                <a:tc>
                  <a:txBody>
                    <a:bodyPr/>
                    <a:lstStyle/>
                    <a:p>
                      <a:pPr algn="ctr"/>
                      <a:r>
                        <a:rPr lang="en-US" sz="900" kern="100">
                          <a:effectLst/>
                        </a:rPr>
                        <a:t>sites-enabled/</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dirty="0">
                          <a:effectLst/>
                        </a:rPr>
                        <a:t>启用站点配置文件。通常说其文件的名字和</a:t>
                      </a:r>
                      <a:r>
                        <a:rPr lang="en-US" sz="900" kern="100" dirty="0">
                          <a:effectLst/>
                        </a:rPr>
                        <a:t>sites-available/</a:t>
                      </a:r>
                      <a:r>
                        <a:rPr lang="zh-CN" sz="900" kern="100" dirty="0">
                          <a:effectLst/>
                        </a:rPr>
                        <a:t>的同名链接</a:t>
                      </a:r>
                      <a:endParaRPr lang="zh-CN" sz="9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55433840"/>
                  </a:ext>
                </a:extLst>
              </a:tr>
            </a:tbl>
          </a:graphicData>
        </a:graphic>
      </p:graphicFrame>
    </p:spTree>
    <p:extLst>
      <p:ext uri="{BB962C8B-B14F-4D97-AF65-F5344CB8AC3E}">
        <p14:creationId xmlns:p14="http://schemas.microsoft.com/office/powerpoint/2010/main" val="423357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18C722D-A057-57E7-7287-1F681066264D}"/>
              </a:ext>
            </a:extLst>
          </p:cNvPr>
          <p:cNvSpPr>
            <a:spLocks noGrp="1"/>
          </p:cNvSpPr>
          <p:nvPr>
            <p:ph idx="1"/>
          </p:nvPr>
        </p:nvSpPr>
        <p:spPr>
          <a:xfrm>
            <a:off x="671529" y="503932"/>
            <a:ext cx="7616793" cy="3752332"/>
          </a:xfrm>
        </p:spPr>
        <p:txBody>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二、主配置文件</a:t>
            </a:r>
            <a:r>
              <a:rPr lang="en-US" altLang="zh-CN" sz="1800" b="1" kern="100" dirty="0" err="1">
                <a:effectLst/>
                <a:latin typeface="Times New Roman" panose="02020603050405020304" pitchFamily="18" charset="0"/>
                <a:ea typeface="宋体" panose="02010600030101010101" pitchFamily="2" charset="-122"/>
                <a:cs typeface="Times New Roman" panose="02020603050405020304" pitchFamily="18" charset="0"/>
              </a:rPr>
              <a:t>Nginx.conf</a:t>
            </a:r>
            <a:endPar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l"/>
            <a:r>
              <a:rPr lang="en-US" altLang="zh-CN" sz="1800" kern="100" dirty="0" err="1">
                <a:solidFill>
                  <a:srgbClr val="000000"/>
                </a:solidFill>
                <a:effectLst/>
                <a:latin typeface="Times New Roman" panose="02020603050405020304" pitchFamily="18" charset="0"/>
                <a:ea typeface="宋体" panose="02010600030101010101" pitchFamily="2" charset="-122"/>
              </a:rPr>
              <a:t>Nginx.conf</a:t>
            </a:r>
            <a:r>
              <a:rPr lang="zh-CN" altLang="zh-CN" sz="1800" kern="100" dirty="0">
                <a:solidFill>
                  <a:srgbClr val="000000"/>
                </a:solidFill>
                <a:effectLst/>
                <a:latin typeface="Times New Roman" panose="02020603050405020304" pitchFamily="18" charset="0"/>
                <a:ea typeface="宋体" panose="02010600030101010101" pitchFamily="2" charset="-122"/>
              </a:rPr>
              <a:t>有</a:t>
            </a:r>
            <a:r>
              <a:rPr lang="en-US" altLang="zh-CN" sz="1800" kern="100" dirty="0">
                <a:solidFill>
                  <a:srgbClr val="000000"/>
                </a:solidFill>
                <a:effectLst/>
                <a:latin typeface="Times New Roman" panose="02020603050405020304" pitchFamily="18" charset="0"/>
                <a:ea typeface="宋体" panose="02010600030101010101" pitchFamily="2" charset="-122"/>
              </a:rPr>
              <a:t>200</a:t>
            </a:r>
            <a:r>
              <a:rPr lang="zh-CN" altLang="zh-CN" sz="1800" kern="100" dirty="0">
                <a:solidFill>
                  <a:srgbClr val="000000"/>
                </a:solidFill>
                <a:effectLst/>
                <a:latin typeface="Times New Roman" panose="02020603050405020304" pitchFamily="18" charset="0"/>
                <a:ea typeface="宋体" panose="02010600030101010101" pitchFamily="2" charset="-122"/>
              </a:rPr>
              <a:t>多行配置以注释的形式出现，有些行以注释符</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就可以直接启用，如果需要起作用，要视具体情况。</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Nginx.conf</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由指令（</a:t>
            </a:r>
            <a:r>
              <a:rPr lang="en-US" altLang="zh-CN" sz="1800" kern="100" dirty="0">
                <a:solidFill>
                  <a:srgbClr val="000000"/>
                </a:solidFill>
                <a:effectLst/>
                <a:latin typeface="Times New Roman" panose="02020603050405020304" pitchFamily="18" charset="0"/>
                <a:ea typeface="宋体" panose="02010600030101010101" pitchFamily="2" charset="-122"/>
              </a:rPr>
              <a:t>directives</a:t>
            </a:r>
            <a:r>
              <a:rPr lang="zh-CN" altLang="zh-CN" sz="1800" kern="100" dirty="0">
                <a:solidFill>
                  <a:srgbClr val="000000"/>
                </a:solidFill>
                <a:effectLst/>
                <a:latin typeface="Times New Roman" panose="02020603050405020304" pitchFamily="18" charset="0"/>
                <a:ea typeface="宋体" panose="02010600030101010101" pitchFamily="2" charset="-122"/>
              </a:rPr>
              <a:t>）控制的模块组成。指令可以分为简单模块和块指令模块。一个简单的指令由名称和参数的组成，它们之间用空格分隔，以分号</a:t>
            </a:r>
            <a:r>
              <a:rPr lang="zh-CN" altLang="zh-CN" sz="1800" kern="1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结束。</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2244431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29D756-4AC3-1784-32EC-361D1CB9E3E7}"/>
              </a:ext>
            </a:extLst>
          </p:cNvPr>
          <p:cNvSpPr>
            <a:spLocks noGrp="1"/>
          </p:cNvSpPr>
          <p:nvPr>
            <p:ph idx="1"/>
          </p:nvPr>
        </p:nvSpPr>
        <p:spPr>
          <a:xfrm>
            <a:off x="671529" y="503932"/>
            <a:ext cx="7616793" cy="3752332"/>
          </a:xfrm>
        </p:spPr>
        <p:txBody>
          <a:bodyPr>
            <a:normAutofit/>
          </a:bodyPr>
          <a:lstStyle/>
          <a:p>
            <a:pPr algn="just" hangingPunct="0">
              <a:spcBef>
                <a:spcPts val="780"/>
              </a:spcBef>
              <a:spcAft>
                <a:spcPts val="780"/>
              </a:spcAft>
            </a:pPr>
            <a:r>
              <a:rPr lang="en-US" altLang="zh-CN" sz="29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1.Nginx</a:t>
            </a:r>
            <a:r>
              <a:rPr lang="zh-CN" altLang="zh-CN" sz="29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的配置命令</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有</a:t>
            </a:r>
            <a:r>
              <a:rPr lang="en-US" altLang="zh-CN" sz="1800" kern="100" dirty="0">
                <a:solidFill>
                  <a:srgbClr val="000000"/>
                </a:solidFill>
                <a:effectLst/>
                <a:latin typeface="Times New Roman" panose="02020603050405020304" pitchFamily="18" charset="0"/>
                <a:ea typeface="宋体" panose="02010600030101010101" pitchFamily="2" charset="-122"/>
              </a:rPr>
              <a:t>700</a:t>
            </a:r>
            <a:r>
              <a:rPr lang="zh-CN" altLang="zh-CN" sz="1800" kern="100" dirty="0">
                <a:solidFill>
                  <a:srgbClr val="000000"/>
                </a:solidFill>
                <a:effectLst/>
                <a:latin typeface="Times New Roman" panose="02020603050405020304" pitchFamily="18" charset="0"/>
                <a:ea typeface="宋体" panose="02010600030101010101" pitchFamily="2" charset="-122"/>
              </a:rPr>
              <a:t>多条语句，大多数由</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取默认值，</a:t>
            </a:r>
            <a:r>
              <a:rPr lang="en-US" altLang="zh-CN" sz="1800" kern="100" dirty="0">
                <a:solidFill>
                  <a:srgbClr val="000000"/>
                </a:solidFill>
                <a:effectLst/>
                <a:latin typeface="Times New Roman" panose="02020603050405020304" pitchFamily="18" charset="0"/>
                <a:ea typeface="宋体" panose="02010600030101010101" pitchFamily="2" charset="-122"/>
              </a:rPr>
              <a:t>Nginx </a:t>
            </a:r>
            <a:r>
              <a:rPr lang="zh-CN" altLang="zh-CN" sz="1800" kern="100" dirty="0">
                <a:solidFill>
                  <a:srgbClr val="000000"/>
                </a:solidFill>
                <a:effectLst/>
                <a:latin typeface="Times New Roman" panose="02020603050405020304" pitchFamily="18" charset="0"/>
                <a:ea typeface="宋体" panose="02010600030101010101" pitchFamily="2" charset="-122"/>
              </a:rPr>
              <a:t>的详细指令可以阅读</a:t>
            </a:r>
            <a:r>
              <a:rPr lang="en-US" altLang="zh-CN" sz="1800" u="none" strike="noStrike" kern="100" dirty="0">
                <a:solidFill>
                  <a:srgbClr val="000000"/>
                </a:solidFill>
                <a:effectLst/>
                <a:latin typeface="Times New Roman" panose="02020603050405020304" pitchFamily="18" charset="0"/>
                <a:ea typeface="宋体" panose="02010600030101010101" pitchFamily="2" charset="-122"/>
              </a:rPr>
              <a:t>https://Nginx.org/en/docs/dirindex.html</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1</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upstream</a:t>
            </a:r>
            <a:r>
              <a:rPr lang="zh-CN" altLang="zh-CN" sz="1800" kern="100" dirty="0">
                <a:solidFill>
                  <a:srgbClr val="000000"/>
                </a:solidFill>
                <a:effectLst/>
                <a:latin typeface="Times New Roman" panose="02020603050405020304" pitchFamily="18" charset="0"/>
                <a:ea typeface="宋体" panose="02010600030101010101" pitchFamily="2" charset="-122"/>
              </a:rPr>
              <a:t>的用法如下：</a:t>
            </a:r>
            <a:endParaRPr lang="zh-CN" altLang="zh-CN" sz="1800" kern="100" dirty="0">
              <a:effectLst/>
              <a:latin typeface="Times New Roman" panose="02020603050405020304" pitchFamily="18" charset="0"/>
              <a:ea typeface="宋体" panose="02010600030101010101" pitchFamily="2" charset="-122"/>
            </a:endParaRPr>
          </a:p>
          <a:p>
            <a:pPr indent="266700"/>
            <a:r>
              <a:rPr lang="en-US" altLang="zh-CN" sz="1100" kern="100" dirty="0" err="1">
                <a:solidFill>
                  <a:srgbClr val="000000"/>
                </a:solidFill>
                <a:effectLst/>
                <a:latin typeface="Times New Roman" panose="02020603050405020304" pitchFamily="18" charset="0"/>
                <a:ea typeface="宋体" panose="02010600030101010101" pitchFamily="2" charset="-122"/>
              </a:rPr>
              <a:t>upsteam</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php</a:t>
            </a:r>
            <a:r>
              <a:rPr lang="en-US" altLang="zh-CN" sz="1100" kern="100" dirty="0">
                <a:solidFill>
                  <a:srgbClr val="000000"/>
                </a:solidFill>
                <a:effectLst/>
                <a:latin typeface="Times New Roman" panose="02020603050405020304" pitchFamily="18" charset="0"/>
                <a:ea typeface="宋体" panose="02010600030101010101" pitchFamily="2" charset="-122"/>
              </a:rPr>
              <a:t>-fpm{</a:t>
            </a:r>
            <a:endParaRPr lang="zh-CN" altLang="zh-CN" sz="1100" kern="100" dirty="0">
              <a:effectLst/>
              <a:latin typeface="Times New Roman" panose="02020603050405020304" pitchFamily="18" charset="0"/>
              <a:ea typeface="宋体" panose="02010600030101010101" pitchFamily="2" charset="-122"/>
            </a:endParaRPr>
          </a:p>
          <a:p>
            <a:pPr indent="266700"/>
            <a:r>
              <a:rPr lang="en-US" altLang="zh-CN" sz="1100" kern="100" dirty="0">
                <a:solidFill>
                  <a:srgbClr val="000000"/>
                </a:solidFill>
                <a:effectLst/>
                <a:latin typeface="Times New Roman" panose="02020603050405020304" pitchFamily="18" charset="0"/>
                <a:ea typeface="宋体" panose="02010600030101010101" pitchFamily="2" charset="-122"/>
              </a:rPr>
              <a:t>	server </a:t>
            </a:r>
            <a:r>
              <a:rPr lang="en-US" altLang="zh-CN" sz="1100" kern="100" dirty="0" err="1">
                <a:solidFill>
                  <a:srgbClr val="000000"/>
                </a:solidFill>
                <a:effectLst/>
                <a:latin typeface="Times New Roman" panose="02020603050405020304" pitchFamily="18" charset="0"/>
                <a:ea typeface="宋体" panose="02010600030101010101" pitchFamily="2" charset="-122"/>
              </a:rPr>
              <a:t>unix</a:t>
            </a:r>
            <a:r>
              <a:rPr lang="en-US" altLang="zh-CN" sz="1100" kern="100" dirty="0">
                <a:solidFill>
                  <a:srgbClr val="000000"/>
                </a:solidFill>
                <a:effectLst/>
                <a:latin typeface="Times New Roman" panose="02020603050405020304" pitchFamily="18" charset="0"/>
                <a:ea typeface="宋体" panose="02010600030101010101" pitchFamily="2" charset="-122"/>
              </a:rPr>
              <a:t>:/run/</a:t>
            </a:r>
            <a:r>
              <a:rPr lang="en-US" altLang="zh-CN" sz="1100" kern="100" dirty="0" err="1">
                <a:solidFill>
                  <a:srgbClr val="000000"/>
                </a:solidFill>
                <a:effectLst/>
                <a:latin typeface="Times New Roman" panose="02020603050405020304" pitchFamily="18" charset="0"/>
                <a:ea typeface="宋体" panose="02010600030101010101" pitchFamily="2" charset="-122"/>
              </a:rPr>
              <a:t>php</a:t>
            </a:r>
            <a:r>
              <a:rPr lang="en-US" altLang="zh-CN" sz="1100" kern="100" dirty="0">
                <a:solidFill>
                  <a:srgbClr val="000000"/>
                </a:solidFill>
                <a:effectLst/>
                <a:latin typeface="Times New Roman" panose="02020603050405020304" pitchFamily="18" charset="0"/>
                <a:ea typeface="宋体" panose="02010600030101010101" pitchFamily="2" charset="-122"/>
              </a:rPr>
              <a:t>-fpm/www.sock;</a:t>
            </a:r>
            <a:endParaRPr lang="zh-CN" altLang="zh-CN" sz="1100" kern="100" dirty="0">
              <a:effectLst/>
              <a:latin typeface="Times New Roman" panose="02020603050405020304" pitchFamily="18" charset="0"/>
              <a:ea typeface="宋体" panose="02010600030101010101" pitchFamily="2" charset="-122"/>
            </a:endParaRPr>
          </a:p>
          <a:p>
            <a:pPr indent="266700"/>
            <a:r>
              <a:rPr lang="en-US" altLang="zh-CN" sz="1100" kern="100" dirty="0">
                <a:solidFill>
                  <a:srgbClr val="000000"/>
                </a:solidFill>
                <a:effectLst/>
                <a:latin typeface="Times New Roman" panose="02020603050405020304" pitchFamily="18" charset="0"/>
                <a:ea typeface="宋体" panose="02010600030101010101" pitchFamily="2" charset="-122"/>
              </a:rPr>
              <a:t>}</a:t>
            </a:r>
            <a:endParaRPr lang="zh-CN" altLang="zh-CN" sz="1100" kern="100" dirty="0">
              <a:effectLst/>
              <a:latin typeface="Times New Roman" panose="02020603050405020304" pitchFamily="18" charset="0"/>
              <a:ea typeface="宋体" panose="02010600030101010101" pitchFamily="2" charset="-122"/>
            </a:endParaRPr>
          </a:p>
          <a:p>
            <a:pPr indent="266700" algn="l"/>
            <a:r>
              <a:rPr lang="zh-CN" altLang="zh-CN" sz="1800" kern="100" dirty="0">
                <a:solidFill>
                  <a:srgbClr val="000000"/>
                </a:solidFill>
                <a:effectLst/>
                <a:latin typeface="Times New Roman" panose="02020603050405020304" pitchFamily="18" charset="0"/>
                <a:ea typeface="宋体" panose="02010600030101010101" pitchFamily="2" charset="-122"/>
              </a:rPr>
              <a:t>上述语句块定义了</a:t>
            </a:r>
            <a:r>
              <a:rPr lang="en-US" altLang="zh-CN" sz="1800" kern="100" dirty="0">
                <a:solidFill>
                  <a:srgbClr val="000000"/>
                </a:solidFill>
                <a:effectLst/>
                <a:latin typeface="Times New Roman" panose="02020603050405020304" pitchFamily="18" charset="0"/>
                <a:ea typeface="宋体" panose="02010600030101010101" pitchFamily="2" charset="-122"/>
              </a:rPr>
              <a:t>http </a:t>
            </a:r>
            <a:r>
              <a:rPr lang="zh-CN" altLang="zh-CN" sz="1800" kern="100" dirty="0">
                <a:solidFill>
                  <a:srgbClr val="000000"/>
                </a:solidFill>
                <a:effectLst/>
                <a:latin typeface="Times New Roman" panose="02020603050405020304" pitchFamily="18" charset="0"/>
                <a:ea typeface="宋体" panose="02010600030101010101" pitchFamily="2" charset="-122"/>
              </a:rPr>
              <a:t>块中的</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服务器，用来监听</a:t>
            </a:r>
            <a:r>
              <a:rPr lang="en-US" altLang="zh-CN" sz="1800" kern="100" dirty="0">
                <a:solidFill>
                  <a:srgbClr val="000000"/>
                </a:solidFill>
                <a:effectLst/>
                <a:latin typeface="Times New Roman" panose="02020603050405020304" pitchFamily="18" charset="0"/>
                <a:ea typeface="宋体" panose="02010600030101010101" pitchFamily="2" charset="-122"/>
              </a:rPr>
              <a:t>UNIX Socket</a:t>
            </a:r>
            <a:r>
              <a:rPr lang="zh-CN" altLang="zh-CN" sz="1800" kern="100" dirty="0">
                <a:solidFill>
                  <a:srgbClr val="000000"/>
                </a:solidFill>
                <a:effectLst/>
                <a:latin typeface="Times New Roman" panose="02020603050405020304" pitchFamily="18" charset="0"/>
                <a:ea typeface="宋体" panose="02010600030101010101" pitchFamily="2" charset="-122"/>
              </a:rPr>
              <a:t>，文件名为</a:t>
            </a:r>
            <a:r>
              <a:rPr lang="en-US" altLang="zh-CN" sz="1800" kern="100" dirty="0" err="1">
                <a:solidFill>
                  <a:srgbClr val="000000"/>
                </a:solidFill>
                <a:effectLst/>
                <a:latin typeface="Times New Roman" panose="02020603050405020304" pitchFamily="18" charset="0"/>
                <a:ea typeface="宋体" panose="02010600030101010101" pitchFamily="2" charset="-122"/>
              </a:rPr>
              <a:t>unix</a:t>
            </a:r>
            <a:r>
              <a:rPr lang="en-US" altLang="zh-CN" sz="1800" kern="100" dirty="0">
                <a:solidFill>
                  <a:srgbClr val="000000"/>
                </a:solidFill>
                <a:effectLst/>
                <a:latin typeface="Times New Roman" panose="02020603050405020304" pitchFamily="18" charset="0"/>
                <a:ea typeface="宋体" panose="02010600030101010101" pitchFamily="2" charset="-122"/>
              </a:rPr>
              <a:t>:/run/</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-fpm/www.sock</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64029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7458D0E-CBAD-E7B4-512B-2D51D7F0B8BB}"/>
              </a:ext>
            </a:extLst>
          </p:cNvPr>
          <p:cNvSpPr>
            <a:spLocks noGrp="1"/>
          </p:cNvSpPr>
          <p:nvPr>
            <p:ph idx="1"/>
          </p:nvPr>
        </p:nvSpPr>
        <p:spPr>
          <a:xfrm>
            <a:off x="671529" y="647948"/>
            <a:ext cx="7616793" cy="3608316"/>
          </a:xfrm>
        </p:spPr>
        <p:txBody>
          <a:bodyPr/>
          <a:lstStyle/>
          <a:p>
            <a:pPr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a:solidFill>
                  <a:srgbClr val="000000"/>
                </a:solidFill>
                <a:effectLst/>
                <a:latin typeface="Times New Roman" panose="02020603050405020304" pitchFamily="18" charset="0"/>
                <a:ea typeface="宋体" panose="02010600030101010101" pitchFamily="2" charset="-122"/>
              </a:rPr>
              <a:t>2</a:t>
            </a:r>
            <a:r>
              <a:rPr lang="zh-CN" altLang="zh-CN" sz="1600" kern="100" dirty="0">
                <a:solidFill>
                  <a:srgbClr val="000000"/>
                </a:solidFill>
                <a:effectLst/>
                <a:latin typeface="Times New Roman" panose="02020603050405020304" pitchFamily="18" charset="0"/>
                <a:ea typeface="宋体" panose="02010600030101010101" pitchFamily="2" charset="-122"/>
              </a:rPr>
              <a:t>）</a:t>
            </a:r>
            <a:r>
              <a:rPr lang="en-US" altLang="zh-CN" sz="1600" kern="100" dirty="0">
                <a:solidFill>
                  <a:srgbClr val="000000"/>
                </a:solidFill>
                <a:effectLst/>
                <a:latin typeface="Times New Roman" panose="02020603050405020304" pitchFamily="18" charset="0"/>
                <a:ea typeface="宋体" panose="02010600030101010101" pitchFamily="2" charset="-122"/>
              </a:rPr>
              <a:t>location</a:t>
            </a:r>
            <a:r>
              <a:rPr lang="zh-CN" altLang="zh-CN" sz="1600" kern="100" dirty="0">
                <a:solidFill>
                  <a:srgbClr val="000000"/>
                </a:solidFill>
                <a:effectLst/>
                <a:latin typeface="Times New Roman" panose="02020603050405020304" pitchFamily="18" charset="0"/>
                <a:ea typeface="宋体" panose="02010600030101010101" pitchFamily="2" charset="-122"/>
              </a:rPr>
              <a:t>的用法如下：</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location [ = | ~ | ~* | ^~ ] </a:t>
            </a:r>
            <a:r>
              <a:rPr lang="en-US" altLang="zh-CN" sz="1600" kern="100" dirty="0" err="1">
                <a:solidFill>
                  <a:srgbClr val="000000"/>
                </a:solidFill>
                <a:effectLst/>
                <a:latin typeface="Times New Roman" panose="02020603050405020304" pitchFamily="18" charset="0"/>
                <a:ea typeface="宋体" panose="02010600030101010101" pitchFamily="2" charset="-122"/>
              </a:rPr>
              <a:t>uri</a:t>
            </a:r>
            <a:r>
              <a:rPr lang="en-US" altLang="zh-CN" sz="1600" kern="100" dirty="0">
                <a:solidFill>
                  <a:srgbClr val="000000"/>
                </a:solidFill>
                <a:effectLst/>
                <a:latin typeface="Times New Roman" panose="02020603050405020304" pitchFamily="18" charset="0"/>
                <a:ea typeface="宋体" panose="02010600030101010101" pitchFamily="2" charset="-122"/>
              </a:rPr>
              <a:t> {…}</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location @name{…}</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zh-CN" altLang="zh-CN" sz="1600" kern="100" dirty="0">
                <a:solidFill>
                  <a:srgbClr val="000000"/>
                </a:solidFill>
                <a:effectLst/>
                <a:latin typeface="Times New Roman" panose="02020603050405020304" pitchFamily="18" charset="0"/>
                <a:ea typeface="宋体" panose="02010600030101010101" pitchFamily="2" charset="-122"/>
              </a:rPr>
              <a:t>在</a:t>
            </a:r>
            <a:r>
              <a:rPr lang="en-US" altLang="zh-CN" sz="1600" kern="100" dirty="0">
                <a:solidFill>
                  <a:srgbClr val="000000"/>
                </a:solidFill>
                <a:effectLst/>
                <a:latin typeface="Times New Roman" panose="02020603050405020304" pitchFamily="18" charset="0"/>
                <a:ea typeface="宋体" panose="02010600030101010101" pitchFamily="2" charset="-122"/>
              </a:rPr>
              <a:t>Nginx</a:t>
            </a:r>
            <a:r>
              <a:rPr lang="zh-CN" altLang="zh-CN" sz="1600" kern="100" dirty="0">
                <a:solidFill>
                  <a:srgbClr val="000000"/>
                </a:solidFill>
                <a:effectLst/>
                <a:latin typeface="Times New Roman" panose="02020603050405020304" pitchFamily="18" charset="0"/>
                <a:ea typeface="宋体" panose="02010600030101010101" pitchFamily="2" charset="-122"/>
              </a:rPr>
              <a:t>中</a:t>
            </a:r>
            <a:r>
              <a:rPr lang="en-US" altLang="zh-CN" sz="1600" kern="100" dirty="0">
                <a:solidFill>
                  <a:srgbClr val="000000"/>
                </a:solidFill>
                <a:effectLst/>
                <a:latin typeface="Times New Roman" panose="02020603050405020304" pitchFamily="18" charset="0"/>
                <a:ea typeface="宋体" panose="02010600030101010101" pitchFamily="2" charset="-122"/>
              </a:rPr>
              <a:t>location</a:t>
            </a:r>
            <a:r>
              <a:rPr lang="zh-CN" altLang="zh-CN" sz="1600" kern="100" dirty="0">
                <a:solidFill>
                  <a:srgbClr val="000000"/>
                </a:solidFill>
                <a:effectLst/>
                <a:latin typeface="Times New Roman" panose="02020603050405020304" pitchFamily="18" charset="0"/>
                <a:ea typeface="宋体" panose="02010600030101010101" pitchFamily="2" charset="-122"/>
              </a:rPr>
              <a:t>分为两类：普通的</a:t>
            </a:r>
            <a:r>
              <a:rPr lang="en-US" altLang="zh-CN" sz="1600" kern="100" dirty="0">
                <a:solidFill>
                  <a:srgbClr val="000000"/>
                </a:solidFill>
                <a:effectLst/>
                <a:latin typeface="Times New Roman" panose="02020603050405020304" pitchFamily="18" charset="0"/>
                <a:ea typeface="宋体" panose="02010600030101010101" pitchFamily="2" charset="-122"/>
              </a:rPr>
              <a:t>location</a:t>
            </a:r>
            <a:r>
              <a:rPr lang="zh-CN" altLang="zh-CN" sz="1600" kern="100" dirty="0">
                <a:solidFill>
                  <a:srgbClr val="000000"/>
                </a:solidFill>
                <a:effectLst/>
                <a:latin typeface="Times New Roman" panose="02020603050405020304" pitchFamily="18" charset="0"/>
                <a:ea typeface="宋体" panose="02010600030101010101" pitchFamily="2" charset="-122"/>
              </a:rPr>
              <a:t>和正则</a:t>
            </a:r>
            <a:r>
              <a:rPr lang="en-US" altLang="zh-CN" sz="1600" kern="100" dirty="0">
                <a:solidFill>
                  <a:srgbClr val="000000"/>
                </a:solidFill>
                <a:effectLst/>
                <a:latin typeface="Times New Roman" panose="02020603050405020304" pitchFamily="18" charset="0"/>
                <a:ea typeface="宋体" panose="02010600030101010101" pitchFamily="2" charset="-122"/>
              </a:rPr>
              <a:t>location</a:t>
            </a:r>
            <a:r>
              <a:rPr lang="zh-CN" altLang="zh-CN" sz="1600" kern="100" dirty="0">
                <a:solidFill>
                  <a:srgbClr val="000000"/>
                </a:solidFill>
                <a:effectLst/>
                <a:latin typeface="Times New Roman" panose="02020603050405020304" pitchFamily="18" charset="0"/>
                <a:ea typeface="宋体" panose="02010600030101010101" pitchFamily="2" charset="-122"/>
              </a:rPr>
              <a:t>，在使用的时候可以将两者结合。</a:t>
            </a:r>
            <a:endParaRPr lang="en-US" altLang="zh-CN" sz="1600" kern="100" dirty="0">
              <a:solidFill>
                <a:srgbClr val="000000"/>
              </a:solidFill>
              <a:effectLst/>
              <a:latin typeface="Times New Roman" panose="02020603050405020304" pitchFamily="18" charset="0"/>
              <a:ea typeface="宋体" panose="02010600030101010101" pitchFamily="2" charset="-122"/>
            </a:endParaRPr>
          </a:p>
          <a:p>
            <a:pPr indent="266700" algn="just"/>
            <a:endParaRPr lang="zh-CN" altLang="en-US" sz="1600" dirty="0"/>
          </a:p>
          <a:p>
            <a:endParaRPr lang="zh-CN" altLang="en-US" dirty="0"/>
          </a:p>
        </p:txBody>
      </p:sp>
    </p:spTree>
    <p:extLst>
      <p:ext uri="{BB962C8B-B14F-4D97-AF65-F5344CB8AC3E}">
        <p14:creationId xmlns:p14="http://schemas.microsoft.com/office/powerpoint/2010/main" val="331113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9F66F29-C1CD-8F79-C834-0F453A6FC0A0}"/>
              </a:ext>
            </a:extLst>
          </p:cNvPr>
          <p:cNvSpPr>
            <a:spLocks noGrp="1"/>
          </p:cNvSpPr>
          <p:nvPr>
            <p:ph idx="1"/>
          </p:nvPr>
        </p:nvSpPr>
        <p:spPr>
          <a:xfrm>
            <a:off x="671529" y="575940"/>
            <a:ext cx="7616793" cy="4032448"/>
          </a:xfrm>
        </p:spPr>
        <p:txBody>
          <a:bodyPr>
            <a:normAutofit fontScale="92500"/>
          </a:bodyPr>
          <a:lstStyle/>
          <a:p>
            <a:r>
              <a:rPr lang="zh-CN" altLang="en-US" sz="1900" dirty="0"/>
              <a:t>三、</a:t>
            </a:r>
            <a:r>
              <a:rPr lang="en-US" altLang="zh-CN" sz="1900" dirty="0"/>
              <a:t>Nginx</a:t>
            </a:r>
            <a:r>
              <a:rPr lang="zh-CN" altLang="en-US" sz="1900" dirty="0"/>
              <a:t>服务器配置</a:t>
            </a:r>
          </a:p>
          <a:p>
            <a:pPr indent="168275" algn="just"/>
            <a:r>
              <a:rPr lang="en-US" altLang="zh-CN" sz="1900" dirty="0"/>
              <a:t>Nginx Web</a:t>
            </a:r>
            <a:r>
              <a:rPr lang="zh-CN" altLang="en-US" sz="1900" dirty="0"/>
              <a:t>文件服务器配置通过编辑配置文件的方法来实现。用户可以将项目场景中的主机信息加入各个</a:t>
            </a:r>
            <a:r>
              <a:rPr lang="en-US" altLang="zh-CN" sz="1900" dirty="0"/>
              <a:t>Linux</a:t>
            </a:r>
            <a:r>
              <a:rPr lang="zh-CN" altLang="en-US" sz="1900" dirty="0"/>
              <a:t>系统的</a:t>
            </a:r>
            <a:r>
              <a:rPr lang="en-US" altLang="zh-CN" sz="1900" dirty="0"/>
              <a:t>/</a:t>
            </a:r>
            <a:r>
              <a:rPr lang="en-US" altLang="zh-CN" sz="1900" dirty="0" err="1"/>
              <a:t>etc</a:t>
            </a:r>
            <a:r>
              <a:rPr lang="en-US" altLang="zh-CN" sz="1900" dirty="0"/>
              <a:t>/host</a:t>
            </a:r>
            <a:r>
              <a:rPr lang="zh-CN" altLang="en-US" sz="1900" dirty="0"/>
              <a:t>中，用于地址解析。后续的虚拟信息可以在此信息中获取，如果使用了自定义的站点名，则需要将自定义的站点追加到</a:t>
            </a:r>
            <a:r>
              <a:rPr lang="en-US" altLang="zh-CN" sz="1900" dirty="0"/>
              <a:t>/</a:t>
            </a:r>
            <a:r>
              <a:rPr lang="en-US" altLang="zh-CN" sz="1900" dirty="0" err="1"/>
              <a:t>etc</a:t>
            </a:r>
            <a:r>
              <a:rPr lang="en-US" altLang="zh-CN" sz="1900" dirty="0"/>
              <a:t>/host</a:t>
            </a:r>
            <a:r>
              <a:rPr lang="zh-CN" altLang="en-US" sz="1900" dirty="0"/>
              <a:t>与主机或</a:t>
            </a:r>
            <a:r>
              <a:rPr lang="en-US" altLang="zh-CN" sz="1900" dirty="0"/>
              <a:t>IP</a:t>
            </a:r>
            <a:r>
              <a:rPr lang="zh-CN" altLang="en-US" sz="1900" dirty="0"/>
              <a:t>的相对应的行中。</a:t>
            </a:r>
          </a:p>
          <a:p>
            <a:pPr algn="just" hangingPunct="0">
              <a:spcBef>
                <a:spcPts val="780"/>
              </a:spcBef>
              <a:spcAft>
                <a:spcPts val="780"/>
              </a:spcAft>
            </a:pPr>
            <a:r>
              <a:rPr lang="en-US" altLang="zh-CN" sz="19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9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配置默认虚拟主机</a:t>
            </a:r>
          </a:p>
          <a:p>
            <a:pPr indent="266700" algn="just"/>
            <a:r>
              <a:rPr lang="zh-CN" altLang="zh-CN" sz="1900" dirty="0"/>
              <a:t>在</a:t>
            </a:r>
            <a:r>
              <a:rPr lang="en-US" altLang="zh-CN" sz="1900" dirty="0"/>
              <a:t>Nginx</a:t>
            </a:r>
            <a:r>
              <a:rPr lang="zh-CN" altLang="zh-CN" sz="1900" dirty="0"/>
              <a:t>安装完成后，系统自动设置一个网站，这个网站的配置内容如下：</a:t>
            </a: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listen 80 </a:t>
            </a:r>
            <a:r>
              <a:rPr lang="en-US" altLang="zh-CN" sz="1200" kern="100" dirty="0" err="1">
                <a:solidFill>
                  <a:srgbClr val="000000"/>
                </a:solidFill>
                <a:effectLst/>
                <a:latin typeface="Times New Roman" panose="02020603050405020304" pitchFamily="18" charset="0"/>
                <a:ea typeface="宋体" panose="02010600030101010101" pitchFamily="2" charset="-122"/>
              </a:rPr>
              <a:t>default_server</a:t>
            </a:r>
            <a:r>
              <a:rPr lang="en-US" altLang="zh-CN" sz="1200" kern="100" dirty="0">
                <a:solidFill>
                  <a:srgbClr val="000000"/>
                </a:solidFill>
                <a:effectLst/>
                <a:latin typeface="Times New Roman" panose="02020603050405020304" pitchFamily="18" charset="0"/>
                <a:ea typeface="宋体" panose="02010600030101010101" pitchFamily="2" charset="-122"/>
              </a:rPr>
              <a:t>;</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    listen [::]:80 </a:t>
            </a:r>
            <a:r>
              <a:rPr lang="en-US" altLang="zh-CN" sz="1200" kern="100" dirty="0" err="1">
                <a:solidFill>
                  <a:srgbClr val="000000"/>
                </a:solidFill>
                <a:effectLst/>
                <a:latin typeface="Times New Roman" panose="02020603050405020304" pitchFamily="18" charset="0"/>
                <a:ea typeface="宋体" panose="02010600030101010101" pitchFamily="2" charset="-122"/>
              </a:rPr>
              <a:t>default_server</a:t>
            </a:r>
            <a:r>
              <a:rPr lang="en-US" altLang="zh-CN" sz="1200" kern="100" dirty="0">
                <a:solidFill>
                  <a:srgbClr val="000000"/>
                </a:solidFill>
                <a:effectLst/>
                <a:latin typeface="Times New Roman" panose="02020603050405020304" pitchFamily="18" charset="0"/>
                <a:ea typeface="宋体" panose="02010600030101010101" pitchFamily="2" charset="-122"/>
              </a:rPr>
              <a:t>;</a:t>
            </a:r>
            <a:endParaRPr lang="zh-CN" altLang="zh-CN" sz="1200" kern="100" dirty="0">
              <a:effectLst/>
              <a:latin typeface="Times New Roman" panose="02020603050405020304" pitchFamily="18" charset="0"/>
              <a:ea typeface="宋体" panose="02010600030101010101" pitchFamily="2" charset="-122"/>
            </a:endParaRPr>
          </a:p>
          <a:p>
            <a:pPr indent="266700" algn="just"/>
            <a:r>
              <a:rPr lang="en-US" altLang="zh-CN" sz="1200" kern="100" dirty="0">
                <a:solidFill>
                  <a:srgbClr val="000000"/>
                </a:solidFill>
                <a:effectLst/>
                <a:latin typeface="Times New Roman" panose="02020603050405020304" pitchFamily="18" charset="0"/>
                <a:ea typeface="宋体" panose="02010600030101010101" pitchFamily="2" charset="-122"/>
              </a:rPr>
              <a:t>	</a:t>
            </a:r>
            <a:r>
              <a:rPr lang="en-US" altLang="zh-CN" sz="1200" kern="100" dirty="0" err="1">
                <a:solidFill>
                  <a:srgbClr val="000000"/>
                </a:solidFill>
                <a:effectLst/>
                <a:latin typeface="Times New Roman" panose="02020603050405020304" pitchFamily="18" charset="0"/>
                <a:ea typeface="宋体" panose="02010600030101010101" pitchFamily="2" charset="-122"/>
              </a:rPr>
              <a:t>server_name</a:t>
            </a:r>
            <a:r>
              <a:rPr lang="en-US" altLang="zh-CN" sz="1200" kern="100" dirty="0">
                <a:solidFill>
                  <a:srgbClr val="000000"/>
                </a:solidFill>
                <a:effectLst/>
                <a:latin typeface="Times New Roman" panose="02020603050405020304" pitchFamily="18" charset="0"/>
                <a:ea typeface="宋体" panose="02010600030101010101" pitchFamily="2" charset="-122"/>
              </a:rPr>
              <a:t> _;</a:t>
            </a:r>
            <a:endParaRPr lang="zh-CN" altLang="zh-CN" sz="12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424897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29D756-4AC3-1784-32EC-361D1CB9E3E7}"/>
              </a:ext>
            </a:extLst>
          </p:cNvPr>
          <p:cNvSpPr>
            <a:spLocks noGrp="1"/>
          </p:cNvSpPr>
          <p:nvPr>
            <p:ph idx="1"/>
          </p:nvPr>
        </p:nvSpPr>
        <p:spPr>
          <a:xfrm>
            <a:off x="671529" y="503932"/>
            <a:ext cx="7616793" cy="4176464"/>
          </a:xfrm>
        </p:spPr>
        <p:txBody>
          <a:bodyPr>
            <a:normAutofit/>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配置虚拟主机</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在服务不足和</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地址紧缺的情况下，需要多个站点部署在同一台服务器上，甚至要共享一个</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地址。如果需要解决一些问题，可以创建基于站点名的或者</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地址的虚拟主机。</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虽然可以通过基于端口进行虚拟主机的方法为每台主机指定不同的端口，但客户访问站点时，要在</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地址或者户主机名上添加端口号，既不方便访问还会影响推广。但是对特殊的网站时，这是一个不错的选择。 </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1800" kern="100" dirty="0">
                <a:effectLst/>
                <a:latin typeface="Times New Roman" panose="02020603050405020304" pitchFamily="18" charset="0"/>
                <a:ea typeface="宋体" panose="02010600030101010101" pitchFamily="2" charset="-122"/>
              </a:rPr>
              <a:t>3.</a:t>
            </a:r>
            <a:r>
              <a:rPr lang="zh-CN" altLang="en-US" sz="1800" kern="100" dirty="0">
                <a:effectLst/>
                <a:latin typeface="Times New Roman" panose="02020603050405020304" pitchFamily="18" charset="0"/>
                <a:ea typeface="宋体" panose="02010600030101010101" pitchFamily="2" charset="-122"/>
              </a:rPr>
              <a:t>主机访问控制</a:t>
            </a:r>
          </a:p>
          <a:p>
            <a:pPr indent="266700" algn="just"/>
            <a:r>
              <a:rPr lang="zh-CN" altLang="en-US" sz="1800" kern="100" dirty="0">
                <a:effectLst/>
                <a:latin typeface="Times New Roman" panose="02020603050405020304" pitchFamily="18" charset="0"/>
                <a:ea typeface="宋体" panose="02010600030101010101" pitchFamily="2" charset="-122"/>
              </a:rPr>
              <a:t>主机访问控制通过</a:t>
            </a:r>
            <a:r>
              <a:rPr lang="en-US" altLang="zh-CN" sz="1800" kern="100" dirty="0">
                <a:effectLst/>
                <a:latin typeface="Times New Roman" panose="02020603050405020304" pitchFamily="18" charset="0"/>
                <a:ea typeface="宋体" panose="02010600030101010101" pitchFamily="2" charset="-122"/>
              </a:rPr>
              <a:t>location</a:t>
            </a:r>
            <a:r>
              <a:rPr lang="zh-CN" altLang="en-US" sz="1800" kern="100" dirty="0">
                <a:effectLst/>
                <a:latin typeface="Times New Roman" panose="02020603050405020304" pitchFamily="18" charset="0"/>
                <a:ea typeface="宋体" panose="02010600030101010101" pitchFamily="2" charset="-122"/>
              </a:rPr>
              <a:t>指定主机访问目录和资源的权限、访问方式和访问过程。</a:t>
            </a:r>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61124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55789" y="1296020"/>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4</a:t>
            </a:r>
            <a:endParaRPr lang="zh-CN" altLang="en-US" sz="7200" dirty="0">
              <a:solidFill>
                <a:srgbClr val="3B3837"/>
              </a:solidFill>
            </a:endParaRPr>
          </a:p>
        </p:txBody>
      </p:sp>
      <p:sp>
        <p:nvSpPr>
          <p:cNvPr id="6" name="Rectangle 36"/>
          <p:cNvSpPr/>
          <p:nvPr/>
        </p:nvSpPr>
        <p:spPr>
          <a:xfrm>
            <a:off x="3615829" y="2016100"/>
            <a:ext cx="4968552" cy="683603"/>
          </a:xfrm>
          <a:prstGeom prst="rect">
            <a:avLst/>
          </a:prstGeom>
          <a:noFill/>
        </p:spPr>
        <p:txBody>
          <a:bodyPr wrap="square" lIns="67391" tIns="33696" rIns="67391" bIns="33696">
            <a:spAutoFit/>
          </a:bodyPr>
          <a:lstStyle/>
          <a:p>
            <a:pPr algn="ctr">
              <a:defRPr/>
            </a:pPr>
            <a:r>
              <a:rPr lang="en-US" altLang="zh-CN"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Apache</a:t>
            </a:r>
            <a:r>
              <a:rPr lang="zh-CN" altLang="en-US"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服务器配置</a:t>
            </a:r>
          </a:p>
        </p:txBody>
      </p:sp>
    </p:spTree>
    <p:extLst>
      <p:ext uri="{BB962C8B-B14F-4D97-AF65-F5344CB8AC3E}">
        <p14:creationId xmlns:p14="http://schemas.microsoft.com/office/powerpoint/2010/main" val="660003481"/>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29D756-4AC3-1784-32EC-361D1CB9E3E7}"/>
              </a:ext>
            </a:extLst>
          </p:cNvPr>
          <p:cNvSpPr>
            <a:spLocks noGrp="1"/>
          </p:cNvSpPr>
          <p:nvPr>
            <p:ph idx="1"/>
          </p:nvPr>
        </p:nvSpPr>
        <p:spPr>
          <a:xfrm>
            <a:off x="671529" y="503932"/>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Nginx</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的安装与启动管理</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系统自带名称为</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的安装包，使用命令如下：</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#apt install Nginx</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zh-CN" altLang="zh-CN" sz="1100" kern="100" dirty="0">
                <a:solidFill>
                  <a:srgbClr val="000000"/>
                </a:solidFill>
                <a:effectLst/>
                <a:latin typeface="Times New Roman" panose="02020603050405020304" pitchFamily="18" charset="0"/>
                <a:ea typeface="宋体" panose="02010600030101010101" pitchFamily="2" charset="-122"/>
              </a:rPr>
              <a:t>有些配套包会在安装的时候自动安装。</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zh-CN" altLang="zh-CN" sz="1100" kern="100" dirty="0">
                <a:solidFill>
                  <a:srgbClr val="000000"/>
                </a:solidFill>
                <a:effectLst/>
                <a:latin typeface="Times New Roman" panose="02020603050405020304" pitchFamily="18" charset="0"/>
                <a:ea typeface="宋体" panose="02010600030101010101" pitchFamily="2" charset="-122"/>
              </a:rPr>
              <a:t>使用服务器管理办法进行管理，方法如下：</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#systemctl enable/disable Nginx		#</a:t>
            </a:r>
            <a:r>
              <a:rPr lang="zh-CN" altLang="zh-CN" sz="1100" kern="100" dirty="0">
                <a:solidFill>
                  <a:srgbClr val="000000"/>
                </a:solidFill>
                <a:effectLst/>
                <a:latin typeface="Times New Roman" panose="02020603050405020304" pitchFamily="18" charset="0"/>
                <a:ea typeface="宋体" panose="02010600030101010101" pitchFamily="2" charset="-122"/>
              </a:rPr>
              <a:t>启用</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zh-CN" altLang="zh-CN" sz="1100" kern="100" dirty="0">
                <a:solidFill>
                  <a:srgbClr val="000000"/>
                </a:solidFill>
                <a:effectLst/>
                <a:latin typeface="Times New Roman" panose="02020603050405020304" pitchFamily="18" charset="0"/>
                <a:ea typeface="宋体" panose="02010600030101010101" pitchFamily="2" charset="-122"/>
              </a:rPr>
              <a:t>禁用</a:t>
            </a:r>
            <a:r>
              <a:rPr lang="en-US" altLang="zh-CN" sz="1100" kern="100" dirty="0">
                <a:solidFill>
                  <a:srgbClr val="000000"/>
                </a:solidFill>
                <a:effectLst/>
                <a:latin typeface="Times New Roman" panose="02020603050405020304" pitchFamily="18" charset="0"/>
                <a:ea typeface="宋体" panose="02010600030101010101" pitchFamily="2" charset="-122"/>
              </a:rPr>
              <a:t> Nginx</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#systemctl star/</a:t>
            </a:r>
            <a:r>
              <a:rPr lang="en-US" altLang="zh-CN" sz="1100" kern="100" dirty="0" err="1">
                <a:solidFill>
                  <a:srgbClr val="000000"/>
                </a:solidFill>
                <a:effectLst/>
                <a:latin typeface="Times New Roman" panose="02020603050405020304" pitchFamily="18" charset="0"/>
                <a:ea typeface="宋体" panose="02010600030101010101" pitchFamily="2" charset="-122"/>
              </a:rPr>
              <a:t>restar</a:t>
            </a:r>
            <a:r>
              <a:rPr lang="en-US" altLang="zh-CN" sz="1100" kern="100" dirty="0">
                <a:solidFill>
                  <a:srgbClr val="000000"/>
                </a:solidFill>
                <a:effectLst/>
                <a:latin typeface="Times New Roman" panose="02020603050405020304" pitchFamily="18" charset="0"/>
                <a:ea typeface="宋体" panose="02010600030101010101" pitchFamily="2" charset="-122"/>
              </a:rPr>
              <a:t>/stop/reload Nginx		#</a:t>
            </a:r>
            <a:r>
              <a:rPr lang="zh-CN" altLang="zh-CN" sz="1100" kern="100" dirty="0">
                <a:solidFill>
                  <a:srgbClr val="000000"/>
                </a:solidFill>
                <a:effectLst/>
                <a:latin typeface="Times New Roman" panose="02020603050405020304" pitchFamily="18" charset="0"/>
                <a:ea typeface="宋体" panose="02010600030101010101" pitchFamily="2" charset="-122"/>
              </a:rPr>
              <a:t>启用</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zh-CN" altLang="zh-CN" sz="1100" kern="100" dirty="0">
                <a:solidFill>
                  <a:srgbClr val="000000"/>
                </a:solidFill>
                <a:effectLst/>
                <a:latin typeface="Times New Roman" panose="02020603050405020304" pitchFamily="18" charset="0"/>
                <a:ea typeface="宋体" panose="02010600030101010101" pitchFamily="2" charset="-122"/>
              </a:rPr>
              <a:t>重启</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zh-CN" altLang="zh-CN" sz="1100" kern="100" dirty="0">
                <a:solidFill>
                  <a:srgbClr val="000000"/>
                </a:solidFill>
                <a:effectLst/>
                <a:latin typeface="Times New Roman" panose="02020603050405020304" pitchFamily="18" charset="0"/>
                <a:ea typeface="宋体" panose="02010600030101010101" pitchFamily="2" charset="-122"/>
              </a:rPr>
              <a:t>停止</a:t>
            </a:r>
            <a:r>
              <a:rPr lang="en-US" altLang="zh-CN" sz="1100" kern="100" dirty="0">
                <a:solidFill>
                  <a:srgbClr val="000000"/>
                </a:solidFill>
                <a:effectLst/>
                <a:latin typeface="Times New Roman" panose="02020603050405020304" pitchFamily="18" charset="0"/>
                <a:ea typeface="宋体" panose="02010600030101010101" pitchFamily="2" charset="-122"/>
              </a:rPr>
              <a:t>/</a:t>
            </a:r>
            <a:r>
              <a:rPr lang="zh-CN" altLang="zh-CN" sz="1100" kern="100" dirty="0">
                <a:solidFill>
                  <a:srgbClr val="000000"/>
                </a:solidFill>
                <a:effectLst/>
                <a:latin typeface="Times New Roman" panose="02020603050405020304" pitchFamily="18" charset="0"/>
                <a:ea typeface="宋体" panose="02010600030101010101" pitchFamily="2" charset="-122"/>
              </a:rPr>
              <a:t>重载</a:t>
            </a:r>
            <a:r>
              <a:rPr lang="en-US" altLang="zh-CN" sz="1100" kern="100" dirty="0">
                <a:solidFill>
                  <a:srgbClr val="000000"/>
                </a:solidFill>
                <a:effectLst/>
                <a:latin typeface="Times New Roman" panose="02020603050405020304" pitchFamily="18" charset="0"/>
                <a:ea typeface="宋体" panose="02010600030101010101" pitchFamily="2" charset="-122"/>
              </a:rPr>
              <a:t> Nginx</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#systmectl status Nginx				#</a:t>
            </a:r>
            <a:r>
              <a:rPr lang="zh-CN" altLang="zh-CN" sz="1100" kern="100" dirty="0">
                <a:solidFill>
                  <a:srgbClr val="000000"/>
                </a:solidFill>
                <a:effectLst/>
                <a:latin typeface="Times New Roman" panose="02020603050405020304" pitchFamily="18" charset="0"/>
                <a:ea typeface="宋体" panose="02010600030101010101" pitchFamily="2" charset="-122"/>
              </a:rPr>
              <a:t>检查运行状态</a:t>
            </a:r>
            <a:endParaRPr lang="zh-CN" altLang="zh-CN" sz="1100" kern="100" dirty="0">
              <a:effectLst/>
              <a:latin typeface="Times New Roman" panose="02020603050405020304" pitchFamily="18" charset="0"/>
              <a:ea typeface="宋体" panose="02010600030101010101" pitchFamily="2" charset="-122"/>
            </a:endParaRPr>
          </a:p>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Nginx</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服务测试</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当</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安装成功后，</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服务器开始工作，用户按照以下方法对</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服务器进行测试。</a:t>
            </a:r>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76667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40AE57A-90E1-2F74-ABDE-978F352D12A6}"/>
              </a:ext>
            </a:extLst>
          </p:cNvPr>
          <p:cNvSpPr>
            <a:spLocks noGrp="1"/>
          </p:cNvSpPr>
          <p:nvPr>
            <p:ph idx="1"/>
          </p:nvPr>
        </p:nvSpPr>
        <p:spPr>
          <a:xfrm>
            <a:off x="671529" y="503932"/>
            <a:ext cx="7616793" cy="4176464"/>
          </a:xfrm>
        </p:spPr>
        <p:txBody>
          <a:bodyPr>
            <a:normAutofit/>
          </a:bodyPr>
          <a:lstStyle/>
          <a:p>
            <a:pPr algn="just" hangingPunct="0">
              <a:spcBef>
                <a:spcPts val="780"/>
              </a:spcBef>
              <a:spcAft>
                <a:spcPts val="780"/>
              </a:spcAft>
            </a:pPr>
            <a:r>
              <a:rPr lang="en-US" altLang="zh-CN" sz="1800" b="1" u="sng"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系统自带界面</a:t>
            </a:r>
          </a:p>
          <a:p>
            <a:pPr indent="266700" algn="l"/>
            <a:r>
              <a:rPr lang="zh-CN" altLang="zh-CN" sz="1800" kern="100" dirty="0">
                <a:solidFill>
                  <a:srgbClr val="000000"/>
                </a:solidFill>
                <a:effectLst/>
                <a:latin typeface="Times New Roman" panose="02020603050405020304" pitchFamily="18" charset="0"/>
                <a:ea typeface="宋体" panose="02010600030101010101" pitchFamily="2" charset="-122"/>
              </a:rPr>
              <a:t>在</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安装完成之后，在文档目录下</a:t>
            </a:r>
            <a:r>
              <a:rPr lang="en-US" altLang="zh-CN" sz="1800" kern="100" dirty="0">
                <a:solidFill>
                  <a:srgbClr val="000000"/>
                </a:solidFill>
                <a:effectLst/>
                <a:latin typeface="Times New Roman" panose="02020603050405020304" pitchFamily="18" charset="0"/>
                <a:ea typeface="宋体" panose="02010600030101010101" pitchFamily="2" charset="-122"/>
              </a:rPr>
              <a:t>/var/www/html</a:t>
            </a:r>
            <a:r>
              <a:rPr lang="zh-CN" altLang="zh-CN" sz="1800" kern="100" dirty="0">
                <a:solidFill>
                  <a:srgbClr val="000000"/>
                </a:solidFill>
                <a:effectLst/>
                <a:latin typeface="Times New Roman" panose="02020603050405020304" pitchFamily="18" charset="0"/>
                <a:ea typeface="宋体" panose="02010600030101010101" pitchFamily="2" charset="-122"/>
              </a:rPr>
              <a:t>内存放用于测试的页面，页面名称为</a:t>
            </a:r>
            <a:r>
              <a:rPr lang="en-US" altLang="zh-CN" sz="1800" kern="100" dirty="0">
                <a:solidFill>
                  <a:srgbClr val="000000"/>
                </a:solidFill>
                <a:effectLst/>
                <a:latin typeface="Times New Roman" panose="02020603050405020304" pitchFamily="18" charset="0"/>
                <a:ea typeface="宋体" panose="02010600030101010101" pitchFamily="2" charset="-122"/>
              </a:rPr>
              <a:t>index.Nginx-debian.htm</a:t>
            </a:r>
            <a:r>
              <a:rPr lang="zh-CN" altLang="zh-CN" sz="1800" kern="100" dirty="0">
                <a:solidFill>
                  <a:srgbClr val="000000"/>
                </a:solidFill>
                <a:effectLst/>
                <a:latin typeface="Times New Roman" panose="02020603050405020304" pitchFamily="18" charset="0"/>
                <a:ea typeface="宋体" panose="02010600030101010101" pitchFamily="2" charset="-122"/>
              </a:rPr>
              <a:t>。测试方法为在浏览器输入内容：</a:t>
            </a:r>
            <a:r>
              <a:rPr lang="en-US" altLang="zh-CN" sz="1800" kern="100" dirty="0">
                <a:solidFill>
                  <a:srgbClr val="000000"/>
                </a:solidFill>
                <a:latin typeface="Times New Roman" panose="02020603050405020304" pitchFamily="18" charset="0"/>
                <a:ea typeface="宋体" panose="02010600030101010101" pitchFamily="2" charset="-122"/>
              </a:rPr>
              <a:t>http://127.0.0.1</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0" algn="l">
              <a:buNone/>
            </a:pPr>
            <a:endParaRPr lang="en-US" altLang="zh-CN" dirty="0"/>
          </a:p>
          <a:p>
            <a:pPr indent="0" algn="l">
              <a:buNone/>
            </a:pPr>
            <a:endParaRPr lang="zh-CN" altLang="en-US" dirty="0"/>
          </a:p>
        </p:txBody>
      </p:sp>
    </p:spTree>
    <p:extLst>
      <p:ext uri="{BB962C8B-B14F-4D97-AF65-F5344CB8AC3E}">
        <p14:creationId xmlns:p14="http://schemas.microsoft.com/office/powerpoint/2010/main" val="76631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C9D910E5-D536-1F62-4B75-8610194B130D}"/>
              </a:ext>
            </a:extLst>
          </p:cNvPr>
          <p:cNvSpPr>
            <a:spLocks noGrp="1"/>
          </p:cNvSpPr>
          <p:nvPr>
            <p:ph idx="1"/>
          </p:nvPr>
        </p:nvSpPr>
        <p:spPr>
          <a:xfrm>
            <a:off x="671529" y="503932"/>
            <a:ext cx="7616793" cy="4104456"/>
          </a:xfrm>
        </p:spPr>
        <p:txBody>
          <a:bodyPr>
            <a:normAutofit/>
          </a:bodyPr>
          <a:lstStyle/>
          <a:p>
            <a:r>
              <a:rPr lang="en-US" altLang="zh-CN" sz="18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2.</a:t>
            </a:r>
            <a:r>
              <a:rPr lang="zh-CN" altLang="en-US" sz="1800" b="1" kern="100" dirty="0">
                <a:solidFill>
                  <a:srgbClr val="0000FF"/>
                </a:solidFill>
                <a:latin typeface="Arial" panose="020B0604020202020204" pitchFamily="34" charset="0"/>
                <a:ea typeface="楷体" panose="02010609060101010101" pitchFamily="49" charset="-122"/>
                <a:cs typeface="Times New Roman" panose="02020603050405020304" pitchFamily="18" charset="0"/>
              </a:rPr>
              <a:t>使用自制页面</a:t>
            </a:r>
          </a:p>
          <a:p>
            <a:r>
              <a:rPr lang="zh-CN" altLang="en-US" sz="1800" dirty="0"/>
              <a:t>用户也可用在网站文档目录内创建一个名为</a:t>
            </a:r>
            <a:r>
              <a:rPr lang="en-US" altLang="zh-CN" sz="1800" dirty="0"/>
              <a:t>index2.html</a:t>
            </a:r>
            <a:r>
              <a:rPr lang="zh-CN" altLang="en-US" sz="1800" dirty="0"/>
              <a:t>的页面，内容如下：</a:t>
            </a:r>
          </a:p>
          <a:p>
            <a:r>
              <a:rPr lang="en-US" altLang="zh-CN" sz="1100" dirty="0"/>
              <a:t>&lt;HTML&gt;</a:t>
            </a:r>
          </a:p>
          <a:p>
            <a:r>
              <a:rPr lang="en-US" altLang="zh-CN" sz="1100" dirty="0"/>
              <a:t>&lt;TITLE&gt;Nginx Server Test!&lt;/TITLE&gt;</a:t>
            </a:r>
          </a:p>
          <a:p>
            <a:r>
              <a:rPr lang="en-US" altLang="zh-CN" sz="1100" dirty="0"/>
              <a:t>&lt;BODY&gt;</a:t>
            </a:r>
          </a:p>
          <a:p>
            <a:r>
              <a:rPr lang="en-US" altLang="zh-CN" sz="1100" dirty="0"/>
              <a:t>&lt;H2&gt;Hello Nginx World!&lt;/</a:t>
            </a:r>
            <a:r>
              <a:rPr lang="en-US" altLang="zh-CN" sz="1100" dirty="0" err="1"/>
              <a:t>br</a:t>
            </a:r>
            <a:r>
              <a:rPr lang="en-US" altLang="zh-CN" sz="1100" dirty="0"/>
              <a:t>&gt;&lt;/H2&gt;</a:t>
            </a:r>
          </a:p>
          <a:p>
            <a:r>
              <a:rPr lang="en-US" altLang="zh-CN" sz="1100" dirty="0"/>
              <a:t>&lt;H1&gt;I am MEN, You are welcome!&lt;/H1&gt;</a:t>
            </a:r>
          </a:p>
          <a:p>
            <a:r>
              <a:rPr lang="en-US" altLang="zh-CN" sz="1100" dirty="0"/>
              <a:t>&lt;/BODY&gt;</a:t>
            </a:r>
          </a:p>
          <a:p>
            <a:r>
              <a:rPr lang="en-US" altLang="zh-CN" sz="1100" dirty="0"/>
              <a:t>&lt;/HTML&gt;</a:t>
            </a:r>
          </a:p>
          <a:p>
            <a:r>
              <a:rPr lang="zh-CN" altLang="en-US" sz="1800" dirty="0"/>
              <a:t>在浏览器地址栏下输入</a:t>
            </a:r>
            <a:r>
              <a:rPr lang="en-US" altLang="zh-CN" sz="1800" dirty="0"/>
              <a:t>http://127.0.0.1/index2.html</a:t>
            </a:r>
            <a:r>
              <a:rPr lang="zh-CN" altLang="en-US" sz="1800" dirty="0"/>
              <a:t>，此时就会显示标题为“</a:t>
            </a:r>
            <a:r>
              <a:rPr lang="en-US" altLang="zh-CN" sz="1800" dirty="0"/>
              <a:t>Nginx Server Test</a:t>
            </a:r>
            <a:r>
              <a:rPr lang="zh-CN" altLang="en-US" sz="1800" dirty="0"/>
              <a:t>！”，内容为“</a:t>
            </a:r>
            <a:r>
              <a:rPr lang="en-US" altLang="zh-CN" sz="1800" dirty="0"/>
              <a:t>Hello Nginx World!”</a:t>
            </a:r>
            <a:r>
              <a:rPr lang="zh-CN" altLang="en-US" sz="1800" dirty="0"/>
              <a:t>的页面。</a:t>
            </a:r>
          </a:p>
        </p:txBody>
      </p:sp>
    </p:spTree>
    <p:extLst>
      <p:ext uri="{BB962C8B-B14F-4D97-AF65-F5344CB8AC3E}">
        <p14:creationId xmlns:p14="http://schemas.microsoft.com/office/powerpoint/2010/main" val="2557373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70487" y="1449145"/>
            <a:ext cx="3085305" cy="0"/>
          </a:xfrm>
          <a:prstGeom prst="line">
            <a:avLst/>
          </a:prstGeom>
          <a:ln w="19050">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1023541" y="1017100"/>
            <a:ext cx="1264612" cy="745159"/>
          </a:xfrm>
          <a:prstGeom prst="rect">
            <a:avLst/>
          </a:prstGeom>
          <a:solidFill>
            <a:srgbClr val="F6F5F5"/>
          </a:solidFill>
        </p:spPr>
        <p:txBody>
          <a:bodyPr wrap="none" lIns="67391" tIns="33696" rIns="67391" bIns="33696">
            <a:spAutoFit/>
          </a:bodyPr>
          <a:lstStyle/>
          <a:p>
            <a:pPr algn="ctr">
              <a:defRPr/>
            </a:pPr>
            <a:r>
              <a:rPr lang="zh-CN" altLang="en-US" sz="44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目录</a:t>
            </a:r>
          </a:p>
        </p:txBody>
      </p:sp>
      <p:sp>
        <p:nvSpPr>
          <p:cNvPr id="8" name="Rectangle 36"/>
          <p:cNvSpPr/>
          <p:nvPr/>
        </p:nvSpPr>
        <p:spPr>
          <a:xfrm>
            <a:off x="2175669" y="2088111"/>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1-</a:t>
            </a:r>
            <a:r>
              <a:rPr lang="zh-CN"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rPr>
              <a:t>项目背景</a:t>
            </a: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9" name="Rectangle 36"/>
          <p:cNvSpPr/>
          <p:nvPr/>
        </p:nvSpPr>
        <p:spPr>
          <a:xfrm>
            <a:off x="2175669" y="2808191"/>
            <a:ext cx="2448272"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3-</a:t>
            </a:r>
            <a:r>
              <a:rPr lang="en-US" altLang="zh-CN" sz="2000" b="1" dirty="0"/>
              <a:t>Nginx</a:t>
            </a:r>
            <a:r>
              <a:rPr lang="zh-CN" altLang="zh-CN" sz="2000" b="1" dirty="0"/>
              <a:t>服务器配置</a:t>
            </a: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0" name="Rectangle 36"/>
          <p:cNvSpPr/>
          <p:nvPr/>
        </p:nvSpPr>
        <p:spPr>
          <a:xfrm>
            <a:off x="5055989" y="2088111"/>
            <a:ext cx="2160240"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2-</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项目目标</a:t>
            </a:r>
          </a:p>
        </p:txBody>
      </p:sp>
      <p:sp>
        <p:nvSpPr>
          <p:cNvPr id="11" name="Rectangle 36"/>
          <p:cNvSpPr/>
          <p:nvPr/>
        </p:nvSpPr>
        <p:spPr>
          <a:xfrm>
            <a:off x="5200005" y="2808191"/>
            <a:ext cx="3024336" cy="683603"/>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4-</a:t>
            </a:r>
            <a:r>
              <a:rPr lang="en-US" altLang="zh-CN" sz="2000" b="1" dirty="0"/>
              <a:t>Apache</a:t>
            </a:r>
            <a:r>
              <a:rPr lang="zh-CN" altLang="zh-CN" sz="2000" b="1" dirty="0"/>
              <a:t>服务器配置</a:t>
            </a:r>
          </a:p>
          <a:p>
            <a:pPr algn="ctr">
              <a:defRPr/>
            </a:pPr>
            <a:endPar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2" name="Rectangle 36"/>
          <p:cNvSpPr/>
          <p:nvPr/>
        </p:nvSpPr>
        <p:spPr>
          <a:xfrm>
            <a:off x="2175669" y="3528271"/>
            <a:ext cx="3384376" cy="375827"/>
          </a:xfrm>
          <a:prstGeom prst="rect">
            <a:avLst/>
          </a:prstGeom>
          <a:noFill/>
        </p:spPr>
        <p:txBody>
          <a:bodyPr wrap="square" lIns="67391" tIns="33696" rIns="67391" bIns="33696">
            <a:spAutoFit/>
          </a:bodyPr>
          <a:lstStyle/>
          <a:p>
            <a:pPr algn="ctr">
              <a:defRPr/>
            </a:pP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5- LNMP </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和 </a:t>
            </a:r>
            <a:r>
              <a:rPr lang="en-US" altLang="zh-CN"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LAMP</a:t>
            </a:r>
            <a:r>
              <a:rPr lang="zh-CN" altLang="en-US" sz="2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环境部署</a:t>
            </a:r>
          </a:p>
        </p:txBody>
      </p:sp>
    </p:spTree>
  </p:cSld>
  <p:clrMapOvr>
    <a:masterClrMapping/>
  </p:clrMapOvr>
  <mc:AlternateContent xmlns:mc="http://schemas.openxmlformats.org/markup-compatibility/2006" xmlns:p14="http://schemas.microsoft.com/office/powerpoint/2010/main">
    <mc:Choice Requires="p14">
      <p:transition spd="med" p14:dur="700" advTm="7431">
        <p:fade/>
      </p:transition>
    </mc:Choice>
    <mc:Fallback xmlns="">
      <p:transition spd="med" advTm="74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par>
                          <p:cTn id="33" fill="hold">
                            <p:stCondLst>
                              <p:cond delay="3500"/>
                            </p:stCondLst>
                            <p:childTnLst>
                              <p:par>
                                <p:cTn id="34" presetID="9" presetClass="exit" presetSubtype="0" fill="hold" grpId="1" nodeType="afterEffect">
                                  <p:stCondLst>
                                    <p:cond delay="0"/>
                                  </p:stCondLst>
                                  <p:childTnLst>
                                    <p:animEffect transition="out" filter="dissolv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par>
                          <p:cTn id="37" fill="hold">
                            <p:stCondLst>
                              <p:cond delay="4000"/>
                            </p:stCondLst>
                            <p:childTnLst>
                              <p:par>
                                <p:cTn id="38" presetID="9" presetClass="exit" presetSubtype="0" fill="hold" nodeType="afterEffect">
                                  <p:stCondLst>
                                    <p:cond delay="0"/>
                                  </p:stCondLst>
                                  <p:childTnLst>
                                    <p:animEffect transition="out" filter="dissolve">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childTnLst>
                          </p:cTn>
                        </p:par>
                        <p:par>
                          <p:cTn id="41" fill="hold">
                            <p:stCondLst>
                              <p:cond delay="4500"/>
                            </p:stCondLst>
                            <p:childTnLst>
                              <p:par>
                                <p:cTn id="42" presetID="9" presetClass="exit" presetSubtype="0" fill="hold" grpId="1" nodeType="afterEffect">
                                  <p:stCondLst>
                                    <p:cond delay="0"/>
                                  </p:stCondLst>
                                  <p:childTnLst>
                                    <p:animEffect transition="out" filter="dissolve">
                                      <p:cBhvr>
                                        <p:cTn id="43" dur="500"/>
                                        <p:tgtEl>
                                          <p:spTgt spid="8"/>
                                        </p:tgtEl>
                                      </p:cBhvr>
                                    </p:animEffect>
                                    <p:set>
                                      <p:cBhvr>
                                        <p:cTn id="44" dur="1" fill="hold">
                                          <p:stCondLst>
                                            <p:cond delay="499"/>
                                          </p:stCondLst>
                                        </p:cTn>
                                        <p:tgtEl>
                                          <p:spTgt spid="8"/>
                                        </p:tgtEl>
                                        <p:attrNameLst>
                                          <p:attrName>style.visibility</p:attrName>
                                        </p:attrNameLst>
                                      </p:cBhvr>
                                      <p:to>
                                        <p:strVal val="hidden"/>
                                      </p:to>
                                    </p:set>
                                  </p:childTnLst>
                                </p:cTn>
                              </p:par>
                            </p:childTnLst>
                          </p:cTn>
                        </p:par>
                        <p:par>
                          <p:cTn id="45" fill="hold">
                            <p:stCondLst>
                              <p:cond delay="5000"/>
                            </p:stCondLst>
                            <p:childTnLst>
                              <p:par>
                                <p:cTn id="46" presetID="9" presetClass="exit" presetSubtype="0" fill="hold" grpId="1" nodeType="afterEffect">
                                  <p:stCondLst>
                                    <p:cond delay="0"/>
                                  </p:stCondLst>
                                  <p:childTnLst>
                                    <p:animEffect transition="out" filter="dissolve">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childTnLst>
                          </p:cTn>
                        </p:par>
                        <p:par>
                          <p:cTn id="49" fill="hold">
                            <p:stCondLst>
                              <p:cond delay="5500"/>
                            </p:stCondLst>
                            <p:childTnLst>
                              <p:par>
                                <p:cTn id="50" presetID="9" presetClass="exit" presetSubtype="0" fill="hold" grpId="1" nodeType="afterEffect">
                                  <p:stCondLst>
                                    <p:cond delay="0"/>
                                  </p:stCondLst>
                                  <p:childTnLst>
                                    <p:animEffect transition="out" filter="dissolve">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childTnLst>
                          </p:cTn>
                        </p:par>
                        <p:par>
                          <p:cTn id="53" fill="hold">
                            <p:stCondLst>
                              <p:cond delay="6000"/>
                            </p:stCondLst>
                            <p:childTnLst>
                              <p:par>
                                <p:cTn id="54" presetID="9" presetClass="exit" presetSubtype="0" fill="hold" grpId="1" nodeType="afterEffect">
                                  <p:stCondLst>
                                    <p:cond delay="0"/>
                                  </p:stCondLst>
                                  <p:childTnLst>
                                    <p:animEffect transition="out" filter="dissolv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6500"/>
                            </p:stCondLst>
                            <p:childTnLst>
                              <p:par>
                                <p:cTn id="58" presetID="9" presetClass="exit" presetSubtype="0" fill="hold" grpId="1" nodeType="afterEffect">
                                  <p:stCondLst>
                                    <p:cond delay="0"/>
                                  </p:stCondLst>
                                  <p:childTnLst>
                                    <p:animEffect transition="out" filter="dissolve">
                                      <p:cBhvr>
                                        <p:cTn id="59" dur="500"/>
                                        <p:tgtEl>
                                          <p:spTgt spid="12"/>
                                        </p:tgtEl>
                                      </p:cBhvr>
                                    </p:animEffect>
                                    <p:set>
                                      <p:cBhvr>
                                        <p:cTn id="6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p:bldP spid="8" grpId="1"/>
      <p:bldP spid="9" grpId="0"/>
      <p:bldP spid="9" grpId="1"/>
      <p:bldP spid="10" grpId="0"/>
      <p:bldP spid="10" grpId="1"/>
      <p:bldP spid="11" grpId="0"/>
      <p:bldP spid="11" grpId="1"/>
      <p:bldP spid="12" grpId="0"/>
      <p:bldP spid="1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3680324"/>
          </a:xfrm>
        </p:spPr>
        <p:txBody>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三、创建虚拟主机</a:t>
            </a:r>
          </a:p>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基于名字和端口</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要求：在同一台主机上创建两台基于名字的虚拟主机，端口号根据需要指定。</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给两个站点分别取名为</a:t>
            </a:r>
            <a:r>
              <a:rPr lang="en-US" altLang="zh-CN" sz="1800" kern="100" dirty="0">
                <a:solidFill>
                  <a:srgbClr val="000000"/>
                </a:solidFill>
                <a:effectLst/>
                <a:latin typeface="Times New Roman" panose="02020603050405020304" pitchFamily="18" charset="0"/>
                <a:ea typeface="宋体" panose="02010600030101010101" pitchFamily="2" charset="-122"/>
              </a:rPr>
              <a:t>www.centos8.gjshao </a:t>
            </a:r>
            <a:r>
              <a:rPr lang="zh-CN" altLang="zh-CN" sz="1800" kern="100" dirty="0">
                <a:solidFill>
                  <a:srgbClr val="000000"/>
                </a:solidFill>
                <a:effectLst/>
                <a:latin typeface="Times New Roman" panose="02020603050405020304" pitchFamily="18" charset="0"/>
                <a:ea typeface="宋体" panose="02010600030101010101" pitchFamily="2" charset="-122"/>
              </a:rPr>
              <a:t>和</a:t>
            </a:r>
            <a:r>
              <a:rPr lang="en-US" altLang="zh-CN" sz="1800" kern="100" dirty="0">
                <a:solidFill>
                  <a:srgbClr val="000000"/>
                </a:solidFill>
                <a:effectLst/>
                <a:latin typeface="Times New Roman" panose="02020603050405020304" pitchFamily="18" charset="0"/>
                <a:ea typeface="宋体" panose="02010600030101010101" pitchFamily="2" charset="-122"/>
              </a:rPr>
              <a:t>www1.centos8.gjshao</a:t>
            </a:r>
            <a:r>
              <a:rPr lang="zh-CN" altLang="zh-CN" sz="1800" kern="100" dirty="0">
                <a:solidFill>
                  <a:srgbClr val="000000"/>
                </a:solidFill>
                <a:effectLst/>
                <a:latin typeface="Times New Roman" panose="02020603050405020304" pitchFamily="18" charset="0"/>
                <a:ea typeface="宋体" panose="02010600030101010101" pitchFamily="2" charset="-122"/>
              </a:rPr>
              <a:t>。前者监听默认端口，后者监听</a:t>
            </a:r>
            <a:r>
              <a:rPr lang="en-US" altLang="zh-CN" sz="1800" kern="100" dirty="0">
                <a:solidFill>
                  <a:srgbClr val="000000"/>
                </a:solidFill>
                <a:effectLst/>
                <a:latin typeface="Times New Roman" panose="02020603050405020304" pitchFamily="18" charset="0"/>
                <a:ea typeface="宋体" panose="02010600030101010101" pitchFamily="2" charset="-122"/>
              </a:rPr>
              <a:t>8080</a:t>
            </a:r>
            <a:r>
              <a:rPr lang="zh-CN" altLang="zh-CN" sz="1800" kern="100" dirty="0">
                <a:solidFill>
                  <a:srgbClr val="000000"/>
                </a:solidFill>
                <a:effectLst/>
                <a:latin typeface="Times New Roman" panose="02020603050405020304" pitchFamily="18" charset="0"/>
                <a:ea typeface="宋体" panose="02010600030101010101" pitchFamily="2" charset="-122"/>
              </a:rPr>
              <a:t>端口；文档目录和站点名字相同，都存储在</a:t>
            </a:r>
            <a:r>
              <a:rPr lang="en-US" altLang="zh-CN" sz="1800" kern="100" dirty="0">
                <a:solidFill>
                  <a:srgbClr val="000000"/>
                </a:solidFill>
                <a:effectLst/>
                <a:latin typeface="Times New Roman" panose="02020603050405020304" pitchFamily="18" charset="0"/>
                <a:ea typeface="宋体" panose="02010600030101010101" pitchFamily="2" charset="-122"/>
              </a:rPr>
              <a:t>/var/www/html/</a:t>
            </a:r>
            <a:r>
              <a:rPr lang="zh-CN" altLang="zh-CN" sz="1800" kern="100" dirty="0">
                <a:solidFill>
                  <a:srgbClr val="000000"/>
                </a:solidFill>
                <a:effectLst/>
                <a:latin typeface="Times New Roman" panose="02020603050405020304" pitchFamily="18" charset="0"/>
                <a:ea typeface="宋体" panose="02010600030101010101" pitchFamily="2" charset="-122"/>
              </a:rPr>
              <a:t>下站点的配置文件</a:t>
            </a:r>
            <a:r>
              <a:rPr lang="en-US" altLang="zh-CN" sz="1800" kern="100" dirty="0" err="1">
                <a:solidFill>
                  <a:srgbClr val="000000"/>
                </a:solidFill>
                <a:effectLst/>
                <a:latin typeface="Times New Roman" panose="02020603050405020304" pitchFamily="18" charset="0"/>
                <a:ea typeface="宋体" panose="02010600030101010101" pitchFamily="2" charset="-122"/>
              </a:rPr>
              <a:t>namebased.conf</a:t>
            </a:r>
            <a:endParaRPr lang="zh-CN" altLang="en-US" dirty="0"/>
          </a:p>
        </p:txBody>
      </p:sp>
    </p:spTree>
    <p:extLst>
      <p:ext uri="{BB962C8B-B14F-4D97-AF65-F5344CB8AC3E}">
        <p14:creationId xmlns:p14="http://schemas.microsoft.com/office/powerpoint/2010/main" val="3327492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3680324"/>
          </a:xfrm>
        </p:spPr>
        <p:txBody>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基于</a:t>
            </a: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IP</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地址和端口</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要求：在同一系统内配置多个</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地址，每一个</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地址配置一台虚拟主机并指定端口号。</a:t>
            </a:r>
            <a:endParaRPr lang="zh-CN" altLang="zh-CN" sz="1800" kern="100" dirty="0">
              <a:effectLst/>
              <a:latin typeface="Times New Roman" panose="02020603050405020304" pitchFamily="18" charset="0"/>
              <a:ea typeface="宋体" panose="02010600030101010101" pitchFamily="2" charset="-122"/>
            </a:endParaRPr>
          </a:p>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创建两个网站，只能以</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IP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地址方式访问，网站分别为</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192.168.65.130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和</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192.168.65.13</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，分别监听</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8008</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和默认端口，文档目录分别为</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/var/www/html/</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下的</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19216865130</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和</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19216865131</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。站点配置文件</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ipbased.conf</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p>
          <a:p>
            <a:r>
              <a:rPr lang="zh-CN" altLang="zh-CN" sz="1800" kern="100" dirty="0">
                <a:solidFill>
                  <a:srgbClr val="000000"/>
                </a:solidFill>
                <a:effectLst/>
                <a:latin typeface="Times New Roman" panose="02020603050405020304" pitchFamily="18" charset="0"/>
                <a:ea typeface="宋体" panose="02010600030101010101" pitchFamily="2" charset="-122"/>
              </a:rPr>
              <a:t>只需要将</a:t>
            </a:r>
            <a:r>
              <a:rPr lang="en-US" altLang="zh-CN" sz="1800" kern="100" dirty="0" err="1">
                <a:solidFill>
                  <a:srgbClr val="000000"/>
                </a:solidFill>
                <a:effectLst/>
                <a:latin typeface="Times New Roman" panose="02020603050405020304" pitchFamily="18" charset="0"/>
                <a:ea typeface="宋体" panose="02010600030101010101" pitchFamily="2" charset="-122"/>
              </a:rPr>
              <a:t>server_name</a:t>
            </a:r>
            <a:r>
              <a:rPr lang="zh-CN" altLang="zh-CN" sz="1800" kern="100" dirty="0">
                <a:solidFill>
                  <a:srgbClr val="000000"/>
                </a:solidFill>
                <a:effectLst/>
                <a:latin typeface="Times New Roman" panose="02020603050405020304" pitchFamily="18" charset="0"/>
                <a:ea typeface="宋体" panose="02010600030101010101" pitchFamily="2" charset="-122"/>
              </a:rPr>
              <a:t>的</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的地址改为本地</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地址即可。也可以修改文档目录或端口号等信息。</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58563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379414C-3B85-EBDE-6ECD-B4E2D818B0BB}"/>
              </a:ext>
            </a:extLst>
          </p:cNvPr>
          <p:cNvSpPr>
            <a:spLocks noGrp="1"/>
          </p:cNvSpPr>
          <p:nvPr>
            <p:ph idx="1"/>
          </p:nvPr>
        </p:nvSpPr>
        <p:spPr>
          <a:xfrm>
            <a:off x="671529" y="575940"/>
            <a:ext cx="7616793" cy="4104456"/>
          </a:xfrm>
        </p:spPr>
        <p:txBody>
          <a:bodyPr>
            <a:normAutofit fontScale="77500" lnSpcReduction="20000"/>
          </a:bodyPr>
          <a:lstStyle/>
          <a:p>
            <a:r>
              <a:rPr lang="zh-CN" altLang="zh-CN" sz="2300" b="1" kern="100" dirty="0">
                <a:effectLst/>
                <a:latin typeface="Times New Roman" panose="02020603050405020304" pitchFamily="18" charset="0"/>
                <a:ea typeface="宋体" panose="02010600030101010101" pitchFamily="2" charset="-122"/>
                <a:cs typeface="Times New Roman" panose="02020603050405020304" pitchFamily="18" charset="0"/>
              </a:rPr>
              <a:t>四、访问主机控制</a:t>
            </a:r>
          </a:p>
          <a:p>
            <a:r>
              <a:rPr lang="zh-CN" altLang="zh-CN" sz="2300" kern="100" dirty="0">
                <a:effectLst/>
                <a:latin typeface="Calibri" panose="020F0502020204030204" pitchFamily="34" charset="0"/>
                <a:ea typeface="宋体" panose="02010600030101010101" pitchFamily="2" charset="-122"/>
                <a:cs typeface="Times New Roman" panose="02020603050405020304" pitchFamily="18" charset="0"/>
              </a:rPr>
              <a:t>创建一个站点命名为</a:t>
            </a:r>
            <a:r>
              <a:rPr lang="en-US" altLang="zh-CN" sz="2300" u="none" strike="noStrike" kern="100" dirty="0">
                <a:solidFill>
                  <a:srgbClr val="0563C1"/>
                </a:solidFill>
                <a:effectLst/>
                <a:latin typeface="Calibri" panose="020F0502020204030204" pitchFamily="34" charset="0"/>
                <a:ea typeface="宋体" panose="02010600030101010101" pitchFamily="2" charset="-122"/>
                <a:cs typeface="Times New Roman" panose="02020603050405020304" pitchFamily="18" charset="0"/>
              </a:rPr>
              <a:t>www.ubuntu18.gjshao</a:t>
            </a:r>
            <a:r>
              <a:rPr lang="en-US" altLang="zh-CN" sz="23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2300" kern="100" dirty="0">
                <a:effectLst/>
                <a:latin typeface="Calibri" panose="020F0502020204030204" pitchFamily="34" charset="0"/>
                <a:ea typeface="宋体" panose="02010600030101010101" pitchFamily="2" charset="-122"/>
                <a:cs typeface="Times New Roman" panose="02020603050405020304" pitchFamily="18" charset="0"/>
              </a:rPr>
              <a:t>文档目录为</a:t>
            </a:r>
            <a:r>
              <a:rPr lang="en-US" altLang="zh-CN" sz="2300" kern="100" dirty="0">
                <a:effectLst/>
                <a:latin typeface="Calibri" panose="020F0502020204030204" pitchFamily="34" charset="0"/>
                <a:ea typeface="宋体" panose="02010600030101010101" pitchFamily="2" charset="-122"/>
                <a:cs typeface="Times New Roman" panose="02020603050405020304" pitchFamily="18" charset="0"/>
              </a:rPr>
              <a:t>/var/www/html/</a:t>
            </a:r>
            <a:r>
              <a:rPr lang="en-US" altLang="zh-CN" sz="2300" kern="100" dirty="0" err="1">
                <a:effectLst/>
                <a:latin typeface="Calibri" panose="020F0502020204030204" pitchFamily="34" charset="0"/>
                <a:ea typeface="宋体" panose="02010600030101010101" pitchFamily="2" charset="-122"/>
                <a:cs typeface="Times New Roman" panose="02020603050405020304" pitchFamily="18" charset="0"/>
              </a:rPr>
              <a:t>acctrl</a:t>
            </a:r>
            <a:r>
              <a:rPr lang="en-US" altLang="zh-CN" sz="23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2300" kern="100" dirty="0">
                <a:effectLst/>
                <a:latin typeface="Calibri" panose="020F0502020204030204" pitchFamily="34" charset="0"/>
                <a:ea typeface="宋体" panose="02010600030101010101" pitchFamily="2" charset="-122"/>
                <a:cs typeface="Times New Roman" panose="02020603050405020304" pitchFamily="18" charset="0"/>
              </a:rPr>
              <a:t>。要求文档目录只允许本地访问</a:t>
            </a:r>
            <a:r>
              <a:rPr lang="en-US" altLang="zh-CN" sz="2300" kern="100" dirty="0">
                <a:effectLst/>
                <a:latin typeface="Calibri" panose="020F0502020204030204" pitchFamily="34" charset="0"/>
                <a:ea typeface="宋体" panose="02010600030101010101" pitchFamily="2" charset="-122"/>
                <a:cs typeface="Times New Roman" panose="02020603050405020304" pitchFamily="18" charset="0"/>
              </a:rPr>
              <a:t>;/images/</a:t>
            </a:r>
            <a:r>
              <a:rPr lang="zh-CN" altLang="zh-CN" sz="2300" kern="100" dirty="0">
                <a:effectLst/>
                <a:latin typeface="Calibri" panose="020F0502020204030204" pitchFamily="34" charset="0"/>
                <a:ea typeface="宋体" panose="02010600030101010101" pitchFamily="2" charset="-122"/>
                <a:cs typeface="Times New Roman" panose="02020603050405020304" pitchFamily="18" charset="0"/>
              </a:rPr>
              <a:t>内容从</a:t>
            </a:r>
            <a:r>
              <a:rPr lang="en-US" altLang="zh-CN" sz="2300" kern="100" dirty="0">
                <a:effectLst/>
                <a:latin typeface="Calibri" panose="020F0502020204030204" pitchFamily="34" charset="0"/>
                <a:ea typeface="宋体" panose="02010600030101010101" pitchFamily="2" charset="-122"/>
                <a:cs typeface="Times New Roman" panose="02020603050405020304" pitchFamily="18" charset="0"/>
              </a:rPr>
              <a:t>/data/images/</a:t>
            </a:r>
            <a:r>
              <a:rPr lang="zh-CN" altLang="zh-CN" sz="2300" kern="100" dirty="0">
                <a:effectLst/>
                <a:latin typeface="Calibri" panose="020F0502020204030204" pitchFamily="34" charset="0"/>
                <a:ea typeface="宋体" panose="02010600030101010101" pitchFamily="2" charset="-122"/>
                <a:cs typeface="Times New Roman" panose="02020603050405020304" pitchFamily="18" charset="0"/>
              </a:rPr>
              <a:t>提取</a:t>
            </a:r>
            <a:r>
              <a:rPr lang="en-US" altLang="zh-CN" sz="2300" kern="100" dirty="0">
                <a:effectLst/>
                <a:latin typeface="Calibri" panose="020F0502020204030204" pitchFamily="34" charset="0"/>
                <a:ea typeface="宋体" panose="02010600030101010101" pitchFamily="2" charset="-122"/>
                <a:cs typeface="Times New Roman" panose="02020603050405020304" pitchFamily="18" charset="0"/>
              </a:rPr>
              <a:t>;/other/</a:t>
            </a:r>
            <a:r>
              <a:rPr lang="zh-CN" altLang="zh-CN" sz="2300" kern="100" dirty="0">
                <a:effectLst/>
                <a:latin typeface="Calibri" panose="020F0502020204030204" pitchFamily="34" charset="0"/>
                <a:ea typeface="宋体" panose="02010600030101010101" pitchFamily="2" charset="-122"/>
                <a:cs typeface="Times New Roman" panose="02020603050405020304" pitchFamily="18" charset="0"/>
              </a:rPr>
              <a:t>目录的内容由其他站点或默认主机代理，设置站点文件为</a:t>
            </a:r>
            <a:r>
              <a:rPr lang="en-US" altLang="zh-CN" sz="2300" kern="100" dirty="0" err="1">
                <a:effectLst/>
                <a:latin typeface="Calibri" panose="020F0502020204030204" pitchFamily="34" charset="0"/>
                <a:ea typeface="宋体" panose="02010600030101010101" pitchFamily="2" charset="-122"/>
                <a:cs typeface="Times New Roman" panose="02020603050405020304" pitchFamily="18" charset="0"/>
              </a:rPr>
              <a:t>accctrl.conf</a:t>
            </a:r>
            <a:r>
              <a:rPr lang="en-US" altLang="zh-CN" sz="2300" kern="100" dirty="0">
                <a:latin typeface="Calibri" panose="020F0502020204030204" pitchFamily="34" charset="0"/>
                <a:ea typeface="宋体" panose="02010600030101010101" pitchFamily="2" charset="-122"/>
                <a:cs typeface="Times New Roman" panose="02020603050405020304" pitchFamily="18" charset="0"/>
              </a:rPr>
              <a:t>.</a:t>
            </a:r>
          </a:p>
          <a:p>
            <a:r>
              <a:rPr lang="zh-CN" altLang="zh-CN" sz="2300" b="1" kern="100" dirty="0">
                <a:effectLst/>
                <a:latin typeface="Times New Roman" panose="02020603050405020304" pitchFamily="18" charset="0"/>
                <a:ea typeface="宋体" panose="02010600030101010101" pitchFamily="2" charset="-122"/>
                <a:cs typeface="Times New Roman" panose="02020603050405020304" pitchFamily="18" charset="0"/>
              </a:rPr>
              <a:t>五、开启防火墙</a:t>
            </a:r>
          </a:p>
          <a:p>
            <a:pPr indent="266700" algn="just"/>
            <a:r>
              <a:rPr lang="zh-CN" altLang="zh-CN" sz="2300" kern="100" dirty="0">
                <a:solidFill>
                  <a:srgbClr val="000000"/>
                </a:solidFill>
                <a:effectLst/>
                <a:latin typeface="Times New Roman" panose="02020603050405020304" pitchFamily="18" charset="0"/>
                <a:ea typeface="宋体" panose="02010600030101010101" pitchFamily="2" charset="-122"/>
              </a:rPr>
              <a:t>在</a:t>
            </a:r>
            <a:r>
              <a:rPr lang="en-US" altLang="zh-CN" sz="2300" kern="100" dirty="0" err="1">
                <a:solidFill>
                  <a:srgbClr val="000000"/>
                </a:solidFill>
                <a:effectLst/>
                <a:latin typeface="Times New Roman" panose="02020603050405020304" pitchFamily="18" charset="0"/>
                <a:ea typeface="宋体" panose="02010600030101010101" pitchFamily="2" charset="-122"/>
              </a:rPr>
              <a:t>linux</a:t>
            </a:r>
            <a:r>
              <a:rPr lang="zh-CN" altLang="zh-CN" sz="2300" kern="100" dirty="0">
                <a:solidFill>
                  <a:srgbClr val="000000"/>
                </a:solidFill>
                <a:effectLst/>
                <a:latin typeface="Times New Roman" panose="02020603050405020304" pitchFamily="18" charset="0"/>
                <a:ea typeface="宋体" panose="02010600030101010101" pitchFamily="2" charset="-122"/>
              </a:rPr>
              <a:t>系统下，</a:t>
            </a:r>
            <a:r>
              <a:rPr lang="en-US" altLang="zh-CN" sz="2300" kern="100" dirty="0">
                <a:solidFill>
                  <a:srgbClr val="000000"/>
                </a:solidFill>
                <a:effectLst/>
                <a:latin typeface="Times New Roman" panose="02020603050405020304" pitchFamily="18" charset="0"/>
                <a:ea typeface="宋体" panose="02010600030101010101" pitchFamily="2" charset="-122"/>
              </a:rPr>
              <a:t>Apache</a:t>
            </a:r>
            <a:r>
              <a:rPr lang="zh-CN" altLang="zh-CN" sz="2300" kern="100" dirty="0">
                <a:solidFill>
                  <a:srgbClr val="000000"/>
                </a:solidFill>
                <a:effectLst/>
                <a:latin typeface="Times New Roman" panose="02020603050405020304" pitchFamily="18" charset="0"/>
                <a:ea typeface="宋体" panose="02010600030101010101" pitchFamily="2" charset="-122"/>
              </a:rPr>
              <a:t>以</a:t>
            </a:r>
            <a:r>
              <a:rPr lang="en-US" altLang="zh-CN" sz="2300" kern="100" dirty="0">
                <a:solidFill>
                  <a:srgbClr val="000000"/>
                </a:solidFill>
                <a:effectLst/>
                <a:latin typeface="Times New Roman" panose="02020603050405020304" pitchFamily="18" charset="0"/>
                <a:ea typeface="宋体" panose="02010600030101010101" pitchFamily="2" charset="-122"/>
              </a:rPr>
              <a:t>httpd</a:t>
            </a:r>
            <a:r>
              <a:rPr lang="zh-CN" altLang="zh-CN" sz="2300" kern="100" dirty="0">
                <a:solidFill>
                  <a:srgbClr val="000000"/>
                </a:solidFill>
                <a:effectLst/>
                <a:latin typeface="Times New Roman" panose="02020603050405020304" pitchFamily="18" charset="0"/>
                <a:ea typeface="宋体" panose="02010600030101010101" pitchFamily="2" charset="-122"/>
              </a:rPr>
              <a:t>服务形式出现，需要打开对应的端口，命令如下：</a:t>
            </a:r>
            <a:endParaRPr lang="zh-CN" altLang="zh-CN" sz="2300" kern="100" dirty="0">
              <a:effectLst/>
              <a:latin typeface="Times New Roman" panose="02020603050405020304" pitchFamily="18" charset="0"/>
              <a:ea typeface="宋体" panose="02010600030101010101" pitchFamily="2" charset="-122"/>
            </a:endParaRPr>
          </a:p>
          <a:p>
            <a:pPr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#firewall-cmd --permanent --add-service=http	#</a:t>
            </a:r>
            <a:r>
              <a:rPr lang="zh-CN" altLang="zh-CN" sz="1600" kern="100" dirty="0">
                <a:solidFill>
                  <a:srgbClr val="000000"/>
                </a:solidFill>
                <a:effectLst/>
                <a:latin typeface="Times New Roman" panose="02020603050405020304" pitchFamily="18" charset="0"/>
                <a:ea typeface="宋体" panose="02010600030101010101" pitchFamily="2" charset="-122"/>
              </a:rPr>
              <a:t>增加允许</a:t>
            </a:r>
            <a:r>
              <a:rPr lang="en-US" altLang="zh-CN" sz="1600" kern="100" dirty="0">
                <a:solidFill>
                  <a:srgbClr val="000000"/>
                </a:solidFill>
                <a:effectLst/>
                <a:latin typeface="Times New Roman" panose="02020603050405020304" pitchFamily="18" charset="0"/>
                <a:ea typeface="宋体" panose="02010600030101010101" pitchFamily="2" charset="-122"/>
              </a:rPr>
              <a:t>http</a:t>
            </a:r>
            <a:r>
              <a:rPr lang="zh-CN" altLang="zh-CN" sz="1600" kern="100" dirty="0">
                <a:solidFill>
                  <a:srgbClr val="000000"/>
                </a:solidFill>
                <a:effectLst/>
                <a:latin typeface="Times New Roman" panose="02020603050405020304" pitchFamily="18" charset="0"/>
                <a:ea typeface="宋体" panose="02010600030101010101" pitchFamily="2" charset="-122"/>
              </a:rPr>
              <a:t>的规则：</a:t>
            </a:r>
            <a:r>
              <a:rPr lang="en-US" altLang="zh-CN" sz="1600" kern="100" dirty="0" err="1">
                <a:solidFill>
                  <a:srgbClr val="000000"/>
                </a:solidFill>
                <a:effectLst/>
                <a:latin typeface="Times New Roman" panose="02020603050405020304" pitchFamily="18" charset="0"/>
                <a:ea typeface="宋体" panose="02010600030101010101" pitchFamily="2" charset="-122"/>
              </a:rPr>
              <a:t>firewalld</a:t>
            </a:r>
            <a:r>
              <a:rPr lang="en-US" altLang="zh-CN" sz="1600" kern="100" dirty="0">
                <a:solidFill>
                  <a:srgbClr val="000000"/>
                </a:solidFill>
                <a:effectLst/>
                <a:latin typeface="Times New Roman" panose="02020603050405020304" pitchFamily="18" charset="0"/>
                <a:ea typeface="宋体" panose="02010600030101010101" pitchFamily="2" charset="-122"/>
              </a:rPr>
              <a:t> </a:t>
            </a:r>
            <a:r>
              <a:rPr lang="zh-CN" altLang="zh-CN" sz="1600" kern="100" dirty="0">
                <a:solidFill>
                  <a:srgbClr val="000000"/>
                </a:solidFill>
                <a:effectLst/>
                <a:latin typeface="Times New Roman" panose="02020603050405020304" pitchFamily="18" charset="0"/>
                <a:ea typeface="宋体" panose="02010600030101010101" pitchFamily="2" charset="-122"/>
              </a:rPr>
              <a:t>防火墙</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 firewall-</a:t>
            </a:r>
            <a:r>
              <a:rPr lang="en-US" altLang="zh-CN" sz="1600" kern="100" dirty="0" err="1">
                <a:solidFill>
                  <a:srgbClr val="000000"/>
                </a:solidFill>
                <a:effectLst/>
                <a:latin typeface="Times New Roman" panose="02020603050405020304" pitchFamily="18" charset="0"/>
                <a:ea typeface="宋体" panose="02010600030101010101" pitchFamily="2" charset="-122"/>
              </a:rPr>
              <a:t>cmd</a:t>
            </a:r>
            <a:r>
              <a:rPr lang="en-US" altLang="zh-CN" sz="1600" kern="100" dirty="0">
                <a:solidFill>
                  <a:srgbClr val="000000"/>
                </a:solidFill>
                <a:effectLst/>
                <a:latin typeface="Times New Roman" panose="02020603050405020304" pitchFamily="18" charset="0"/>
                <a:ea typeface="宋体" panose="02010600030101010101" pitchFamily="2" charset="-122"/>
              </a:rPr>
              <a:t> --permanent --add-service=https		#</a:t>
            </a:r>
            <a:r>
              <a:rPr lang="zh-CN" altLang="zh-CN" sz="1600" kern="100" dirty="0">
                <a:solidFill>
                  <a:srgbClr val="000000"/>
                </a:solidFill>
                <a:effectLst/>
                <a:latin typeface="Times New Roman" panose="02020603050405020304" pitchFamily="18" charset="0"/>
                <a:ea typeface="宋体" panose="02010600030101010101" pitchFamily="2" charset="-122"/>
              </a:rPr>
              <a:t>增加允许</a:t>
            </a:r>
            <a:r>
              <a:rPr lang="en-US" altLang="zh-CN" sz="1600" kern="100" dirty="0">
                <a:solidFill>
                  <a:srgbClr val="000000"/>
                </a:solidFill>
                <a:effectLst/>
                <a:latin typeface="Times New Roman" panose="02020603050405020304" pitchFamily="18" charset="0"/>
                <a:ea typeface="宋体" panose="02010600030101010101" pitchFamily="2" charset="-122"/>
              </a:rPr>
              <a:t>https</a:t>
            </a:r>
            <a:r>
              <a:rPr lang="zh-CN" altLang="zh-CN" sz="1600" kern="100" dirty="0">
                <a:solidFill>
                  <a:srgbClr val="000000"/>
                </a:solidFill>
                <a:effectLst/>
                <a:latin typeface="Times New Roman" panose="02020603050405020304" pitchFamily="18" charset="0"/>
                <a:ea typeface="宋体" panose="02010600030101010101" pitchFamily="2" charset="-122"/>
              </a:rPr>
              <a:t>的规则</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 firewall-</a:t>
            </a:r>
            <a:r>
              <a:rPr lang="en-US" altLang="zh-CN" sz="1600" kern="100" dirty="0" err="1">
                <a:solidFill>
                  <a:srgbClr val="000000"/>
                </a:solidFill>
                <a:effectLst/>
                <a:latin typeface="Times New Roman" panose="02020603050405020304" pitchFamily="18" charset="0"/>
                <a:ea typeface="宋体" panose="02010600030101010101" pitchFamily="2" charset="-122"/>
              </a:rPr>
              <a:t>cmd</a:t>
            </a:r>
            <a:r>
              <a:rPr lang="en-US" altLang="zh-CN" sz="1600" kern="100" dirty="0">
                <a:solidFill>
                  <a:srgbClr val="000000"/>
                </a:solidFill>
                <a:effectLst/>
                <a:latin typeface="Times New Roman" panose="02020603050405020304" pitchFamily="18" charset="0"/>
                <a:ea typeface="宋体" panose="02010600030101010101" pitchFamily="2" charset="-122"/>
              </a:rPr>
              <a:t> --permanent --add-</a:t>
            </a:r>
            <a:r>
              <a:rPr lang="en-US" altLang="zh-CN" sz="1600" kern="100" dirty="0" err="1">
                <a:solidFill>
                  <a:srgbClr val="000000"/>
                </a:solidFill>
                <a:effectLst/>
                <a:latin typeface="Times New Roman" panose="02020603050405020304" pitchFamily="18" charset="0"/>
                <a:ea typeface="宋体" panose="02010600030101010101" pitchFamily="2" charset="-122"/>
              </a:rPr>
              <a:t>porte</a:t>
            </a:r>
            <a:r>
              <a:rPr lang="en-US" altLang="zh-CN" sz="1600" kern="100" dirty="0">
                <a:solidFill>
                  <a:srgbClr val="000000"/>
                </a:solidFill>
                <a:effectLst/>
                <a:latin typeface="Times New Roman" panose="02020603050405020304" pitchFamily="18" charset="0"/>
                <a:ea typeface="宋体" panose="02010600030101010101" pitchFamily="2" charset="-122"/>
              </a:rPr>
              <a:t>=8080/</a:t>
            </a:r>
            <a:r>
              <a:rPr lang="en-US" altLang="zh-CN" sz="1600" kern="100" dirty="0" err="1">
                <a:solidFill>
                  <a:srgbClr val="000000"/>
                </a:solidFill>
                <a:effectLst/>
                <a:latin typeface="Times New Roman" panose="02020603050405020304" pitchFamily="18" charset="0"/>
                <a:ea typeface="宋体" panose="02010600030101010101" pitchFamily="2" charset="-122"/>
              </a:rPr>
              <a:t>tcp</a:t>
            </a:r>
            <a:r>
              <a:rPr lang="en-US" altLang="zh-CN" sz="1600" kern="100" dirty="0">
                <a:solidFill>
                  <a:srgbClr val="000000"/>
                </a:solidFill>
                <a:effectLst/>
                <a:latin typeface="Times New Roman" panose="02020603050405020304" pitchFamily="18" charset="0"/>
                <a:ea typeface="宋体" panose="02010600030101010101" pitchFamily="2" charset="-122"/>
              </a:rPr>
              <a:t>		#</a:t>
            </a:r>
            <a:r>
              <a:rPr lang="zh-CN" altLang="zh-CN" sz="1600" kern="100" dirty="0">
                <a:solidFill>
                  <a:srgbClr val="000000"/>
                </a:solidFill>
                <a:effectLst/>
                <a:latin typeface="Times New Roman" panose="02020603050405020304" pitchFamily="18" charset="0"/>
                <a:ea typeface="宋体" panose="02010600030101010101" pitchFamily="2" charset="-122"/>
              </a:rPr>
              <a:t>增加允许</a:t>
            </a:r>
            <a:r>
              <a:rPr lang="en-US" altLang="zh-CN" sz="1600" kern="100" dirty="0">
                <a:solidFill>
                  <a:srgbClr val="000000"/>
                </a:solidFill>
                <a:effectLst/>
                <a:latin typeface="Times New Roman" panose="02020603050405020304" pitchFamily="18" charset="0"/>
                <a:ea typeface="宋体" panose="02010600030101010101" pitchFamily="2" charset="-122"/>
              </a:rPr>
              <a:t>8080/</a:t>
            </a:r>
            <a:r>
              <a:rPr lang="en-US" altLang="zh-CN" sz="1600" kern="100" dirty="0" err="1">
                <a:solidFill>
                  <a:srgbClr val="000000"/>
                </a:solidFill>
                <a:effectLst/>
                <a:latin typeface="Times New Roman" panose="02020603050405020304" pitchFamily="18" charset="0"/>
                <a:ea typeface="宋体" panose="02010600030101010101" pitchFamily="2" charset="-122"/>
              </a:rPr>
              <a:t>tcp</a:t>
            </a:r>
            <a:r>
              <a:rPr lang="zh-CN" altLang="zh-CN" sz="1600" kern="100" dirty="0">
                <a:solidFill>
                  <a:srgbClr val="000000"/>
                </a:solidFill>
                <a:effectLst/>
                <a:latin typeface="Times New Roman" panose="02020603050405020304" pitchFamily="18" charset="0"/>
                <a:ea typeface="宋体" panose="02010600030101010101" pitchFamily="2" charset="-122"/>
              </a:rPr>
              <a:t>的规则</a:t>
            </a:r>
            <a:endParaRPr lang="zh-CN" altLang="zh-CN" sz="1600" kern="100" dirty="0">
              <a:effectLst/>
              <a:latin typeface="Times New Roman" panose="02020603050405020304" pitchFamily="18" charset="0"/>
              <a:ea typeface="宋体" panose="02010600030101010101" pitchFamily="2" charset="-122"/>
            </a:endParaRPr>
          </a:p>
          <a:p>
            <a:pPr indent="266700" algn="just"/>
            <a:r>
              <a:rPr lang="en-US" altLang="zh-CN" sz="1600" kern="100" dirty="0">
                <a:solidFill>
                  <a:srgbClr val="000000"/>
                </a:solidFill>
                <a:effectLst/>
                <a:latin typeface="Times New Roman" panose="02020603050405020304" pitchFamily="18" charset="0"/>
                <a:ea typeface="宋体" panose="02010600030101010101" pitchFamily="2" charset="-122"/>
              </a:rPr>
              <a:t># firewall-</a:t>
            </a:r>
            <a:r>
              <a:rPr lang="en-US" altLang="zh-CN" sz="1600" kern="100" dirty="0" err="1">
                <a:solidFill>
                  <a:srgbClr val="000000"/>
                </a:solidFill>
                <a:effectLst/>
                <a:latin typeface="Times New Roman" panose="02020603050405020304" pitchFamily="18" charset="0"/>
                <a:ea typeface="宋体" panose="02010600030101010101" pitchFamily="2" charset="-122"/>
              </a:rPr>
              <a:t>cmd</a:t>
            </a:r>
            <a:r>
              <a:rPr lang="en-US" altLang="zh-CN" sz="1600" kern="100" dirty="0">
                <a:solidFill>
                  <a:srgbClr val="000000"/>
                </a:solidFill>
                <a:effectLst/>
                <a:latin typeface="Times New Roman" panose="02020603050405020304" pitchFamily="18" charset="0"/>
                <a:ea typeface="宋体" panose="02010600030101010101" pitchFamily="2" charset="-122"/>
              </a:rPr>
              <a:t> --add-</a:t>
            </a:r>
            <a:r>
              <a:rPr lang="en-US" altLang="zh-CN" sz="1600" kern="100" dirty="0" err="1">
                <a:solidFill>
                  <a:srgbClr val="000000"/>
                </a:solidFill>
                <a:effectLst/>
                <a:latin typeface="Times New Roman" panose="02020603050405020304" pitchFamily="18" charset="0"/>
                <a:ea typeface="宋体" panose="02010600030101010101" pitchFamily="2" charset="-122"/>
              </a:rPr>
              <a:t>porte</a:t>
            </a:r>
            <a:r>
              <a:rPr lang="en-US" altLang="zh-CN" sz="1600" kern="100" dirty="0">
                <a:solidFill>
                  <a:srgbClr val="000000"/>
                </a:solidFill>
                <a:effectLst/>
                <a:latin typeface="Times New Roman" panose="02020603050405020304" pitchFamily="18" charset="0"/>
                <a:ea typeface="宋体" panose="02010600030101010101" pitchFamily="2" charset="-122"/>
              </a:rPr>
              <a:t>=8008-8009/</a:t>
            </a:r>
            <a:r>
              <a:rPr lang="en-US" altLang="zh-CN" sz="1600" kern="100" dirty="0" err="1">
                <a:solidFill>
                  <a:srgbClr val="000000"/>
                </a:solidFill>
                <a:effectLst/>
                <a:latin typeface="Times New Roman" panose="02020603050405020304" pitchFamily="18" charset="0"/>
                <a:ea typeface="宋体" panose="02010600030101010101" pitchFamily="2" charset="-122"/>
              </a:rPr>
              <a:t>tcp</a:t>
            </a:r>
            <a:r>
              <a:rPr lang="en-US" altLang="zh-CN" sz="1600" kern="100" dirty="0">
                <a:solidFill>
                  <a:srgbClr val="000000"/>
                </a:solidFill>
                <a:effectLst/>
                <a:latin typeface="Times New Roman" panose="02020603050405020304" pitchFamily="18" charset="0"/>
                <a:ea typeface="宋体" panose="02010600030101010101" pitchFamily="2" charset="-122"/>
              </a:rPr>
              <a:t>			#</a:t>
            </a:r>
            <a:r>
              <a:rPr lang="zh-CN" altLang="zh-CN" sz="1600" kern="100" dirty="0">
                <a:solidFill>
                  <a:srgbClr val="000000"/>
                </a:solidFill>
                <a:effectLst/>
                <a:latin typeface="Times New Roman" panose="02020603050405020304" pitchFamily="18" charset="0"/>
                <a:ea typeface="宋体" panose="02010600030101010101" pitchFamily="2" charset="-122"/>
              </a:rPr>
              <a:t>增加允许</a:t>
            </a:r>
            <a:r>
              <a:rPr lang="en-US" altLang="zh-CN" sz="1600" kern="100" dirty="0">
                <a:solidFill>
                  <a:srgbClr val="000000"/>
                </a:solidFill>
                <a:effectLst/>
                <a:latin typeface="Times New Roman" panose="02020603050405020304" pitchFamily="18" charset="0"/>
                <a:ea typeface="宋体" panose="02010600030101010101" pitchFamily="2" charset="-122"/>
              </a:rPr>
              <a:t>8008-8009/</a:t>
            </a:r>
            <a:r>
              <a:rPr lang="en-US" altLang="zh-CN" sz="1600" kern="100" dirty="0" err="1">
                <a:solidFill>
                  <a:srgbClr val="000000"/>
                </a:solidFill>
                <a:effectLst/>
                <a:latin typeface="Times New Roman" panose="02020603050405020304" pitchFamily="18" charset="0"/>
                <a:ea typeface="宋体" panose="02010600030101010101" pitchFamily="2" charset="-122"/>
              </a:rPr>
              <a:t>tcp</a:t>
            </a:r>
            <a:r>
              <a:rPr lang="zh-CN" altLang="zh-CN" sz="1600" kern="100" dirty="0">
                <a:solidFill>
                  <a:srgbClr val="000000"/>
                </a:solidFill>
                <a:effectLst/>
                <a:latin typeface="Times New Roman" panose="02020603050405020304" pitchFamily="18" charset="0"/>
                <a:ea typeface="宋体" panose="02010600030101010101" pitchFamily="2" charset="-122"/>
              </a:rPr>
              <a:t>的规则</a:t>
            </a:r>
            <a:endParaRPr lang="zh-CN" altLang="zh-CN" sz="16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2095025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F530C3-68CA-134C-CDC1-BD4BACDCAA05}"/>
              </a:ext>
            </a:extLst>
          </p:cNvPr>
          <p:cNvSpPr>
            <a:spLocks noGrp="1"/>
          </p:cNvSpPr>
          <p:nvPr>
            <p:ph type="title"/>
          </p:nvPr>
        </p:nvSpPr>
        <p:spPr/>
        <p:txBody>
          <a:bodyPr/>
          <a:lstStyle/>
          <a:p>
            <a:r>
              <a:rPr lang="en-US" altLang="zh-CN" sz="1800" b="1" kern="100" dirty="0">
                <a:effectLst/>
                <a:latin typeface="Times New Roman" panose="02020603050405020304" pitchFamily="18" charset="0"/>
                <a:ea typeface="宋体" panose="02010600030101010101" pitchFamily="2" charset="-122"/>
              </a:rPr>
              <a:t> Apache</a:t>
            </a:r>
            <a:r>
              <a:rPr lang="zh-CN" altLang="zh-CN" sz="1800" b="1" kern="100" dirty="0">
                <a:effectLst/>
                <a:latin typeface="Times New Roman" panose="02020603050405020304" pitchFamily="18" charset="0"/>
                <a:ea typeface="宋体" panose="02010600030101010101" pitchFamily="2" charset="-122"/>
              </a:rPr>
              <a:t>服务器配置</a:t>
            </a:r>
            <a:br>
              <a:rPr lang="zh-CN" altLang="zh-CN" sz="1800" b="1" kern="100" dirty="0">
                <a:effectLst/>
                <a:latin typeface="Times New Roman" panose="02020603050405020304" pitchFamily="18" charset="0"/>
                <a:ea typeface="宋体" panose="02010600030101010101" pitchFamily="2" charset="-122"/>
              </a:rPr>
            </a:br>
            <a:endParaRPr lang="zh-CN" altLang="en-US" dirty="0"/>
          </a:p>
        </p:txBody>
      </p:sp>
      <p:sp>
        <p:nvSpPr>
          <p:cNvPr id="3" name="内容占位符 2">
            <a:extLst>
              <a:ext uri="{FF2B5EF4-FFF2-40B4-BE49-F238E27FC236}">
                <a16:creationId xmlns:a16="http://schemas.microsoft.com/office/drawing/2014/main" id="{8F16C90E-BEF9-3825-B3A7-27C324D59206}"/>
              </a:ext>
            </a:extLst>
          </p:cNvPr>
          <p:cNvSpPr>
            <a:spLocks noGrp="1"/>
          </p:cNvSpPr>
          <p:nvPr>
            <p:ph idx="1"/>
          </p:nvPr>
        </p:nvSpPr>
        <p:spPr/>
        <p:txBody>
          <a:bodyPr/>
          <a:lstStyle/>
          <a:p>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Apache HTTP Server</a:t>
            </a:r>
            <a:r>
              <a:rPr lang="zh-CN" altLang="zh-CN" sz="1800" kern="100" dirty="0">
                <a:solidFill>
                  <a:srgbClr val="000000"/>
                </a:solidFill>
                <a:effectLst/>
                <a:latin typeface="Times New Roman" panose="02020603050405020304" pitchFamily="18" charset="0"/>
                <a:ea typeface="宋体" panose="02010600030101010101" pitchFamily="2" charset="-122"/>
              </a:rPr>
              <a:t>）是</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基金会的开放源代码的</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服务器软件，</a:t>
            </a:r>
            <a:r>
              <a:rPr lang="en-US" altLang="zh-CN" sz="1800" kern="100" dirty="0">
                <a:solidFill>
                  <a:srgbClr val="000000"/>
                </a:solidFill>
                <a:effectLst/>
                <a:latin typeface="Times New Roman" panose="02020603050405020304" pitchFamily="18" charset="0"/>
                <a:ea typeface="宋体" panose="02010600030101010101" pitchFamily="2" charset="-122"/>
              </a:rPr>
              <a:t>Apache HTTP</a:t>
            </a:r>
            <a:r>
              <a:rPr lang="zh-CN" altLang="zh-CN" sz="1800" kern="100" dirty="0">
                <a:solidFill>
                  <a:srgbClr val="000000"/>
                </a:solidFill>
                <a:effectLst/>
                <a:latin typeface="Times New Roman" panose="02020603050405020304" pitchFamily="18" charset="0"/>
                <a:ea typeface="宋体" panose="02010600030101010101" pitchFamily="2" charset="-122"/>
              </a:rPr>
              <a:t>服务器是一个模块化服务器，是源于</a:t>
            </a:r>
            <a:r>
              <a:rPr lang="en-US" altLang="zh-CN" sz="1800" kern="100" dirty="0" err="1">
                <a:solidFill>
                  <a:srgbClr val="000000"/>
                </a:solidFill>
                <a:effectLst/>
                <a:latin typeface="Times New Roman" panose="02020603050405020304" pitchFamily="18" charset="0"/>
                <a:ea typeface="宋体" panose="02010600030101010101" pitchFamily="2" charset="-122"/>
              </a:rPr>
              <a:t>NCSAhttp</a:t>
            </a:r>
            <a:r>
              <a:rPr lang="zh-CN" altLang="zh-CN" sz="1800" kern="100" dirty="0">
                <a:solidFill>
                  <a:srgbClr val="000000"/>
                </a:solidFill>
                <a:effectLst/>
                <a:latin typeface="Times New Roman" panose="02020603050405020304" pitchFamily="18" charset="0"/>
                <a:ea typeface="宋体" panose="02010600030101010101" pitchFamily="2" charset="-122"/>
              </a:rPr>
              <a:t>服务器，经过多次修改，成为世界第一的服务器，其名称源于</a:t>
            </a:r>
            <a:r>
              <a:rPr lang="en-US" altLang="zh-CN" sz="1800" kern="100" dirty="0" err="1">
                <a:solidFill>
                  <a:srgbClr val="000000"/>
                </a:solidFill>
                <a:effectLst/>
                <a:latin typeface="Times New Roman" panose="02020603050405020304" pitchFamily="18" charset="0"/>
                <a:ea typeface="宋体" panose="02010600030101010101" pitchFamily="2" charset="-122"/>
              </a:rPr>
              <a:t>Apatchy</a:t>
            </a:r>
            <a:r>
              <a:rPr lang="en-US" altLang="zh-CN" sz="1800" kern="100" dirty="0">
                <a:solidFill>
                  <a:srgbClr val="000000"/>
                </a:solidFill>
                <a:effectLst/>
                <a:latin typeface="Times New Roman" panose="02020603050405020304" pitchFamily="18" charset="0"/>
                <a:ea typeface="宋体" panose="02010600030101010101" pitchFamily="2" charset="-122"/>
              </a:rPr>
              <a:t> Server</a:t>
            </a:r>
            <a:r>
              <a:rPr lang="zh-CN" altLang="zh-CN" sz="1800" kern="100" dirty="0">
                <a:solidFill>
                  <a:srgbClr val="000000"/>
                </a:solidFill>
                <a:effectLst/>
                <a:latin typeface="Times New Roman" panose="02020603050405020304" pitchFamily="18" charset="0"/>
                <a:ea typeface="宋体" panose="02010600030101010101" pitchFamily="2" charset="-122"/>
              </a:rPr>
              <a:t>（一个充满补丁的服务器）。</a:t>
            </a:r>
            <a:r>
              <a:rPr lang="en-US" altLang="zh-CN" sz="1800" kern="100" dirty="0">
                <a:solidFill>
                  <a:srgbClr val="000000"/>
                </a:solidFill>
                <a:effectLst/>
                <a:latin typeface="Times New Roman" panose="02020603050405020304" pitchFamily="18" charset="0"/>
                <a:ea typeface="宋体" panose="02010600030101010101" pitchFamily="2" charset="-122"/>
              </a:rPr>
              <a:t>Linux/Unix</a:t>
            </a:r>
            <a:r>
              <a:rPr lang="zh-CN" altLang="zh-CN" sz="1800" kern="100" dirty="0">
                <a:solidFill>
                  <a:srgbClr val="000000"/>
                </a:solidFill>
                <a:effectLst/>
                <a:latin typeface="Times New Roman" panose="02020603050405020304" pitchFamily="18" charset="0"/>
                <a:ea typeface="宋体" panose="02010600030101010101" pitchFamily="2" charset="-122"/>
              </a:rPr>
              <a:t>基本都集成了</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，如免费</a:t>
            </a:r>
            <a:r>
              <a:rPr lang="en-US" altLang="zh-CN" sz="1800" kern="100" dirty="0">
                <a:solidFill>
                  <a:srgbClr val="000000"/>
                </a:solidFill>
                <a:effectLst/>
                <a:latin typeface="Times New Roman" panose="02020603050405020304" pitchFamily="18" charset="0"/>
                <a:ea typeface="宋体" panose="02010600030101010101" pitchFamily="2" charset="-122"/>
              </a:rPr>
              <a:t>Linux</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136469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lnSpcReduction="10000"/>
          </a:bodyPr>
          <a:lstStyle/>
          <a:p>
            <a:r>
              <a:rPr lang="zh-CN" altLang="en-US" sz="1800" dirty="0"/>
              <a:t>一、</a:t>
            </a:r>
            <a:r>
              <a:rPr lang="en-US" altLang="zh-CN" sz="1800" dirty="0"/>
              <a:t>Apache</a:t>
            </a:r>
            <a:r>
              <a:rPr lang="zh-CN" altLang="en-US" sz="1800" dirty="0"/>
              <a:t>的配置文件</a:t>
            </a:r>
          </a:p>
          <a:p>
            <a:r>
              <a:rPr lang="en-US" altLang="zh-CN" sz="1800" dirty="0"/>
              <a:t>Linux</a:t>
            </a:r>
            <a:r>
              <a:rPr lang="zh-CN" altLang="en-US" sz="1800" dirty="0"/>
              <a:t>的配置服务就是修改配置文件，</a:t>
            </a:r>
            <a:r>
              <a:rPr lang="en-US" altLang="zh-CN" sz="1800" dirty="0"/>
              <a:t>Apache</a:t>
            </a:r>
            <a:r>
              <a:rPr lang="zh-CN" altLang="en-US" sz="1800" dirty="0"/>
              <a:t>服务主要配置文件的存放位置如下所示。</a:t>
            </a:r>
            <a:endParaRPr lang="en-US" altLang="zh-CN" sz="1800" dirty="0"/>
          </a:p>
          <a:p>
            <a:r>
              <a:rPr lang="zh-CN" altLang="en-US" sz="1200" dirty="0"/>
              <a:t>配置文件的名称	存放位置</a:t>
            </a:r>
          </a:p>
          <a:p>
            <a:r>
              <a:rPr lang="zh-CN" altLang="en-US" sz="1200" dirty="0"/>
              <a:t>服务目录	</a:t>
            </a:r>
            <a:r>
              <a:rPr lang="en-US" altLang="zh-CN" sz="1200" dirty="0"/>
              <a:t>/</a:t>
            </a:r>
            <a:r>
              <a:rPr lang="en-US" altLang="zh-CN" sz="1200" dirty="0" err="1"/>
              <a:t>etc</a:t>
            </a:r>
            <a:r>
              <a:rPr lang="en-US" altLang="zh-CN" sz="1200" dirty="0"/>
              <a:t>/Apache2</a:t>
            </a:r>
          </a:p>
          <a:p>
            <a:r>
              <a:rPr lang="zh-CN" altLang="en-US" sz="1200" dirty="0"/>
              <a:t>主配置文件	</a:t>
            </a:r>
            <a:r>
              <a:rPr lang="en-US" altLang="zh-CN" sz="1200" dirty="0"/>
              <a:t>/</a:t>
            </a:r>
            <a:r>
              <a:rPr lang="en-US" altLang="zh-CN" sz="1200" dirty="0" err="1"/>
              <a:t>etc</a:t>
            </a:r>
            <a:r>
              <a:rPr lang="en-US" altLang="zh-CN" sz="1200" dirty="0"/>
              <a:t>/ Apache2</a:t>
            </a:r>
          </a:p>
          <a:p>
            <a:r>
              <a:rPr lang="zh-CN" altLang="en-US" sz="1200" dirty="0"/>
              <a:t>端口配置文件	</a:t>
            </a:r>
            <a:r>
              <a:rPr lang="en-US" altLang="zh-CN" sz="1200" dirty="0"/>
              <a:t>/</a:t>
            </a:r>
            <a:r>
              <a:rPr lang="en-US" altLang="zh-CN" sz="1200" dirty="0" err="1"/>
              <a:t>etc</a:t>
            </a:r>
            <a:r>
              <a:rPr lang="en-US" altLang="zh-CN" sz="1200" dirty="0"/>
              <a:t>/Apache2/</a:t>
            </a:r>
            <a:r>
              <a:rPr lang="en-US" altLang="zh-CN" sz="1200" dirty="0" err="1"/>
              <a:t>ports.conf</a:t>
            </a:r>
            <a:r>
              <a:rPr lang="en-US" altLang="zh-CN" sz="1200" dirty="0"/>
              <a:t> </a:t>
            </a:r>
          </a:p>
          <a:p>
            <a:r>
              <a:rPr lang="zh-CN" altLang="en-US" sz="1200" dirty="0"/>
              <a:t>设置默认目录文件	</a:t>
            </a:r>
            <a:r>
              <a:rPr lang="en-US" altLang="zh-CN" sz="1200" dirty="0"/>
              <a:t>/</a:t>
            </a:r>
            <a:r>
              <a:rPr lang="en-US" altLang="zh-CN" sz="1200" dirty="0" err="1"/>
              <a:t>etc</a:t>
            </a:r>
            <a:r>
              <a:rPr lang="en-US" altLang="zh-CN" sz="1200" dirty="0"/>
              <a:t>/Apache2/sites-enabled/000-default.conf</a:t>
            </a:r>
          </a:p>
          <a:p>
            <a:r>
              <a:rPr lang="zh-CN" altLang="en-US" sz="1200" dirty="0"/>
              <a:t>设置默认用户设置文件	</a:t>
            </a:r>
            <a:r>
              <a:rPr lang="en-US" altLang="zh-CN" sz="1200" dirty="0"/>
              <a:t>/</a:t>
            </a:r>
            <a:r>
              <a:rPr lang="en-US" altLang="zh-CN" sz="1200" dirty="0" err="1"/>
              <a:t>etc</a:t>
            </a:r>
            <a:r>
              <a:rPr lang="en-US" altLang="zh-CN" sz="1200" dirty="0"/>
              <a:t>/Apache2/</a:t>
            </a:r>
            <a:r>
              <a:rPr lang="en-US" altLang="zh-CN" sz="1200" dirty="0" err="1"/>
              <a:t>envvars</a:t>
            </a:r>
            <a:endParaRPr lang="en-US" altLang="zh-CN" sz="1200" dirty="0"/>
          </a:p>
          <a:p>
            <a:r>
              <a:rPr lang="zh-CN" altLang="en-US" sz="1200" dirty="0"/>
              <a:t>设置默认主页的配置文件	</a:t>
            </a:r>
            <a:r>
              <a:rPr lang="en-US" altLang="zh-CN" sz="1200" dirty="0"/>
              <a:t>/</a:t>
            </a:r>
            <a:r>
              <a:rPr lang="en-US" altLang="zh-CN" sz="1200" dirty="0" err="1"/>
              <a:t>etc</a:t>
            </a:r>
            <a:r>
              <a:rPr lang="en-US" altLang="zh-CN" sz="1200" dirty="0"/>
              <a:t>/Apache2/mods-enabled/</a:t>
            </a:r>
            <a:r>
              <a:rPr lang="en-US" altLang="zh-CN" sz="1200" dirty="0" err="1"/>
              <a:t>dir.conf</a:t>
            </a:r>
            <a:endParaRPr lang="en-US" altLang="zh-CN" sz="1200" dirty="0"/>
          </a:p>
          <a:p>
            <a:r>
              <a:rPr lang="zh-CN" altLang="en-US" sz="1200" dirty="0"/>
              <a:t>网站数据目录	</a:t>
            </a:r>
            <a:r>
              <a:rPr lang="en-US" altLang="zh-CN" sz="1200" dirty="0"/>
              <a:t>/var/www/html</a:t>
            </a:r>
          </a:p>
          <a:p>
            <a:r>
              <a:rPr lang="zh-CN" altLang="en-US" sz="1200" dirty="0"/>
              <a:t>访问日志	</a:t>
            </a:r>
            <a:r>
              <a:rPr lang="en-US" altLang="zh-CN" sz="1200" dirty="0"/>
              <a:t>/var/log/Apache2/access.log</a:t>
            </a:r>
          </a:p>
          <a:p>
            <a:r>
              <a:rPr lang="zh-CN" altLang="en-US" sz="1200" dirty="0"/>
              <a:t>错误日志	</a:t>
            </a:r>
            <a:r>
              <a:rPr lang="en-US" altLang="zh-CN" sz="1200" dirty="0"/>
              <a:t>/var/log/Apache2/error.log</a:t>
            </a:r>
          </a:p>
          <a:p>
            <a:endParaRPr lang="zh-CN" altLang="en-US" sz="1800" dirty="0"/>
          </a:p>
          <a:p>
            <a:endParaRPr lang="zh-CN" altLang="en-US" dirty="0"/>
          </a:p>
        </p:txBody>
      </p:sp>
    </p:spTree>
    <p:extLst>
      <p:ext uri="{BB962C8B-B14F-4D97-AF65-F5344CB8AC3E}">
        <p14:creationId xmlns:p14="http://schemas.microsoft.com/office/powerpoint/2010/main" val="2611691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fontScale="92500" lnSpcReduction="10000"/>
          </a:bodyPr>
          <a:lstStyle/>
          <a:p>
            <a:r>
              <a:rPr lang="en-US" altLang="zh-CN" sz="1800" dirty="0"/>
              <a:t>Apache</a:t>
            </a:r>
            <a:r>
              <a:rPr lang="zh-CN" altLang="en-US" sz="1800" dirty="0"/>
              <a:t>服务器的主配置文件是</a:t>
            </a:r>
            <a:r>
              <a:rPr lang="en-US" altLang="zh-CN" sz="1800" dirty="0"/>
              <a:t>Apache2.conf</a:t>
            </a:r>
            <a:r>
              <a:rPr lang="zh-CN" altLang="en-US" sz="1800" dirty="0"/>
              <a:t>，一般存放在</a:t>
            </a:r>
            <a:r>
              <a:rPr lang="en-US" altLang="zh-CN" sz="1800" dirty="0"/>
              <a:t>/</a:t>
            </a:r>
            <a:r>
              <a:rPr lang="en-US" altLang="zh-CN" sz="1800" dirty="0" err="1"/>
              <a:t>etc</a:t>
            </a:r>
            <a:r>
              <a:rPr lang="en-US" altLang="zh-CN" sz="1800" dirty="0"/>
              <a:t>/Apache2</a:t>
            </a:r>
            <a:r>
              <a:rPr lang="zh-CN" altLang="en-US" sz="1800" dirty="0"/>
              <a:t>。</a:t>
            </a:r>
            <a:r>
              <a:rPr lang="en-US" altLang="zh-CN" sz="1800" dirty="0"/>
              <a:t>Apache2.conf</a:t>
            </a:r>
            <a:r>
              <a:rPr lang="zh-CN" altLang="en-US" sz="1800" dirty="0"/>
              <a:t>文件不区分大小写 </a:t>
            </a:r>
            <a:r>
              <a:rPr lang="en-US" altLang="zh-CN" sz="1800" dirty="0"/>
              <a:t>,</a:t>
            </a:r>
            <a:r>
              <a:rPr lang="zh-CN" altLang="en-US" sz="1800" dirty="0"/>
              <a:t>该文件中 通常以</a:t>
            </a:r>
            <a:r>
              <a:rPr lang="en-US" altLang="zh-CN" sz="1800" dirty="0"/>
              <a:t>#</a:t>
            </a:r>
            <a:r>
              <a:rPr lang="zh-CN" altLang="en-US" sz="1800" dirty="0"/>
              <a:t>开始的行为注释行。除了注释和空行，服务器把其他认为是完整的或部分的指令。指令分为类似与</a:t>
            </a:r>
            <a:r>
              <a:rPr lang="en-US" altLang="zh-CN" sz="1800" dirty="0"/>
              <a:t>shell</a:t>
            </a:r>
            <a:r>
              <a:rPr lang="zh-CN" altLang="en-US" sz="1800" dirty="0"/>
              <a:t>的命令和伪</a:t>
            </a:r>
            <a:r>
              <a:rPr lang="en-US" altLang="zh-CN" sz="1800" dirty="0"/>
              <a:t>HTML</a:t>
            </a:r>
            <a:r>
              <a:rPr lang="zh-CN" altLang="en-US" sz="1800" dirty="0"/>
              <a:t>标记。</a:t>
            </a:r>
          </a:p>
          <a:p>
            <a:r>
              <a:rPr lang="zh-CN" altLang="en-US" sz="1800" dirty="0"/>
              <a:t>伪</a:t>
            </a:r>
            <a:r>
              <a:rPr lang="en-US" altLang="zh-CN" sz="1800" dirty="0"/>
              <a:t>HTML</a:t>
            </a:r>
            <a:r>
              <a:rPr lang="zh-CN" altLang="en-US" sz="1800" dirty="0"/>
              <a:t>标记的语法格式如下</a:t>
            </a:r>
            <a:r>
              <a:rPr lang="en-US" altLang="zh-CN" sz="1800" dirty="0"/>
              <a:t>:</a:t>
            </a:r>
          </a:p>
          <a:p>
            <a:r>
              <a:rPr lang="zh-CN" altLang="en-US" sz="1800" dirty="0"/>
              <a:t>指令语法配置参数名称 参数值</a:t>
            </a:r>
          </a:p>
          <a:p>
            <a:r>
              <a:rPr lang="en-US" altLang="zh-CN" sz="1200" dirty="0"/>
              <a:t>&lt;Directory /&gt;</a:t>
            </a:r>
          </a:p>
          <a:p>
            <a:r>
              <a:rPr lang="en-US" altLang="zh-CN" sz="1200" dirty="0"/>
              <a:t>Options	</a:t>
            </a:r>
            <a:r>
              <a:rPr lang="en-US" altLang="zh-CN" sz="1200" dirty="0" err="1"/>
              <a:t>FollowSymLinks</a:t>
            </a:r>
            <a:endParaRPr lang="en-US" altLang="zh-CN" sz="1200" dirty="0"/>
          </a:p>
          <a:p>
            <a:r>
              <a:rPr lang="en-US" altLang="zh-CN" sz="1200" dirty="0" err="1"/>
              <a:t>AllowOverride</a:t>
            </a:r>
            <a:r>
              <a:rPr lang="en-US" altLang="zh-CN" sz="1200" dirty="0"/>
              <a:t>   None</a:t>
            </a:r>
          </a:p>
          <a:p>
            <a:r>
              <a:rPr lang="en-US" altLang="zh-CN" sz="1200" dirty="0"/>
              <a:t>&lt;/Directory&gt;</a:t>
            </a:r>
          </a:p>
          <a:p>
            <a:r>
              <a:rPr lang="zh-CN" altLang="en-US" sz="1800" dirty="0"/>
              <a:t>在</a:t>
            </a:r>
            <a:r>
              <a:rPr lang="en-US" altLang="zh-CN" sz="1800" dirty="0"/>
              <a:t>Apache2</a:t>
            </a:r>
            <a:r>
              <a:rPr lang="zh-CN" altLang="en-US" sz="1800" dirty="0"/>
              <a:t>服务程序的主配置文件中，存在</a:t>
            </a:r>
            <a:r>
              <a:rPr lang="en-US" altLang="zh-CN" sz="1800" dirty="0"/>
              <a:t>3</a:t>
            </a:r>
            <a:r>
              <a:rPr lang="zh-CN" altLang="en-US" sz="1800" dirty="0"/>
              <a:t>种类型的信息：注释行信息、全局配置、区域配置。在</a:t>
            </a:r>
            <a:r>
              <a:rPr lang="en-US" altLang="zh-CN" sz="1800" dirty="0"/>
              <a:t>Apache2</a:t>
            </a:r>
            <a:r>
              <a:rPr lang="zh-CN" altLang="en-US" sz="1800" dirty="0"/>
              <a:t>服务程序主配置文件中，</a:t>
            </a:r>
            <a:r>
              <a:rPr lang="en-US" altLang="zh-CN" sz="1800" dirty="0"/>
              <a:t>include</a:t>
            </a:r>
            <a:r>
              <a:rPr lang="zh-CN" altLang="en-US" sz="1800" dirty="0"/>
              <a:t>其他的配置文件。</a:t>
            </a:r>
          </a:p>
        </p:txBody>
      </p:sp>
    </p:spTree>
    <p:extLst>
      <p:ext uri="{BB962C8B-B14F-4D97-AF65-F5344CB8AC3E}">
        <p14:creationId xmlns:p14="http://schemas.microsoft.com/office/powerpoint/2010/main" val="261807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Apache</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服务器配置内容</a:t>
            </a:r>
          </a:p>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文档目录和首页文件</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在默认情况下，网站的文档根目录保存在</a:t>
            </a:r>
            <a:r>
              <a:rPr lang="en-US" altLang="zh-CN" sz="1800" kern="100" dirty="0">
                <a:solidFill>
                  <a:srgbClr val="000000"/>
                </a:solidFill>
                <a:effectLst/>
                <a:latin typeface="Times New Roman" panose="02020603050405020304" pitchFamily="18" charset="0"/>
                <a:ea typeface="宋体" panose="02010600030101010101" pitchFamily="2" charset="-122"/>
              </a:rPr>
              <a:t>/var/www/html</a:t>
            </a:r>
            <a:r>
              <a:rPr lang="zh-CN" altLang="zh-CN" sz="1800" kern="100" dirty="0">
                <a:solidFill>
                  <a:srgbClr val="000000"/>
                </a:solidFill>
                <a:effectLst/>
                <a:latin typeface="Times New Roman" panose="02020603050405020304" pitchFamily="18" charset="0"/>
                <a:ea typeface="宋体" panose="02010600030101010101" pitchFamily="2" charset="-122"/>
              </a:rPr>
              <a:t>中，需要把保存的网站修改为</a:t>
            </a:r>
            <a:r>
              <a:rPr lang="en-US" altLang="zh-CN" sz="1800" kern="100" dirty="0">
                <a:solidFill>
                  <a:srgbClr val="000000"/>
                </a:solidFill>
                <a:effectLst/>
                <a:latin typeface="Times New Roman" panose="02020603050405020304" pitchFamily="18" charset="0"/>
                <a:ea typeface="宋体" panose="02010600030101010101" pitchFamily="2" charset="-122"/>
              </a:rPr>
              <a:t>/home/</a:t>
            </a:r>
            <a:r>
              <a:rPr lang="en-US" altLang="zh-CN" sz="1800" kern="100" dirty="0" err="1">
                <a:solidFill>
                  <a:srgbClr val="000000"/>
                </a:solidFill>
                <a:effectLst/>
                <a:latin typeface="Times New Roman" panose="02020603050405020304" pitchFamily="18" charset="0"/>
                <a:ea typeface="宋体" panose="02010600030101010101" pitchFamily="2" charset="-122"/>
              </a:rPr>
              <a:t>wwwroot</a:t>
            </a:r>
            <a:r>
              <a:rPr lang="zh-CN" altLang="zh-CN" sz="1800" kern="100" dirty="0">
                <a:solidFill>
                  <a:srgbClr val="000000"/>
                </a:solidFill>
                <a:effectLst/>
                <a:latin typeface="Times New Roman" panose="02020603050405020304" pitchFamily="18" charset="0"/>
                <a:ea typeface="宋体" panose="02010600030101010101" pitchFamily="2" charset="-122"/>
              </a:rPr>
              <a:t>，并且将首页文件修改为</a:t>
            </a:r>
            <a:r>
              <a:rPr lang="en-US" altLang="zh-CN" sz="1800" kern="100" dirty="0">
                <a:solidFill>
                  <a:srgbClr val="000000"/>
                </a:solidFill>
                <a:effectLst/>
                <a:latin typeface="Times New Roman" panose="02020603050405020304" pitchFamily="18" charset="0"/>
                <a:ea typeface="宋体" panose="02010600030101010101" pitchFamily="2" charset="-122"/>
              </a:rPr>
              <a:t>myweb.html</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文档的根目录一般是比较重要的设置，一般上网的内容都保存在文档的根目录中。在默认情况下，除了记号和别名将</a:t>
            </a:r>
            <a:r>
              <a:rPr lang="zh-CN" altLang="zh-CN" sz="1800" kern="100" dirty="0">
                <a:solidFill>
                  <a:srgbClr val="2E74B5"/>
                </a:solidFill>
                <a:effectLst/>
                <a:latin typeface="Times New Roman" panose="02020603050405020304" pitchFamily="18" charset="0"/>
                <a:ea typeface="宋体" panose="02010600030101010101" pitchFamily="2" charset="-122"/>
              </a:rPr>
              <a:t>根目录</a:t>
            </a:r>
            <a:r>
              <a:rPr lang="zh-CN" altLang="zh-CN" sz="1800" kern="100" dirty="0">
                <a:solidFill>
                  <a:srgbClr val="000000"/>
                </a:solidFill>
                <a:effectLst/>
                <a:latin typeface="Times New Roman" panose="02020603050405020304" pitchFamily="18" charset="0"/>
                <a:ea typeface="宋体" panose="02010600030101010101" pitchFamily="2" charset="-122"/>
              </a:rPr>
              <a:t>指向别处，所有请求都是在</a:t>
            </a:r>
            <a:r>
              <a:rPr lang="zh-CN" altLang="zh-CN" sz="1800" kern="100" dirty="0">
                <a:solidFill>
                  <a:srgbClr val="2E74B5"/>
                </a:solidFill>
                <a:effectLst/>
                <a:latin typeface="Times New Roman" panose="02020603050405020304" pitchFamily="18" charset="0"/>
                <a:ea typeface="宋体" panose="02010600030101010101" pitchFamily="2" charset="-122"/>
              </a:rPr>
              <a:t>根目录</a:t>
            </a:r>
            <a:r>
              <a:rPr lang="zh-CN" altLang="zh-CN" sz="1800" kern="100" dirty="0">
                <a:solidFill>
                  <a:srgbClr val="000000"/>
                </a:solidFill>
                <a:effectLst/>
                <a:latin typeface="Times New Roman" panose="02020603050405020304" pitchFamily="18" charset="0"/>
                <a:ea typeface="宋体" panose="02010600030101010101" pitchFamily="2" charset="-122"/>
              </a:rPr>
              <a:t>开始是的，而打开网站时，所显示的页面即该网页的主页，主页文件名称由</a:t>
            </a:r>
            <a:r>
              <a:rPr lang="en-US" altLang="zh-CN" sz="1800" kern="100" dirty="0" err="1">
                <a:solidFill>
                  <a:srgbClr val="000000"/>
                </a:solidFill>
                <a:effectLst/>
                <a:latin typeface="Times New Roman" panose="02020603050405020304" pitchFamily="18" charset="0"/>
                <a:ea typeface="宋体" panose="02010600030101010101" pitchFamily="2" charset="-122"/>
              </a:rPr>
              <a:t>DirectoryIndex</a:t>
            </a:r>
            <a:r>
              <a:rPr lang="zh-CN" altLang="zh-CN" sz="1800" kern="100" dirty="0">
                <a:solidFill>
                  <a:srgbClr val="000000"/>
                </a:solidFill>
                <a:effectLst/>
                <a:latin typeface="Times New Roman" panose="02020603050405020304" pitchFamily="18" charset="0"/>
                <a:ea typeface="宋体" panose="02010600030101010101" pitchFamily="2" charset="-122"/>
              </a:rPr>
              <a:t>字段定义。在默认情况下，</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的默认首页名称为</a:t>
            </a:r>
            <a:r>
              <a:rPr lang="en-US" altLang="zh-CN" sz="1800" kern="100" dirty="0">
                <a:solidFill>
                  <a:srgbClr val="000000"/>
                </a:solidFill>
                <a:effectLst/>
                <a:latin typeface="Times New Roman" panose="02020603050405020304" pitchFamily="18" charset="0"/>
                <a:ea typeface="宋体" panose="02010600030101010101" pitchFamily="2" charset="-122"/>
              </a:rPr>
              <a:t>index.html</a:t>
            </a:r>
            <a:r>
              <a:rPr lang="zh-CN" altLang="zh-CN" sz="1800" kern="100" dirty="0">
                <a:solidFill>
                  <a:srgbClr val="000000"/>
                </a:solidFill>
                <a:effectLst/>
                <a:latin typeface="Times New Roman" panose="02020603050405020304" pitchFamily="18" charset="0"/>
                <a:ea typeface="宋体" panose="02010600030101010101" pitchFamily="2" charset="-122"/>
              </a:rPr>
              <a:t>。可以根据需要进修改。</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427489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lnSpcReduction="10000"/>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虚拟目录</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如果需要使用站点外目录来设置站点，可以使用虚拟目录来实现。虚拟目录是位于</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的主目录外的目录，不包含在</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不包含服务器主目录中，但对于访问</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站点目录一样是位于主目录的子目录下，每一个虚拟目录都有一个别名，客户端可以通过别名来访问虚拟目录。</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每个目录可以设置不同的权限，适合不同用户才可以访问此虚拟目录。</a:t>
            </a:r>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根目录</a:t>
            </a:r>
            <a:r>
              <a:rPr lang="en-US" altLang="zh-CN" sz="1800" b="1" kern="100" dirty="0" err="1">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ServerRoot</a:t>
            </a:r>
            <a:endPar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配置文件中</a:t>
            </a:r>
            <a:r>
              <a:rPr lang="en-US" altLang="zh-CN" sz="1800" kern="100" dirty="0" err="1">
                <a:solidFill>
                  <a:srgbClr val="000000"/>
                </a:solidFill>
                <a:effectLst/>
                <a:latin typeface="Times New Roman" panose="02020603050405020304" pitchFamily="18" charset="0"/>
                <a:ea typeface="宋体" panose="02010600030101010101" pitchFamily="2" charset="-122"/>
              </a:rPr>
              <a:t>ServerRoot</a:t>
            </a:r>
            <a:r>
              <a:rPr lang="zh-CN" altLang="zh-CN" sz="1800" kern="100" dirty="0">
                <a:solidFill>
                  <a:srgbClr val="000000"/>
                </a:solidFill>
                <a:effectLst/>
                <a:latin typeface="Times New Roman" panose="02020603050405020304" pitchFamily="18" charset="0"/>
                <a:ea typeface="宋体" panose="02010600030101010101" pitchFamily="2" charset="-122"/>
              </a:rPr>
              <a:t>字段用于设置</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的配置文件、错误文件和日志文件存放的目录，该目录是整个目录的树的根节点，如果字段设置中出现相对路径那么就是对于这个整个路径的，默认情况下，根路径为</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/httpd</a:t>
            </a:r>
            <a:r>
              <a:rPr lang="zh-CN" altLang="zh-CN" sz="1800" kern="100" dirty="0">
                <a:solidFill>
                  <a:srgbClr val="000000"/>
                </a:solidFill>
                <a:effectLst/>
                <a:latin typeface="Times New Roman" panose="02020603050405020304" pitchFamily="18" charset="0"/>
                <a:ea typeface="宋体" panose="02010600030101010101" pitchFamily="2" charset="-122"/>
              </a:rPr>
              <a:t>，可以根据需要进行修改。</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407744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fontScale="92500" lnSpcReduction="20000"/>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超时设置</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Timeout </a:t>
            </a:r>
            <a:r>
              <a:rPr lang="zh-CN" altLang="zh-CN" sz="1800" kern="100" dirty="0">
                <a:solidFill>
                  <a:srgbClr val="000000"/>
                </a:solidFill>
                <a:effectLst/>
                <a:latin typeface="Times New Roman" panose="02020603050405020304" pitchFamily="18" charset="0"/>
                <a:ea typeface="宋体" panose="02010600030101010101" pitchFamily="2" charset="-122"/>
              </a:rPr>
              <a:t>字段用于设置接受和发送数据时的超时设置。默认单位是秒。如果超过限定的时间。客户端仍然无法连接上服务器，则予以断线处理。默认时间为</a:t>
            </a:r>
            <a:r>
              <a:rPr lang="en-US" altLang="zh-CN" sz="1800" kern="100" dirty="0">
                <a:solidFill>
                  <a:srgbClr val="000000"/>
                </a:solidFill>
                <a:effectLst/>
                <a:latin typeface="Times New Roman" panose="02020603050405020304" pitchFamily="18" charset="0"/>
                <a:ea typeface="宋体" panose="02010600030101010101" pitchFamily="2" charset="-122"/>
              </a:rPr>
              <a:t>120</a:t>
            </a:r>
            <a:r>
              <a:rPr lang="zh-CN" altLang="zh-CN" sz="1800" kern="100" dirty="0">
                <a:solidFill>
                  <a:srgbClr val="000000"/>
                </a:solidFill>
                <a:effectLst/>
                <a:latin typeface="Times New Roman" panose="02020603050405020304" pitchFamily="18" charset="0"/>
                <a:ea typeface="宋体" panose="02010600030101010101" pitchFamily="2" charset="-122"/>
              </a:rPr>
              <a:t>秒，可以根据需求来修改。</a:t>
            </a:r>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客户端连接数限制</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客户端连接数限制就是指在某一刻，</a:t>
            </a:r>
            <a:r>
              <a:rPr lang="en-US" altLang="zh-CN" sz="1800" kern="100" dirty="0">
                <a:solidFill>
                  <a:srgbClr val="000000"/>
                </a:solidFill>
                <a:effectLst/>
                <a:latin typeface="Times New Roman" panose="02020603050405020304" pitchFamily="18" charset="0"/>
                <a:ea typeface="宋体" panose="02010600030101010101" pitchFamily="2" charset="-122"/>
              </a:rPr>
              <a:t>www</a:t>
            </a:r>
            <a:r>
              <a:rPr lang="zh-CN" altLang="zh-CN" sz="1800" kern="100" dirty="0">
                <a:solidFill>
                  <a:srgbClr val="000000"/>
                </a:solidFill>
                <a:effectLst/>
                <a:latin typeface="Times New Roman" panose="02020603050405020304" pitchFamily="18" charset="0"/>
                <a:ea typeface="宋体" panose="02010600030101010101" pitchFamily="2" charset="-122"/>
              </a:rPr>
              <a:t>服务器允许多少客户同时进行访问。允许同时访问的最大数值就是客户端连接数量限制。</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设置客户端连接数量 可以防止同一时间被访问数量过多导致服务器崩溃，比如大规模的</a:t>
            </a:r>
            <a:r>
              <a:rPr lang="en-US" altLang="zh-CN" sz="1800" kern="100" dirty="0">
                <a:solidFill>
                  <a:srgbClr val="000000"/>
                </a:solidFill>
                <a:effectLst/>
                <a:latin typeface="Times New Roman" panose="02020603050405020304" pitchFamily="18" charset="0"/>
                <a:ea typeface="宋体" panose="02010600030101010101" pitchFamily="2" charset="-122"/>
              </a:rPr>
              <a:t>DDoS</a:t>
            </a:r>
            <a:r>
              <a:rPr lang="zh-CN" altLang="zh-CN" sz="1800" kern="100" dirty="0">
                <a:solidFill>
                  <a:srgbClr val="000000"/>
                </a:solidFill>
                <a:effectLst/>
                <a:latin typeface="Times New Roman" panose="02020603050405020304" pitchFamily="18" charset="0"/>
                <a:ea typeface="宋体" panose="02010600030101010101" pitchFamily="2" charset="-122"/>
              </a:rPr>
              <a:t>（分布式拒绝服务攻击），会导致服务崩溃，我们要尽可能的减少这类事情的发生，所以限制客户端连接数是非常有必要的。</a:t>
            </a:r>
            <a:endParaRPr lang="zh-CN" altLang="zh-CN" sz="1800" kern="100" dirty="0">
              <a:effectLst/>
              <a:latin typeface="Times New Roman" panose="02020603050405020304" pitchFamily="18" charset="0"/>
              <a:ea typeface="宋体" panose="02010600030101010101" pitchFamily="2" charset="-122"/>
            </a:endParaRPr>
          </a:p>
          <a:p>
            <a:pPr indent="266700" algn="l"/>
            <a:r>
              <a:rPr lang="zh-CN" altLang="zh-CN" sz="1800" kern="100" dirty="0">
                <a:solidFill>
                  <a:srgbClr val="000000"/>
                </a:solidFill>
                <a:effectLst/>
                <a:latin typeface="Times New Roman" panose="02020603050405020304" pitchFamily="18" charset="0"/>
                <a:ea typeface="宋体" panose="02010600030101010101" pitchFamily="2" charset="-122"/>
              </a:rPr>
              <a:t>在</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/Apache2/Apache2.conf </a:t>
            </a:r>
            <a:r>
              <a:rPr lang="zh-CN" altLang="zh-CN" sz="1800" kern="100" dirty="0">
                <a:solidFill>
                  <a:srgbClr val="000000"/>
                </a:solidFill>
                <a:effectLst/>
                <a:latin typeface="Times New Roman" panose="02020603050405020304" pitchFamily="18" charset="0"/>
                <a:ea typeface="宋体" panose="02010600030101010101" pitchFamily="2" charset="-122"/>
              </a:rPr>
              <a:t>配置文件中有</a:t>
            </a:r>
            <a:r>
              <a:rPr lang="en-US" altLang="zh-CN" sz="1800" kern="100" dirty="0" err="1">
                <a:solidFill>
                  <a:srgbClr val="000000"/>
                </a:solidFill>
                <a:effectLst/>
                <a:latin typeface="Times New Roman" panose="02020603050405020304" pitchFamily="18" charset="0"/>
                <a:ea typeface="宋体" panose="02010600030101010101" pitchFamily="2" charset="-122"/>
              </a:rPr>
              <a:t>MaxKeepAliveRequests</a:t>
            </a:r>
            <a:r>
              <a:rPr lang="en-US" altLang="zh-CN" sz="1800" kern="100" dirty="0">
                <a:solidFill>
                  <a:srgbClr val="000000"/>
                </a:solidFill>
                <a:effectLst/>
                <a:latin typeface="Times New Roman" panose="02020603050405020304" pitchFamily="18" charset="0"/>
                <a:ea typeface="宋体" panose="02010600030101010101" pitchFamily="2" charset="-122"/>
              </a:rPr>
              <a:t> 100</a:t>
            </a:r>
            <a:r>
              <a:rPr lang="zh-CN" altLang="zh-CN" sz="1800" kern="100" dirty="0">
                <a:solidFill>
                  <a:srgbClr val="000000"/>
                </a:solidFill>
                <a:effectLst/>
                <a:latin typeface="Times New Roman" panose="02020603050405020304" pitchFamily="18" charset="0"/>
                <a:ea typeface="宋体" panose="02010600030101010101" pitchFamily="2" charset="-122"/>
              </a:rPr>
              <a:t>，限制同时访问数量为</a:t>
            </a:r>
            <a:r>
              <a:rPr lang="en-US" altLang="zh-CN" sz="1800" kern="100" dirty="0">
                <a:solidFill>
                  <a:srgbClr val="000000"/>
                </a:solidFill>
                <a:effectLst/>
                <a:latin typeface="Times New Roman" panose="02020603050405020304" pitchFamily="18" charset="0"/>
                <a:ea typeface="宋体" panose="02010600030101010101" pitchFamily="2" charset="-122"/>
              </a:rPr>
              <a:t>100</a:t>
            </a:r>
            <a:r>
              <a:rPr lang="zh-CN" altLang="zh-CN" sz="1800" kern="100" dirty="0">
                <a:solidFill>
                  <a:srgbClr val="000000"/>
                </a:solidFill>
                <a:effectLst/>
                <a:latin typeface="Times New Roman" panose="02020603050405020304" pitchFamily="18" charset="0"/>
                <a:ea typeface="宋体" panose="02010600030101010101" pitchFamily="2" charset="-122"/>
              </a:rPr>
              <a:t>，可以满足小型网站的需要，大型网站可以根据实际情况进行修改。</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38319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管理员邮件地址</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当客户端访问服务器发生错误，服务器通常会将有错误的提示信息的网页反馈给客户端，并上面包含管理员的</a:t>
            </a:r>
            <a:r>
              <a:rPr lang="en-US" altLang="zh-CN" sz="1800" kern="100" dirty="0">
                <a:solidFill>
                  <a:srgbClr val="000000"/>
                </a:solidFill>
                <a:effectLst/>
                <a:latin typeface="Times New Roman" panose="02020603050405020304" pitchFamily="18" charset="0"/>
                <a:ea typeface="宋体" panose="02010600030101010101" pitchFamily="2" charset="-122"/>
              </a:rPr>
              <a:t>E-mail</a:t>
            </a:r>
            <a:r>
              <a:rPr lang="zh-CN" altLang="zh-CN" sz="1800" kern="100" dirty="0">
                <a:solidFill>
                  <a:srgbClr val="000000"/>
                </a:solidFill>
                <a:effectLst/>
                <a:latin typeface="Times New Roman" panose="02020603050405020304" pitchFamily="18" charset="0"/>
                <a:ea typeface="宋体" panose="02010600030101010101" pitchFamily="2" charset="-122"/>
              </a:rPr>
              <a:t>地址，以便解决出现的错误。在默认文件网站的设置文件</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/Apache2/sites-available/ 000-default.conf</a:t>
            </a:r>
            <a:r>
              <a:rPr lang="zh-CN" altLang="zh-CN" sz="1800" kern="100" dirty="0">
                <a:solidFill>
                  <a:srgbClr val="000000"/>
                </a:solidFill>
                <a:effectLst/>
                <a:latin typeface="Times New Roman" panose="02020603050405020304" pitchFamily="18" charset="0"/>
                <a:ea typeface="宋体" panose="02010600030101010101" pitchFamily="2" charset="-122"/>
              </a:rPr>
              <a:t>中可以看到</a:t>
            </a:r>
            <a:r>
              <a:rPr lang="en-US" altLang="zh-CN" sz="1800" kern="100" dirty="0" err="1">
                <a:solidFill>
                  <a:srgbClr val="000000"/>
                </a:solidFill>
                <a:effectLst/>
                <a:latin typeface="Times New Roman" panose="02020603050405020304" pitchFamily="18" charset="0"/>
                <a:ea typeface="宋体" panose="02010600030101010101" pitchFamily="2" charset="-122"/>
              </a:rPr>
              <a:t>ServerName</a:t>
            </a:r>
            <a:r>
              <a:rPr lang="zh-CN" altLang="zh-CN" sz="1800" kern="100" dirty="0">
                <a:solidFill>
                  <a:srgbClr val="000000"/>
                </a:solidFill>
                <a:effectLst/>
                <a:latin typeface="Times New Roman" panose="02020603050405020304" pitchFamily="18" charset="0"/>
                <a:ea typeface="宋体" panose="02010600030101010101" pitchFamily="2" charset="-122"/>
              </a:rPr>
              <a:t>属性。</a:t>
            </a:r>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7.</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主机名称</a:t>
            </a:r>
          </a:p>
          <a:p>
            <a:pPr indent="266700" algn="l"/>
            <a:r>
              <a:rPr lang="en-US" altLang="zh-CN" sz="1800" kern="100" dirty="0" err="1">
                <a:solidFill>
                  <a:srgbClr val="000000"/>
                </a:solidFill>
                <a:effectLst/>
                <a:latin typeface="Times New Roman" panose="02020603050405020304" pitchFamily="18" charset="0"/>
                <a:ea typeface="宋体" panose="02010600030101010101" pitchFamily="2" charset="-122"/>
              </a:rPr>
              <a:t>ServerName</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字段定义了服务器名称和端口号，用来表明自己的身份。如果没有注册</a:t>
            </a:r>
            <a:r>
              <a:rPr lang="en-US" altLang="zh-CN" sz="1800" kern="100" dirty="0">
                <a:solidFill>
                  <a:srgbClr val="000000"/>
                </a:solidFill>
                <a:effectLst/>
                <a:latin typeface="Times New Roman" panose="02020603050405020304" pitchFamily="18" charset="0"/>
                <a:ea typeface="宋体" panose="02010600030101010101" pitchFamily="2" charset="-122"/>
              </a:rPr>
              <a:t>DNS</a:t>
            </a:r>
            <a:r>
              <a:rPr lang="zh-CN" altLang="zh-CN" sz="1800" kern="100" dirty="0">
                <a:solidFill>
                  <a:srgbClr val="000000"/>
                </a:solidFill>
                <a:effectLst/>
                <a:latin typeface="Times New Roman" panose="02020603050405020304" pitchFamily="18" charset="0"/>
                <a:ea typeface="宋体" panose="02010600030101010101" pitchFamily="2" charset="-122"/>
              </a:rPr>
              <a:t>名称，则可以输入</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地址。也可以在任何情况下输入</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地址，完成重定向工作。</a:t>
            </a:r>
            <a:r>
              <a:rPr lang="zh-CN" altLang="zh-CN" sz="1800" kern="100" dirty="0">
                <a:effectLst/>
                <a:latin typeface="Times New Roman" panose="02020603050405020304" pitchFamily="18" charset="0"/>
                <a:ea typeface="宋体" panose="02010600030101010101" pitchFamily="2" charset="-122"/>
              </a:rPr>
              <a:t>定义于服务器的配置文件</a:t>
            </a:r>
            <a:r>
              <a:rPr lang="en-US" altLang="zh-CN" sz="1800" kern="100" dirty="0">
                <a:effectLst/>
                <a:latin typeface="Times New Roman" panose="02020603050405020304" pitchFamily="18" charset="0"/>
                <a:ea typeface="宋体" panose="02010600030101010101" pitchFamily="2" charset="-122"/>
              </a:rPr>
              <a:t>/</a:t>
            </a:r>
            <a:r>
              <a:rPr lang="en-US" altLang="zh-CN" sz="1800" kern="100" dirty="0" err="1">
                <a:effectLst/>
                <a:latin typeface="Times New Roman" panose="02020603050405020304" pitchFamily="18" charset="0"/>
                <a:ea typeface="宋体" panose="02010600030101010101" pitchFamily="2" charset="-122"/>
              </a:rPr>
              <a:t>etc</a:t>
            </a:r>
            <a:r>
              <a:rPr lang="en-US" altLang="zh-CN" sz="1800" kern="100" dirty="0">
                <a:effectLst/>
                <a:latin typeface="Times New Roman" panose="02020603050405020304" pitchFamily="18" charset="0"/>
                <a:ea typeface="宋体" panose="02010600030101010101" pitchFamily="2" charset="-122"/>
              </a:rPr>
              <a:t>/Apache2/sites-available</a:t>
            </a:r>
            <a:r>
              <a:rPr lang="zh-CN" altLang="zh-CN" sz="1800" kern="100" dirty="0">
                <a:effectLst/>
                <a:latin typeface="Times New Roman" panose="02020603050405020304" pitchFamily="18" charset="0"/>
                <a:ea typeface="宋体" panose="02010600030101010101" pitchFamily="2" charset="-122"/>
              </a:rPr>
              <a:t>中。</a:t>
            </a:r>
          </a:p>
          <a:p>
            <a:endParaRPr lang="zh-CN" altLang="en-US" sz="1800" dirty="0"/>
          </a:p>
        </p:txBody>
      </p:sp>
    </p:spTree>
    <p:extLst>
      <p:ext uri="{BB962C8B-B14F-4D97-AF65-F5344CB8AC3E}">
        <p14:creationId xmlns:p14="http://schemas.microsoft.com/office/powerpoint/2010/main" val="1904160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1</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项目背景</a:t>
            </a:r>
          </a:p>
        </p:txBody>
      </p:sp>
    </p:spTree>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8.</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目录</a:t>
            </a:r>
          </a:p>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目录设置为服务器的某个目录设置权限，访问某个网站时，真正访问的是</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Web</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服务器中的某个网站，而整个网站是由零散的文件组成的。作为网站的管理员，只需要对某个目录进行设置，而不需要对整个网站进行设置。例如，拒绝</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192.169.0.10</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的客户端访问某个目录的文件，可以使用</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&lt;Directory&gt;&lt; /Directory &gt;</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容器设置。这是一对容器的语句，需要成对出现。在每个容器中有</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option</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AllowOverride</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Limit</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等指令，它们都与访问控制有关</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altLang="en-US" sz="1800" dirty="0"/>
          </a:p>
        </p:txBody>
      </p:sp>
    </p:spTree>
    <p:extLst>
      <p:ext uri="{BB962C8B-B14F-4D97-AF65-F5344CB8AC3E}">
        <p14:creationId xmlns:p14="http://schemas.microsoft.com/office/powerpoint/2010/main" val="2815762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Apache</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的安装与启动管理</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系统都有自带安装包，名字叫</a:t>
            </a:r>
            <a:r>
              <a:rPr lang="en-US" altLang="zh-CN" sz="1800" kern="100" dirty="0">
                <a:solidFill>
                  <a:srgbClr val="000000"/>
                </a:solidFill>
                <a:effectLst/>
                <a:latin typeface="Times New Roman" panose="02020603050405020304" pitchFamily="18" charset="0"/>
                <a:ea typeface="宋体" panose="02010600030101010101" pitchFamily="2" charset="-122"/>
              </a:rPr>
              <a:t>Apache2</a:t>
            </a:r>
            <a:r>
              <a:rPr lang="zh-CN" altLang="zh-CN" sz="1800" kern="100" dirty="0">
                <a:solidFill>
                  <a:srgbClr val="000000"/>
                </a:solidFill>
                <a:effectLst/>
                <a:latin typeface="Times New Roman" panose="02020603050405020304" pitchFamily="18" charset="0"/>
                <a:ea typeface="宋体" panose="02010600030101010101" pitchFamily="2" charset="-122"/>
              </a:rPr>
              <a:t>，由于安装完没有配置系统环境，需要环境一起创建使用命令：</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#apt install Apache2</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#source /</a:t>
            </a:r>
            <a:r>
              <a:rPr lang="en-US" altLang="zh-CN" sz="1100" kern="100" dirty="0" err="1">
                <a:solidFill>
                  <a:srgbClr val="000000"/>
                </a:solidFill>
                <a:effectLst/>
                <a:latin typeface="Times New Roman" panose="02020603050405020304" pitchFamily="18" charset="0"/>
                <a:ea typeface="宋体" panose="02010600030101010101" pitchFamily="2" charset="-122"/>
              </a:rPr>
              <a:t>etc</a:t>
            </a:r>
            <a:r>
              <a:rPr lang="en-US" altLang="zh-CN" sz="1100" kern="100" dirty="0">
                <a:solidFill>
                  <a:srgbClr val="000000"/>
                </a:solidFill>
                <a:effectLst/>
                <a:latin typeface="Times New Roman" panose="02020603050405020304" pitchFamily="18" charset="0"/>
                <a:ea typeface="宋体" panose="02010600030101010101" pitchFamily="2" charset="-122"/>
              </a:rPr>
              <a:t>/Apache2/</a:t>
            </a:r>
            <a:r>
              <a:rPr lang="en-US" altLang="zh-CN" sz="1100" kern="100" dirty="0" err="1">
                <a:solidFill>
                  <a:srgbClr val="000000"/>
                </a:solidFill>
                <a:effectLst/>
                <a:latin typeface="Times New Roman" panose="02020603050405020304" pitchFamily="18" charset="0"/>
                <a:ea typeface="宋体" panose="02010600030101010101" pitchFamily="2" charset="-122"/>
              </a:rPr>
              <a:t>envvars</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安装时有些配套包会自动安装。</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服务在统信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下的名称为</a:t>
            </a:r>
            <a:r>
              <a:rPr lang="en-US" altLang="zh-CN" sz="1800" kern="100" dirty="0">
                <a:solidFill>
                  <a:srgbClr val="000000"/>
                </a:solidFill>
                <a:effectLst/>
                <a:latin typeface="Times New Roman" panose="02020603050405020304" pitchFamily="18" charset="0"/>
                <a:ea typeface="宋体" panose="02010600030101010101" pitchFamily="2" charset="-122"/>
              </a:rPr>
              <a:t>Apache2</a:t>
            </a:r>
            <a:r>
              <a:rPr lang="zh-CN" altLang="zh-CN" sz="1800" kern="100" dirty="0">
                <a:solidFill>
                  <a:srgbClr val="000000"/>
                </a:solidFill>
                <a:effectLst/>
                <a:latin typeface="Times New Roman" panose="02020603050405020304" pitchFamily="18" charset="0"/>
                <a:ea typeface="宋体" panose="02010600030101010101" pitchFamily="2" charset="-122"/>
              </a:rPr>
              <a:t>，其管理方法如下：</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1300" kern="100" dirty="0">
                <a:solidFill>
                  <a:srgbClr val="000000"/>
                </a:solidFill>
                <a:effectLst/>
                <a:latin typeface="Times New Roman" panose="02020603050405020304" pitchFamily="18" charset="0"/>
                <a:ea typeface="宋体" panose="02010600030101010101" pitchFamily="2" charset="-122"/>
              </a:rPr>
              <a:t>#systemctl enable/disable Apache2		#</a:t>
            </a:r>
            <a:r>
              <a:rPr lang="zh-CN" altLang="zh-CN" sz="1300" kern="100" dirty="0">
                <a:solidFill>
                  <a:srgbClr val="000000"/>
                </a:solidFill>
                <a:effectLst/>
                <a:latin typeface="Times New Roman" panose="02020603050405020304" pitchFamily="18" charset="0"/>
                <a:ea typeface="宋体" panose="02010600030101010101" pitchFamily="2" charset="-122"/>
              </a:rPr>
              <a:t>启用</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zh-CN" altLang="zh-CN" sz="1300" kern="100" dirty="0">
                <a:solidFill>
                  <a:srgbClr val="000000"/>
                </a:solidFill>
                <a:effectLst/>
                <a:latin typeface="Times New Roman" panose="02020603050405020304" pitchFamily="18" charset="0"/>
                <a:ea typeface="宋体" panose="02010600030101010101" pitchFamily="2" charset="-122"/>
              </a:rPr>
              <a:t>禁用</a:t>
            </a:r>
            <a:r>
              <a:rPr lang="en-US" altLang="zh-CN" sz="1300" kern="100" dirty="0">
                <a:solidFill>
                  <a:srgbClr val="000000"/>
                </a:solidFill>
                <a:effectLst/>
                <a:latin typeface="Times New Roman" panose="02020603050405020304" pitchFamily="18" charset="0"/>
                <a:ea typeface="宋体" panose="02010600030101010101" pitchFamily="2" charset="-122"/>
              </a:rPr>
              <a:t> Apache2</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en-US" altLang="zh-CN" sz="1300" kern="100" dirty="0">
                <a:solidFill>
                  <a:srgbClr val="000000"/>
                </a:solidFill>
                <a:effectLst/>
                <a:latin typeface="Times New Roman" panose="02020603050405020304" pitchFamily="18" charset="0"/>
                <a:ea typeface="宋体" panose="02010600030101010101" pitchFamily="2" charset="-122"/>
              </a:rPr>
              <a:t>#systemctl star/</a:t>
            </a:r>
            <a:r>
              <a:rPr lang="en-US" altLang="zh-CN" sz="1300" kern="100" dirty="0" err="1">
                <a:solidFill>
                  <a:srgbClr val="000000"/>
                </a:solidFill>
                <a:effectLst/>
                <a:latin typeface="Times New Roman" panose="02020603050405020304" pitchFamily="18" charset="0"/>
                <a:ea typeface="宋体" panose="02010600030101010101" pitchFamily="2" charset="-122"/>
              </a:rPr>
              <a:t>restar</a:t>
            </a:r>
            <a:r>
              <a:rPr lang="en-US" altLang="zh-CN" sz="1300" kern="100" dirty="0">
                <a:solidFill>
                  <a:srgbClr val="000000"/>
                </a:solidFill>
                <a:effectLst/>
                <a:latin typeface="Times New Roman" panose="02020603050405020304" pitchFamily="18" charset="0"/>
                <a:ea typeface="宋体" panose="02010600030101010101" pitchFamily="2" charset="-122"/>
              </a:rPr>
              <a:t>/stop/reload Apache2	#</a:t>
            </a:r>
            <a:r>
              <a:rPr lang="zh-CN" altLang="zh-CN" sz="1300" kern="100" dirty="0">
                <a:solidFill>
                  <a:srgbClr val="000000"/>
                </a:solidFill>
                <a:effectLst/>
                <a:latin typeface="Times New Roman" panose="02020603050405020304" pitchFamily="18" charset="0"/>
                <a:ea typeface="宋体" panose="02010600030101010101" pitchFamily="2" charset="-122"/>
              </a:rPr>
              <a:t>启用</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zh-CN" altLang="zh-CN" sz="1300" kern="100" dirty="0">
                <a:solidFill>
                  <a:srgbClr val="000000"/>
                </a:solidFill>
                <a:effectLst/>
                <a:latin typeface="Times New Roman" panose="02020603050405020304" pitchFamily="18" charset="0"/>
                <a:ea typeface="宋体" panose="02010600030101010101" pitchFamily="2" charset="-122"/>
              </a:rPr>
              <a:t>重启</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zh-CN" altLang="zh-CN" sz="1300" kern="100" dirty="0">
                <a:solidFill>
                  <a:srgbClr val="000000"/>
                </a:solidFill>
                <a:effectLst/>
                <a:latin typeface="Times New Roman" panose="02020603050405020304" pitchFamily="18" charset="0"/>
                <a:ea typeface="宋体" panose="02010600030101010101" pitchFamily="2" charset="-122"/>
              </a:rPr>
              <a:t>停止</a:t>
            </a:r>
            <a:r>
              <a:rPr lang="en-US" altLang="zh-CN" sz="1300" kern="100" dirty="0">
                <a:solidFill>
                  <a:srgbClr val="000000"/>
                </a:solidFill>
                <a:effectLst/>
                <a:latin typeface="Times New Roman" panose="02020603050405020304" pitchFamily="18" charset="0"/>
                <a:ea typeface="宋体" panose="02010600030101010101" pitchFamily="2" charset="-122"/>
              </a:rPr>
              <a:t>/</a:t>
            </a:r>
            <a:r>
              <a:rPr lang="zh-CN" altLang="zh-CN" sz="1300" kern="100" dirty="0">
                <a:solidFill>
                  <a:srgbClr val="000000"/>
                </a:solidFill>
                <a:effectLst/>
                <a:latin typeface="Times New Roman" panose="02020603050405020304" pitchFamily="18" charset="0"/>
                <a:ea typeface="宋体" panose="02010600030101010101" pitchFamily="2" charset="-122"/>
              </a:rPr>
              <a:t>重载</a:t>
            </a:r>
            <a:r>
              <a:rPr lang="en-US" altLang="zh-CN" sz="1300" kern="100" dirty="0">
                <a:solidFill>
                  <a:srgbClr val="000000"/>
                </a:solidFill>
                <a:effectLst/>
                <a:latin typeface="Times New Roman" panose="02020603050405020304" pitchFamily="18" charset="0"/>
                <a:ea typeface="宋体" panose="02010600030101010101" pitchFamily="2" charset="-122"/>
              </a:rPr>
              <a:t> Apache2</a:t>
            </a:r>
            <a:endParaRPr lang="zh-CN" altLang="zh-CN" sz="1300" kern="100" dirty="0">
              <a:effectLst/>
              <a:latin typeface="Times New Roman" panose="02020603050405020304" pitchFamily="18" charset="0"/>
              <a:ea typeface="宋体" panose="02010600030101010101" pitchFamily="2" charset="-122"/>
            </a:endParaRPr>
          </a:p>
          <a:p>
            <a:pPr indent="266700" algn="just"/>
            <a:r>
              <a:rPr lang="en-US" altLang="zh-CN" sz="1300" kern="100" dirty="0">
                <a:solidFill>
                  <a:srgbClr val="000000"/>
                </a:solidFill>
                <a:effectLst/>
                <a:latin typeface="Times New Roman" panose="02020603050405020304" pitchFamily="18" charset="0"/>
                <a:ea typeface="宋体" panose="02010600030101010101" pitchFamily="2" charset="-122"/>
              </a:rPr>
              <a:t>#systmectl status Apache2			#</a:t>
            </a:r>
            <a:r>
              <a:rPr lang="zh-CN" altLang="zh-CN" sz="1300" kern="100" dirty="0">
                <a:solidFill>
                  <a:srgbClr val="000000"/>
                </a:solidFill>
                <a:effectLst/>
                <a:latin typeface="Times New Roman" panose="02020603050405020304" pitchFamily="18" charset="0"/>
                <a:ea typeface="宋体" panose="02010600030101010101" pitchFamily="2" charset="-122"/>
              </a:rPr>
              <a:t>检查运行状态</a:t>
            </a:r>
            <a:endParaRPr lang="zh-CN" altLang="zh-CN" sz="1300" kern="100" dirty="0">
              <a:effectLst/>
              <a:latin typeface="Times New Roman" panose="02020603050405020304" pitchFamily="18" charset="0"/>
              <a:ea typeface="宋体" panose="02010600030101010101" pitchFamily="2" charset="-122"/>
            </a:endParaRPr>
          </a:p>
          <a:p>
            <a:pPr indent="266700" algn="just"/>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endParaRPr lang="zh-CN" altLang="en-US" sz="1800" dirty="0"/>
          </a:p>
        </p:txBody>
      </p:sp>
    </p:spTree>
    <p:extLst>
      <p:ext uri="{BB962C8B-B14F-4D97-AF65-F5344CB8AC3E}">
        <p14:creationId xmlns:p14="http://schemas.microsoft.com/office/powerpoint/2010/main" val="4133827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fontScale="47500" lnSpcReduction="20000"/>
          </a:bodyPr>
          <a:lstStyle/>
          <a:p>
            <a:r>
              <a:rPr lang="zh-CN" altLang="zh-CN" sz="29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2900" b="1" kern="100" dirty="0">
                <a:effectLst/>
                <a:latin typeface="Times New Roman" panose="02020603050405020304" pitchFamily="18" charset="0"/>
                <a:ea typeface="宋体" panose="02010600030101010101" pitchFamily="2" charset="-122"/>
                <a:cs typeface="Times New Roman" panose="02020603050405020304" pitchFamily="18" charset="0"/>
              </a:rPr>
              <a:t>Apache</a:t>
            </a:r>
            <a:r>
              <a:rPr lang="zh-CN" altLang="zh-CN" sz="2900" b="1" kern="100" dirty="0">
                <a:effectLst/>
                <a:latin typeface="Times New Roman" panose="02020603050405020304" pitchFamily="18" charset="0"/>
                <a:ea typeface="宋体" panose="02010600030101010101" pitchFamily="2" charset="-122"/>
                <a:cs typeface="Times New Roman" panose="02020603050405020304" pitchFamily="18" charset="0"/>
              </a:rPr>
              <a:t>的测试</a:t>
            </a:r>
          </a:p>
          <a:p>
            <a:pPr algn="just" hangingPunct="0">
              <a:spcBef>
                <a:spcPts val="780"/>
              </a:spcBef>
              <a:spcAft>
                <a:spcPts val="780"/>
              </a:spcAft>
            </a:pPr>
            <a:r>
              <a:rPr lang="en-US" altLang="zh-CN" sz="2900" b="1" u="sng"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29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使用系统自带页面</a:t>
            </a:r>
          </a:p>
          <a:p>
            <a:pPr indent="266700" algn="just"/>
            <a:r>
              <a:rPr lang="en-US" altLang="zh-CN" sz="2900" kern="100" dirty="0">
                <a:solidFill>
                  <a:srgbClr val="000000"/>
                </a:solidFill>
                <a:effectLst/>
                <a:latin typeface="Times New Roman" panose="02020603050405020304" pitchFamily="18" charset="0"/>
                <a:ea typeface="宋体" panose="02010600030101010101" pitchFamily="2" charset="-122"/>
              </a:rPr>
              <a:t>Apache </a:t>
            </a:r>
            <a:r>
              <a:rPr lang="zh-CN" altLang="zh-CN" sz="2900" kern="100" dirty="0">
                <a:solidFill>
                  <a:srgbClr val="000000"/>
                </a:solidFill>
                <a:effectLst/>
                <a:latin typeface="Times New Roman" panose="02020603050405020304" pitchFamily="18" charset="0"/>
                <a:ea typeface="宋体" panose="02010600030101010101" pitchFamily="2" charset="-122"/>
              </a:rPr>
              <a:t>安装之后，会存储文档目录（</a:t>
            </a:r>
            <a:r>
              <a:rPr lang="en-US" altLang="zh-CN" sz="2900" kern="100" dirty="0">
                <a:solidFill>
                  <a:srgbClr val="000000"/>
                </a:solidFill>
                <a:effectLst/>
                <a:latin typeface="Times New Roman" panose="02020603050405020304" pitchFamily="18" charset="0"/>
                <a:ea typeface="宋体" panose="02010600030101010101" pitchFamily="2" charset="-122"/>
              </a:rPr>
              <a:t>/var/www/html</a:t>
            </a:r>
            <a:r>
              <a:rPr lang="zh-CN" altLang="zh-CN" sz="2900" kern="100" dirty="0">
                <a:solidFill>
                  <a:srgbClr val="000000"/>
                </a:solidFill>
                <a:effectLst/>
                <a:latin typeface="Times New Roman" panose="02020603050405020304" pitchFamily="18" charset="0"/>
                <a:ea typeface="宋体" panose="02010600030101010101" pitchFamily="2" charset="-122"/>
              </a:rPr>
              <a:t>）用于存放测试界面，为</a:t>
            </a:r>
            <a:r>
              <a:rPr lang="en-US" altLang="zh-CN" sz="2900" kern="100" dirty="0">
                <a:solidFill>
                  <a:srgbClr val="000000"/>
                </a:solidFill>
                <a:effectLst/>
                <a:latin typeface="Times New Roman" panose="02020603050405020304" pitchFamily="18" charset="0"/>
                <a:ea typeface="宋体" panose="02010600030101010101" pitchFamily="2" charset="-122"/>
              </a:rPr>
              <a:t>index.html</a:t>
            </a:r>
            <a:r>
              <a:rPr lang="zh-CN" altLang="zh-CN" sz="2900" kern="100" dirty="0">
                <a:solidFill>
                  <a:srgbClr val="000000"/>
                </a:solidFill>
                <a:effectLst/>
                <a:latin typeface="Times New Roman" panose="02020603050405020304" pitchFamily="18" charset="0"/>
                <a:ea typeface="宋体" panose="02010600030101010101" pitchFamily="2" charset="-122"/>
              </a:rPr>
              <a:t>。</a:t>
            </a:r>
            <a:endParaRPr lang="en-US" altLang="zh-CN" sz="2900" kern="100" dirty="0">
              <a:solidFill>
                <a:srgbClr val="000000"/>
              </a:solidFill>
              <a:effectLst/>
              <a:latin typeface="Times New Roman" panose="02020603050405020304" pitchFamily="18" charset="0"/>
              <a:ea typeface="宋体" panose="02010600030101010101" pitchFamily="2" charset="-122"/>
            </a:endParaRPr>
          </a:p>
          <a:p>
            <a:pPr indent="0" algn="just">
              <a:buNone/>
            </a:pPr>
            <a:r>
              <a:rPr lang="en-US" altLang="zh-CN" sz="2900" b="1" u="sng"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29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使用自己制作的界面</a:t>
            </a:r>
          </a:p>
          <a:p>
            <a:pPr indent="266700" algn="just"/>
            <a:r>
              <a:rPr lang="zh-CN" altLang="zh-CN" sz="2900" kern="100" dirty="0">
                <a:solidFill>
                  <a:srgbClr val="000000"/>
                </a:solidFill>
                <a:effectLst/>
                <a:latin typeface="Times New Roman" panose="02020603050405020304" pitchFamily="18" charset="0"/>
                <a:ea typeface="宋体" panose="02010600030101010101" pitchFamily="2" charset="-122"/>
              </a:rPr>
              <a:t>在网站的目录下面创建一个</a:t>
            </a:r>
            <a:r>
              <a:rPr lang="en-US" altLang="zh-CN" sz="2900" kern="100" dirty="0">
                <a:solidFill>
                  <a:srgbClr val="000000"/>
                </a:solidFill>
                <a:effectLst/>
                <a:latin typeface="Times New Roman" panose="02020603050405020304" pitchFamily="18" charset="0"/>
                <a:ea typeface="宋体" panose="02010600030101010101" pitchFamily="2" charset="-122"/>
              </a:rPr>
              <a:t>index2.html</a:t>
            </a:r>
            <a:r>
              <a:rPr lang="zh-CN" altLang="zh-CN" sz="2900" kern="100" dirty="0">
                <a:solidFill>
                  <a:srgbClr val="000000"/>
                </a:solidFill>
                <a:effectLst/>
                <a:latin typeface="Times New Roman" panose="02020603050405020304" pitchFamily="18" charset="0"/>
                <a:ea typeface="宋体" panose="02010600030101010101" pitchFamily="2" charset="-122"/>
              </a:rPr>
              <a:t>的页面，内容如下：</a:t>
            </a:r>
            <a:endParaRPr lang="zh-CN" altLang="zh-CN" sz="29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&lt;HTML&gt;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u="sng" kern="100" dirty="0">
                <a:solidFill>
                  <a:srgbClr val="000000"/>
                </a:solidFill>
                <a:effectLst/>
                <a:latin typeface="Times New Roman" panose="02020603050405020304" pitchFamily="18" charset="0"/>
                <a:ea typeface="宋体" panose="02010600030101010101" pitchFamily="2" charset="-122"/>
              </a:rPr>
              <a:t>&lt;TITLE&gt; Apache Server Test!&lt;/TITLE&gt;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&lt;BODY&gt;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&lt;H2&gt;Hello Apache World!&lt;/</a:t>
            </a:r>
            <a:r>
              <a:rPr lang="en-US" altLang="zh-CN" sz="1800" kern="100" dirty="0" err="1">
                <a:solidFill>
                  <a:srgbClr val="000000"/>
                </a:solidFill>
                <a:effectLst/>
                <a:latin typeface="Times New Roman" panose="02020603050405020304" pitchFamily="18" charset="0"/>
                <a:ea typeface="宋体" panose="02010600030101010101" pitchFamily="2" charset="-122"/>
              </a:rPr>
              <a:t>br</a:t>
            </a:r>
            <a:r>
              <a:rPr lang="en-US" altLang="zh-CN" sz="1800" kern="100" dirty="0">
                <a:solidFill>
                  <a:srgbClr val="000000"/>
                </a:solidFill>
                <a:effectLst/>
                <a:latin typeface="Times New Roman" panose="02020603050405020304" pitchFamily="18" charset="0"/>
                <a:ea typeface="宋体" panose="02010600030101010101" pitchFamily="2" charset="-122"/>
              </a:rPr>
              <a:t>&gt;&lt;/H2&gt;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&lt;H1&gt;I am MEN, You are welcome!&lt;/H1&gt;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&lt;/BODY&gt;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&lt;/HTML&gt;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3300" kern="100" dirty="0">
                <a:solidFill>
                  <a:srgbClr val="000000"/>
                </a:solidFill>
                <a:effectLst/>
                <a:latin typeface="Times New Roman" panose="02020603050405020304" pitchFamily="18" charset="0"/>
                <a:ea typeface="宋体" panose="02010600030101010101" pitchFamily="2" charset="-122"/>
              </a:rPr>
              <a:t>在浏览器地址栏输入</a:t>
            </a:r>
            <a:r>
              <a:rPr lang="en-US" altLang="zh-CN" sz="3300" kern="100" dirty="0">
                <a:solidFill>
                  <a:srgbClr val="000000"/>
                </a:solidFill>
                <a:effectLst/>
                <a:latin typeface="Times New Roman" panose="02020603050405020304" pitchFamily="18" charset="0"/>
                <a:ea typeface="宋体" panose="02010600030101010101" pitchFamily="2" charset="-122"/>
              </a:rPr>
              <a:t>“127.0.0.1/index2.html”</a:t>
            </a:r>
            <a:r>
              <a:rPr lang="zh-CN" altLang="zh-CN" sz="3300" kern="100" dirty="0">
                <a:solidFill>
                  <a:srgbClr val="000000"/>
                </a:solidFill>
                <a:effectLst/>
                <a:latin typeface="Times New Roman" panose="02020603050405020304" pitchFamily="18" charset="0"/>
                <a:ea typeface="宋体" panose="02010600030101010101" pitchFamily="2" charset="-122"/>
              </a:rPr>
              <a:t>，此时会显示标题为</a:t>
            </a:r>
            <a:r>
              <a:rPr lang="en-US" altLang="zh-CN" sz="3300" kern="100" dirty="0">
                <a:solidFill>
                  <a:srgbClr val="000000"/>
                </a:solidFill>
                <a:effectLst/>
                <a:latin typeface="Times New Roman" panose="02020603050405020304" pitchFamily="18" charset="0"/>
                <a:ea typeface="宋体" panose="02010600030101010101" pitchFamily="2" charset="-122"/>
              </a:rPr>
              <a:t>“Apache Server Test</a:t>
            </a:r>
            <a:r>
              <a:rPr lang="zh-CN" altLang="zh-CN" sz="3300" kern="100" dirty="0">
                <a:solidFill>
                  <a:srgbClr val="000000"/>
                </a:solidFill>
                <a:effectLst/>
                <a:latin typeface="Times New Roman" panose="02020603050405020304" pitchFamily="18" charset="0"/>
                <a:ea typeface="宋体" panose="02010600030101010101" pitchFamily="2" charset="-122"/>
              </a:rPr>
              <a:t>！</a:t>
            </a:r>
            <a:r>
              <a:rPr lang="en-US" altLang="zh-CN" sz="3300" kern="100" dirty="0">
                <a:solidFill>
                  <a:srgbClr val="000000"/>
                </a:solidFill>
                <a:effectLst/>
                <a:latin typeface="Times New Roman" panose="02020603050405020304" pitchFamily="18" charset="0"/>
                <a:ea typeface="宋体" panose="02010600030101010101" pitchFamily="2" charset="-122"/>
              </a:rPr>
              <a:t>”</a:t>
            </a:r>
            <a:r>
              <a:rPr lang="zh-CN" altLang="zh-CN" sz="3300" kern="100" dirty="0">
                <a:solidFill>
                  <a:srgbClr val="000000"/>
                </a:solidFill>
                <a:effectLst/>
                <a:latin typeface="Times New Roman" panose="02020603050405020304" pitchFamily="18" charset="0"/>
                <a:ea typeface="宋体" panose="02010600030101010101" pitchFamily="2" charset="-122"/>
              </a:rPr>
              <a:t>和内容为</a:t>
            </a:r>
            <a:r>
              <a:rPr lang="en-US" altLang="zh-CN" sz="3300" kern="100" dirty="0">
                <a:solidFill>
                  <a:srgbClr val="000000"/>
                </a:solidFill>
                <a:effectLst/>
                <a:latin typeface="Times New Roman" panose="02020603050405020304" pitchFamily="18" charset="0"/>
                <a:ea typeface="宋体" panose="02010600030101010101" pitchFamily="2" charset="-122"/>
              </a:rPr>
              <a:t>“</a:t>
            </a:r>
            <a:r>
              <a:rPr lang="en-US" altLang="zh-CN" sz="3300" kern="100" dirty="0" err="1">
                <a:solidFill>
                  <a:srgbClr val="000000"/>
                </a:solidFill>
                <a:effectLst/>
                <a:latin typeface="Times New Roman" panose="02020603050405020304" pitchFamily="18" charset="0"/>
                <a:ea typeface="宋体" panose="02010600030101010101" pitchFamily="2" charset="-122"/>
              </a:rPr>
              <a:t>Hellow</a:t>
            </a:r>
            <a:r>
              <a:rPr lang="en-US" altLang="zh-CN" sz="3300" kern="100" dirty="0">
                <a:solidFill>
                  <a:srgbClr val="000000"/>
                </a:solidFill>
                <a:effectLst/>
                <a:latin typeface="Times New Roman" panose="02020603050405020304" pitchFamily="18" charset="0"/>
                <a:ea typeface="宋体" panose="02010600030101010101" pitchFamily="2" charset="-122"/>
              </a:rPr>
              <a:t> Apache word</a:t>
            </a:r>
            <a:r>
              <a:rPr lang="zh-CN" altLang="zh-CN" sz="3300" kern="100" dirty="0">
                <a:solidFill>
                  <a:srgbClr val="000000"/>
                </a:solidFill>
                <a:effectLst/>
                <a:latin typeface="Times New Roman" panose="02020603050405020304" pitchFamily="18" charset="0"/>
                <a:ea typeface="宋体" panose="02010600030101010101" pitchFamily="2" charset="-122"/>
              </a:rPr>
              <a:t>！</a:t>
            </a:r>
            <a:r>
              <a:rPr lang="en-US" altLang="zh-CN" sz="3300" kern="100" dirty="0">
                <a:solidFill>
                  <a:srgbClr val="000000"/>
                </a:solidFill>
                <a:effectLst/>
                <a:latin typeface="Times New Roman" panose="02020603050405020304" pitchFamily="18" charset="0"/>
                <a:ea typeface="宋体" panose="02010600030101010101" pitchFamily="2" charset="-122"/>
              </a:rPr>
              <a:t>”</a:t>
            </a:r>
            <a:r>
              <a:rPr lang="zh-CN" altLang="zh-CN" sz="3300" kern="100" dirty="0">
                <a:solidFill>
                  <a:srgbClr val="000000"/>
                </a:solidFill>
                <a:effectLst/>
                <a:latin typeface="Times New Roman" panose="02020603050405020304" pitchFamily="18" charset="0"/>
                <a:ea typeface="宋体" panose="02010600030101010101" pitchFamily="2" charset="-122"/>
              </a:rPr>
              <a:t>的页面。</a:t>
            </a:r>
            <a:endParaRPr lang="zh-CN" altLang="zh-CN" sz="3300" kern="100" dirty="0">
              <a:effectLst/>
              <a:latin typeface="Times New Roman" panose="02020603050405020304" pitchFamily="18" charset="0"/>
              <a:ea typeface="宋体" panose="02010600030101010101" pitchFamily="2" charset="-122"/>
            </a:endParaRPr>
          </a:p>
          <a:p>
            <a:pPr indent="266700" algn="just"/>
            <a:endParaRPr lang="zh-CN" altLang="zh-CN" sz="18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endParaRPr lang="zh-CN" altLang="en-US" sz="1800" dirty="0"/>
          </a:p>
        </p:txBody>
      </p:sp>
    </p:spTree>
    <p:extLst>
      <p:ext uri="{BB962C8B-B14F-4D97-AF65-F5344CB8AC3E}">
        <p14:creationId xmlns:p14="http://schemas.microsoft.com/office/powerpoint/2010/main" val="2342503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三、</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Apache</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服务器配置</a:t>
            </a:r>
          </a:p>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设置文档目录和首页文件</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1</a:t>
            </a:r>
            <a:r>
              <a:rPr lang="zh-CN" altLang="zh-CN" sz="1800" kern="100" dirty="0">
                <a:solidFill>
                  <a:srgbClr val="000000"/>
                </a:solidFill>
                <a:effectLst/>
                <a:latin typeface="Times New Roman" panose="02020603050405020304" pitchFamily="18" charset="0"/>
                <a:ea typeface="宋体" panose="02010600030101010101" pitchFamily="2" charset="-122"/>
              </a:rPr>
              <a:t>）在</a:t>
            </a:r>
            <a:r>
              <a:rPr lang="en-US" altLang="zh-CN" sz="1800" kern="100" dirty="0">
                <a:solidFill>
                  <a:srgbClr val="000000"/>
                </a:solidFill>
                <a:effectLst/>
                <a:latin typeface="Times New Roman" panose="02020603050405020304" pitchFamily="18" charset="0"/>
                <a:ea typeface="宋体" panose="02010600030101010101" pitchFamily="2" charset="-122"/>
              </a:rPr>
              <a:t>home</a:t>
            </a:r>
            <a:r>
              <a:rPr lang="zh-CN" altLang="zh-CN" sz="1800" kern="100" dirty="0">
                <a:solidFill>
                  <a:srgbClr val="000000"/>
                </a:solidFill>
                <a:effectLst/>
                <a:latin typeface="Times New Roman" panose="02020603050405020304" pitchFamily="18" charset="0"/>
                <a:ea typeface="宋体" panose="02010600030101010101" pitchFamily="2" charset="-122"/>
              </a:rPr>
              <a:t>界面上创建根目录</a:t>
            </a:r>
            <a:r>
              <a:rPr lang="en-US" altLang="zh-CN" sz="1800" kern="100" dirty="0">
                <a:solidFill>
                  <a:srgbClr val="000000"/>
                </a:solidFill>
                <a:effectLst/>
                <a:latin typeface="Times New Roman" panose="02020603050405020304" pitchFamily="18" charset="0"/>
                <a:ea typeface="宋体" panose="02010600030101010101" pitchFamily="2" charset="-122"/>
              </a:rPr>
              <a:t>/home/www</a:t>
            </a:r>
            <a:r>
              <a:rPr lang="zh-CN" altLang="zh-CN" sz="1800" kern="100" dirty="0">
                <a:solidFill>
                  <a:srgbClr val="000000"/>
                </a:solidFill>
                <a:effectLst/>
                <a:latin typeface="Times New Roman" panose="02020603050405020304" pitchFamily="18" charset="0"/>
                <a:ea typeface="宋体" panose="02010600030101010101" pitchFamily="2" charset="-122"/>
              </a:rPr>
              <a:t>和首页文件</a:t>
            </a:r>
            <a:r>
              <a:rPr lang="en-US" altLang="zh-CN" sz="1800" kern="100" dirty="0">
                <a:solidFill>
                  <a:srgbClr val="000000"/>
                </a:solidFill>
                <a:effectLst/>
                <a:latin typeface="Times New Roman" panose="02020603050405020304" pitchFamily="18" charset="0"/>
                <a:ea typeface="宋体" panose="02010600030101010101" pitchFamily="2" charset="-122"/>
              </a:rPr>
              <a:t>myweb.htm</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2</a:t>
            </a:r>
            <a:r>
              <a:rPr lang="zh-CN" altLang="zh-CN" sz="1800" kern="100" dirty="0">
                <a:solidFill>
                  <a:srgbClr val="000000"/>
                </a:solidFill>
                <a:effectLst/>
                <a:latin typeface="Times New Roman" panose="02020603050405020304" pitchFamily="18" charset="0"/>
                <a:ea typeface="宋体" panose="02010600030101010101" pitchFamily="2" charset="-122"/>
              </a:rPr>
              <a:t>）打开设置默认目录文件</a:t>
            </a:r>
            <a:r>
              <a:rPr lang="en-US" altLang="zh-CN" sz="1800" kern="100" dirty="0">
                <a:solidFill>
                  <a:srgbClr val="000000"/>
                </a:solidFill>
                <a:effectLst/>
                <a:latin typeface="Times New Roman" panose="02020603050405020304" pitchFamily="18" charset="0"/>
                <a:ea typeface="宋体" panose="02010600030101010101" pitchFamily="2" charset="-122"/>
              </a:rPr>
              <a:t>000-default.conf</a:t>
            </a:r>
            <a:r>
              <a:rPr lang="zh-CN" altLang="zh-CN" sz="1800" kern="100" dirty="0">
                <a:solidFill>
                  <a:srgbClr val="000000"/>
                </a:solidFill>
                <a:effectLst/>
                <a:latin typeface="Times New Roman" panose="02020603050405020304" pitchFamily="18" charset="0"/>
                <a:ea typeface="宋体" panose="02010600030101010101" pitchFamily="2" charset="-122"/>
              </a:rPr>
              <a:t>，将</a:t>
            </a:r>
            <a:r>
              <a:rPr lang="en-US" altLang="zh-CN" sz="1800" kern="100" dirty="0" err="1">
                <a:solidFill>
                  <a:srgbClr val="000000"/>
                </a:solidFill>
                <a:effectLst/>
                <a:latin typeface="Times New Roman" panose="02020603050405020304" pitchFamily="18" charset="0"/>
                <a:ea typeface="宋体" panose="02010600030101010101" pitchFamily="2" charset="-122"/>
              </a:rPr>
              <a:t>DoucumenRoot</a:t>
            </a:r>
            <a:r>
              <a:rPr lang="zh-CN" altLang="zh-CN" sz="1800" kern="100" dirty="0">
                <a:solidFill>
                  <a:srgbClr val="000000"/>
                </a:solidFill>
                <a:effectLst/>
                <a:latin typeface="Times New Roman" panose="02020603050405020304" pitchFamily="18" charset="0"/>
                <a:ea typeface="宋体" panose="02010600030101010101" pitchFamily="2" charset="-122"/>
              </a:rPr>
              <a:t>修改为新建的目录：</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3</a:t>
            </a:r>
            <a:r>
              <a:rPr lang="zh-CN" altLang="zh-CN" sz="1800" kern="100" dirty="0">
                <a:solidFill>
                  <a:srgbClr val="000000"/>
                </a:solidFill>
                <a:effectLst/>
                <a:latin typeface="Times New Roman" panose="02020603050405020304" pitchFamily="18" charset="0"/>
                <a:ea typeface="宋体" panose="02010600030101010101" pitchFamily="2" charset="-122"/>
              </a:rPr>
              <a:t>）打开主配置文件</a:t>
            </a:r>
            <a:r>
              <a:rPr lang="en-US" altLang="zh-CN" sz="1800" kern="100" dirty="0">
                <a:solidFill>
                  <a:srgbClr val="000000"/>
                </a:solidFill>
                <a:effectLst/>
                <a:latin typeface="Times New Roman" panose="02020603050405020304" pitchFamily="18" charset="0"/>
                <a:ea typeface="宋体" panose="02010600030101010101" pitchFamily="2" charset="-122"/>
              </a:rPr>
              <a:t>Apache2.conf </a:t>
            </a:r>
            <a:r>
              <a:rPr lang="zh-CN" altLang="zh-CN" sz="1800" kern="100" dirty="0">
                <a:solidFill>
                  <a:srgbClr val="000000"/>
                </a:solidFill>
                <a:effectLst/>
                <a:latin typeface="Times New Roman" panose="02020603050405020304" pitchFamily="18" charset="0"/>
                <a:ea typeface="宋体" panose="02010600030101010101" pitchFamily="2" charset="-122"/>
              </a:rPr>
              <a:t>，将定义目录权限的</a:t>
            </a:r>
            <a:r>
              <a:rPr lang="en-US" altLang="zh-CN" sz="1800" kern="100" dirty="0">
                <a:solidFill>
                  <a:srgbClr val="000000"/>
                </a:solidFill>
                <a:effectLst/>
                <a:latin typeface="Times New Roman" panose="02020603050405020304" pitchFamily="18" charset="0"/>
                <a:ea typeface="宋体" panose="02010600030101010101" pitchFamily="2" charset="-122"/>
              </a:rPr>
              <a:t>/var/www/ </a:t>
            </a:r>
            <a:r>
              <a:rPr lang="zh-CN" altLang="zh-CN" sz="1800" kern="100" dirty="0">
                <a:solidFill>
                  <a:srgbClr val="000000"/>
                </a:solidFill>
                <a:effectLst/>
                <a:latin typeface="Times New Roman" panose="02020603050405020304" pitchFamily="18" charset="0"/>
                <a:ea typeface="宋体" panose="02010600030101010101" pitchFamily="2" charset="-122"/>
              </a:rPr>
              <a:t>修改为</a:t>
            </a:r>
            <a:r>
              <a:rPr lang="en-US" altLang="zh-CN" sz="1800" kern="100" dirty="0">
                <a:solidFill>
                  <a:srgbClr val="000000"/>
                </a:solidFill>
                <a:effectLst/>
                <a:latin typeface="Times New Roman" panose="02020603050405020304" pitchFamily="18" charset="0"/>
                <a:ea typeface="宋体" panose="02010600030101010101" pitchFamily="2" charset="-122"/>
              </a:rPr>
              <a:t> /home/www</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latin typeface="Times New Roman" panose="02020603050405020304" pitchFamily="18" charset="0"/>
                <a:ea typeface="宋体" panose="02010600030101010101" pitchFamily="2" charset="-122"/>
              </a:rPr>
              <a:t>（</a:t>
            </a:r>
            <a:r>
              <a:rPr lang="en-US" altLang="zh-CN" sz="1800" kern="100" dirty="0">
                <a:solidFill>
                  <a:srgbClr val="000000"/>
                </a:solidFill>
                <a:latin typeface="Times New Roman" panose="02020603050405020304" pitchFamily="18" charset="0"/>
                <a:ea typeface="宋体" panose="02010600030101010101" pitchFamily="2" charset="-122"/>
              </a:rPr>
              <a:t>4</a:t>
            </a:r>
            <a:r>
              <a:rPr lang="zh-CN" altLang="zh-CN" sz="1800" kern="100" dirty="0">
                <a:solidFill>
                  <a:srgbClr val="000000"/>
                </a:solidFill>
                <a:latin typeface="Times New Roman" panose="02020603050405020304" pitchFamily="18" charset="0"/>
                <a:ea typeface="宋体" panose="02010600030101010101" pitchFamily="2" charset="-122"/>
              </a:rPr>
              <a:t>）打开默认页面属性文件</a:t>
            </a:r>
            <a:r>
              <a:rPr lang="en-US" altLang="zh-CN" sz="1800" kern="100" dirty="0" err="1">
                <a:solidFill>
                  <a:srgbClr val="000000"/>
                </a:solidFill>
                <a:latin typeface="Times New Roman" panose="02020603050405020304" pitchFamily="18" charset="0"/>
                <a:ea typeface="宋体" panose="02010600030101010101" pitchFamily="2" charset="-122"/>
              </a:rPr>
              <a:t>dir.conf</a:t>
            </a:r>
            <a:r>
              <a:rPr lang="zh-CN" altLang="zh-CN" sz="1800" kern="100" dirty="0">
                <a:solidFill>
                  <a:srgbClr val="000000"/>
                </a:solidFill>
                <a:latin typeface="Times New Roman" panose="02020603050405020304" pitchFamily="18" charset="0"/>
                <a:ea typeface="宋体" panose="02010600030101010101" pitchFamily="2" charset="-122"/>
              </a:rPr>
              <a:t>，设置页面属性为</a:t>
            </a:r>
            <a:r>
              <a:rPr lang="en-US" altLang="zh-CN" sz="1800" kern="100" dirty="0">
                <a:solidFill>
                  <a:srgbClr val="000000"/>
                </a:solidFill>
                <a:latin typeface="Times New Roman" panose="02020603050405020304" pitchFamily="18" charset="0"/>
                <a:ea typeface="宋体" panose="02010600030101010101" pitchFamily="2" charset="-122"/>
              </a:rPr>
              <a:t>index.html myweb.html</a:t>
            </a:r>
            <a:r>
              <a:rPr lang="zh-CN" altLang="zh-CN" sz="1800" kern="100" dirty="0">
                <a:solidFill>
                  <a:srgbClr val="000000"/>
                </a:solidFill>
                <a:latin typeface="Times New Roman" panose="02020603050405020304" pitchFamily="18" charset="0"/>
                <a:ea typeface="宋体" panose="02010600030101010101" pitchFamily="2" charset="-122"/>
              </a:rPr>
              <a:t>。</a:t>
            </a:r>
            <a:endParaRPr lang="en-US" altLang="zh-CN" sz="1800" kern="100" dirty="0">
              <a:solidFill>
                <a:srgbClr val="000000"/>
              </a:solidFill>
              <a:latin typeface="Times New Roman" panose="02020603050405020304" pitchFamily="18" charset="0"/>
              <a:ea typeface="宋体" panose="02010600030101010101" pitchFamily="2" charset="-122"/>
            </a:endParaRPr>
          </a:p>
          <a:p>
            <a:pPr indent="266700" algn="just"/>
            <a:r>
              <a:rPr lang="zh-CN" altLang="en-US" sz="1800" kern="100" dirty="0">
                <a:solidFill>
                  <a:srgbClr val="000000"/>
                </a:solidFill>
                <a:latin typeface="Times New Roman" panose="02020603050405020304" pitchFamily="18" charset="0"/>
                <a:ea typeface="宋体" panose="02010600030101010101" pitchFamily="2" charset="-122"/>
              </a:rPr>
              <a:t>（ </a:t>
            </a:r>
            <a:r>
              <a:rPr lang="en-US" altLang="zh-CN" sz="1800" kern="100" dirty="0">
                <a:solidFill>
                  <a:srgbClr val="000000"/>
                </a:solidFill>
                <a:latin typeface="Times New Roman" panose="02020603050405020304" pitchFamily="18" charset="0"/>
                <a:ea typeface="宋体" panose="02010600030101010101" pitchFamily="2" charset="-122"/>
              </a:rPr>
              <a:t>5 </a:t>
            </a:r>
            <a:r>
              <a:rPr lang="zh-CN" altLang="en-US" sz="1800" kern="100" dirty="0">
                <a:solidFill>
                  <a:srgbClr val="000000"/>
                </a:solidFill>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配置完成后重启服务器。</a:t>
            </a:r>
            <a:endParaRPr lang="zh-CN" altLang="zh-CN" sz="1800" kern="100" dirty="0">
              <a:effectLst/>
              <a:latin typeface="Times New Roman" panose="02020603050405020304" pitchFamily="18" charset="0"/>
              <a:ea typeface="宋体" panose="02010600030101010101" pitchFamily="2" charset="-122"/>
            </a:endParaRPr>
          </a:p>
          <a:p>
            <a:pPr indent="266700" algn="just"/>
            <a:endParaRPr lang="zh-CN" altLang="zh-CN" sz="1800" kern="100" dirty="0">
              <a:solidFill>
                <a:srgbClr val="000000"/>
              </a:solidFill>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1177607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设置虚拟目录</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本例在</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服务器中配置一个</a:t>
            </a:r>
            <a:r>
              <a:rPr lang="en-US" altLang="zh-CN" sz="1800" kern="100" dirty="0">
                <a:solidFill>
                  <a:srgbClr val="000000"/>
                </a:solidFill>
                <a:effectLst/>
                <a:latin typeface="Times New Roman" panose="02020603050405020304" pitchFamily="18" charset="0"/>
                <a:ea typeface="宋体" panose="02010600030101010101" pitchFamily="2" charset="-122"/>
              </a:rPr>
              <a:t>/test/</a:t>
            </a:r>
            <a:r>
              <a:rPr lang="zh-CN" altLang="zh-CN" sz="1800" kern="100" dirty="0">
                <a:solidFill>
                  <a:srgbClr val="000000"/>
                </a:solidFill>
                <a:effectLst/>
                <a:latin typeface="Times New Roman" panose="02020603050405020304" pitchFamily="18" charset="0"/>
                <a:ea typeface="宋体" panose="02010600030101010101" pitchFamily="2" charset="-122"/>
              </a:rPr>
              <a:t>的虚拟目录，对应的物理路径是</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virdir</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1</a:t>
            </a:r>
            <a:r>
              <a:rPr lang="zh-CN" altLang="zh-CN" sz="1800" kern="100" dirty="0">
                <a:solidFill>
                  <a:srgbClr val="000000"/>
                </a:solidFill>
                <a:effectLst/>
                <a:latin typeface="Times New Roman" panose="02020603050405020304" pitchFamily="18" charset="0"/>
                <a:ea typeface="宋体" panose="02010600030101010101" pitchFamily="2" charset="-122"/>
              </a:rPr>
              <a:t>）创建物理目录</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virdir</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2</a:t>
            </a:r>
            <a:r>
              <a:rPr lang="zh-CN" altLang="zh-CN" sz="1800" kern="100" dirty="0">
                <a:solidFill>
                  <a:srgbClr val="000000"/>
                </a:solidFill>
                <a:effectLst/>
                <a:latin typeface="Times New Roman" panose="02020603050405020304" pitchFamily="18" charset="0"/>
                <a:ea typeface="宋体" panose="02010600030101010101" pitchFamily="2" charset="-122"/>
              </a:rPr>
              <a:t>）创建虚拟目录中的默认首文件：</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3</a:t>
            </a:r>
            <a:r>
              <a:rPr lang="zh-CN" altLang="zh-CN" sz="1800" kern="100" dirty="0">
                <a:solidFill>
                  <a:srgbClr val="000000"/>
                </a:solidFill>
                <a:effectLst/>
                <a:latin typeface="Times New Roman" panose="02020603050405020304" pitchFamily="18" charset="0"/>
                <a:ea typeface="宋体" panose="02010600030101010101" pitchFamily="2" charset="-122"/>
              </a:rPr>
              <a:t>）修改默认文件权限，使其他文件具有读和执行权限：</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4</a:t>
            </a:r>
            <a:r>
              <a:rPr lang="zh-CN" altLang="zh-CN" sz="1800" kern="100" dirty="0">
                <a:solidFill>
                  <a:srgbClr val="000000"/>
                </a:solidFill>
                <a:effectLst/>
                <a:latin typeface="Times New Roman" panose="02020603050405020304" pitchFamily="18" charset="0"/>
                <a:ea typeface="宋体" panose="02010600030101010101" pitchFamily="2" charset="-122"/>
              </a:rPr>
              <a:t>）修改</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/Apache2/ Apache2.conf </a:t>
            </a:r>
            <a:r>
              <a:rPr lang="zh-CN" altLang="zh-CN" sz="1800" kern="100" dirty="0">
                <a:solidFill>
                  <a:srgbClr val="000000"/>
                </a:solidFill>
                <a:effectLst/>
                <a:latin typeface="Times New Roman" panose="02020603050405020304" pitchFamily="18" charset="0"/>
                <a:ea typeface="宋体" panose="02010600030101010101" pitchFamily="2" charset="-122"/>
              </a:rPr>
              <a:t>文件，添加以下语句：</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5</a:t>
            </a:r>
            <a:r>
              <a:rPr lang="zh-CN" altLang="zh-CN" sz="1800" kern="100" dirty="0">
                <a:solidFill>
                  <a:srgbClr val="000000"/>
                </a:solidFill>
                <a:effectLst/>
                <a:latin typeface="Times New Roman" panose="02020603050405020304" pitchFamily="18" charset="0"/>
                <a:ea typeface="宋体" panose="02010600030101010101" pitchFamily="2" charset="-122"/>
              </a:rPr>
              <a:t>）重启服务器：</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324893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pPr algn="just" hangingPunct="0">
              <a:spcBef>
                <a:spcPts val="780"/>
              </a:spcBef>
              <a:spcAft>
                <a:spcPts val="780"/>
              </a:spcAft>
            </a:pPr>
            <a:r>
              <a:rPr lang="en-US" altLang="zh-CN" sz="1800" b="1" u="sng"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其他设置</a:t>
            </a:r>
          </a:p>
          <a:p>
            <a:pPr indent="266700" algn="just"/>
            <a:r>
              <a:rPr lang="en-US" altLang="zh-CN" sz="1100" u="sng" kern="100" dirty="0" err="1">
                <a:solidFill>
                  <a:srgbClr val="000000"/>
                </a:solidFill>
                <a:effectLst/>
                <a:latin typeface="Times New Roman" panose="02020603050405020304" pitchFamily="18" charset="0"/>
                <a:ea typeface="宋体" panose="02010600030101010101" pitchFamily="2" charset="-122"/>
              </a:rPr>
              <a:t>ServerRoot</a:t>
            </a:r>
            <a:r>
              <a:rPr lang="en-US" altLang="zh-CN" sz="1100" u="sng" kern="100" dirty="0">
                <a:solidFill>
                  <a:srgbClr val="000000"/>
                </a:solidFill>
                <a:effectLst/>
                <a:latin typeface="Times New Roman" panose="02020603050405020304" pitchFamily="18" charset="0"/>
                <a:ea typeface="宋体" panose="02010600030101010101" pitchFamily="2" charset="-122"/>
              </a:rPr>
              <a:t>  /user/local/Apache</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设置根目录</a:t>
            </a:r>
            <a:r>
              <a:rPr lang="en-US" altLang="zh-CN" sz="1100" kern="100" dirty="0" err="1">
                <a:solidFill>
                  <a:srgbClr val="000000"/>
                </a:solidFill>
                <a:effectLst/>
                <a:latin typeface="Times New Roman" panose="02020603050405020304" pitchFamily="18" charset="0"/>
                <a:ea typeface="宋体" panose="02010600030101010101" pitchFamily="2" charset="-122"/>
              </a:rPr>
              <a:t>ServerRoot</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u="sng" kern="100" dirty="0">
                <a:solidFill>
                  <a:srgbClr val="000000"/>
                </a:solidFill>
                <a:effectLst/>
                <a:latin typeface="Times New Roman" panose="02020603050405020304" pitchFamily="18" charset="0"/>
                <a:ea typeface="宋体" panose="02010600030101010101" pitchFamily="2" charset="-122"/>
              </a:rPr>
              <a:t>Timeout 120</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设置超时</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u="sng" kern="100" dirty="0" err="1">
                <a:solidFill>
                  <a:srgbClr val="000000"/>
                </a:solidFill>
                <a:effectLst/>
                <a:latin typeface="Times New Roman" panose="02020603050405020304" pitchFamily="18" charset="0"/>
                <a:ea typeface="宋体" panose="02010600030101010101" pitchFamily="2" charset="-122"/>
              </a:rPr>
              <a:t>MaxKeepAliveRequests</a:t>
            </a:r>
            <a:r>
              <a:rPr lang="en-US" altLang="zh-CN" sz="1100" u="sng" kern="100" dirty="0">
                <a:solidFill>
                  <a:srgbClr val="000000"/>
                </a:solidFill>
                <a:effectLst/>
                <a:latin typeface="Times New Roman" panose="02020603050405020304" pitchFamily="18" charset="0"/>
                <a:ea typeface="宋体" panose="02010600030101010101" pitchFamily="2" charset="-122"/>
              </a:rPr>
              <a:t> 200</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设置客户端连接数限制</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ServerName</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kern="100" dirty="0" err="1">
                <a:solidFill>
                  <a:srgbClr val="000000"/>
                </a:solidFill>
                <a:effectLst/>
                <a:latin typeface="Times New Roman" panose="02020603050405020304" pitchFamily="18" charset="0"/>
                <a:ea typeface="宋体" panose="02010600030101010101" pitchFamily="2" charset="-122"/>
              </a:rPr>
              <a:t>root@smile,com</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设置管理员邮件地址</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ServerName</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en-US" altLang="zh-CN" sz="1100" u="none" strike="noStrike" kern="100" dirty="0">
                <a:solidFill>
                  <a:srgbClr val="000000"/>
                </a:solidFill>
                <a:effectLst/>
                <a:latin typeface="Times New Roman" panose="02020603050405020304" pitchFamily="18" charset="0"/>
                <a:ea typeface="宋体" panose="02010600030101010101" pitchFamily="2" charset="-122"/>
                <a:hlinkClick r:id="rId2"/>
              </a:rPr>
              <a:t>www.example.com</a:t>
            </a:r>
            <a:r>
              <a:rPr lang="en-US" altLang="zh-CN" sz="1100" kern="100" dirty="0">
                <a:solidFill>
                  <a:srgbClr val="000000"/>
                </a:solidFill>
                <a:effectLst/>
                <a:latin typeface="Times New Roman" panose="02020603050405020304" pitchFamily="18" charset="0"/>
                <a:ea typeface="宋体" panose="02010600030101010101" pitchFamily="2" charset="-122"/>
              </a:rPr>
              <a:t>:80        #</a:t>
            </a:r>
            <a:r>
              <a:rPr lang="zh-CN" altLang="zh-CN" sz="1100" kern="100" dirty="0">
                <a:solidFill>
                  <a:srgbClr val="000000"/>
                </a:solidFill>
                <a:effectLst/>
                <a:latin typeface="Times New Roman" panose="02020603050405020304" pitchFamily="18" charset="0"/>
                <a:ea typeface="宋体" panose="02010600030101010101" pitchFamily="2" charset="-122"/>
              </a:rPr>
              <a:t>设置服务器主机和端口号</a:t>
            </a:r>
            <a:endParaRPr lang="zh-CN" altLang="zh-CN" sz="11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3627671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四、开启防火墙</a:t>
            </a:r>
            <a:endPar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#firewall-cmd --permanent --add-service=http #</a:t>
            </a:r>
            <a:r>
              <a:rPr lang="zh-CN" altLang="zh-CN" sz="1100" kern="100" dirty="0">
                <a:solidFill>
                  <a:srgbClr val="000000"/>
                </a:solidFill>
                <a:effectLst/>
                <a:latin typeface="Times New Roman" panose="02020603050405020304" pitchFamily="18" charset="0"/>
                <a:ea typeface="宋体" panose="02010600030101010101" pitchFamily="2" charset="-122"/>
              </a:rPr>
              <a:t>增加允许</a:t>
            </a:r>
            <a:r>
              <a:rPr lang="en-US" altLang="zh-CN" sz="1100" kern="100" dirty="0">
                <a:solidFill>
                  <a:srgbClr val="000000"/>
                </a:solidFill>
                <a:effectLst/>
                <a:latin typeface="Times New Roman" panose="02020603050405020304" pitchFamily="18" charset="0"/>
                <a:ea typeface="宋体" panose="02010600030101010101" pitchFamily="2" charset="-122"/>
              </a:rPr>
              <a:t>http</a:t>
            </a:r>
            <a:r>
              <a:rPr lang="zh-CN" altLang="zh-CN" sz="1100" kern="100" dirty="0">
                <a:solidFill>
                  <a:srgbClr val="000000"/>
                </a:solidFill>
                <a:effectLst/>
                <a:latin typeface="Times New Roman" panose="02020603050405020304" pitchFamily="18" charset="0"/>
                <a:ea typeface="宋体" panose="02010600030101010101" pitchFamily="2" charset="-122"/>
              </a:rPr>
              <a:t>的规则：</a:t>
            </a:r>
            <a:r>
              <a:rPr lang="en-US" altLang="zh-CN" sz="1100" kern="100" dirty="0" err="1">
                <a:solidFill>
                  <a:srgbClr val="000000"/>
                </a:solidFill>
                <a:effectLst/>
                <a:latin typeface="Times New Roman" panose="02020603050405020304" pitchFamily="18" charset="0"/>
                <a:ea typeface="宋体" panose="02010600030101010101" pitchFamily="2" charset="-122"/>
              </a:rPr>
              <a:t>firewalld</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防火墙</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 firewall-</a:t>
            </a:r>
            <a:r>
              <a:rPr lang="en-US" altLang="zh-CN" sz="1100" kern="100" dirty="0" err="1">
                <a:solidFill>
                  <a:srgbClr val="000000"/>
                </a:solidFill>
                <a:effectLst/>
                <a:latin typeface="Times New Roman" panose="02020603050405020304" pitchFamily="18" charset="0"/>
                <a:ea typeface="宋体" panose="02010600030101010101" pitchFamily="2" charset="-122"/>
              </a:rPr>
              <a:t>cmd</a:t>
            </a:r>
            <a:r>
              <a:rPr lang="en-US" altLang="zh-CN" sz="1100" kern="100" dirty="0">
                <a:solidFill>
                  <a:srgbClr val="000000"/>
                </a:solidFill>
                <a:effectLst/>
                <a:latin typeface="Times New Roman" panose="02020603050405020304" pitchFamily="18" charset="0"/>
                <a:ea typeface="宋体" panose="02010600030101010101" pitchFamily="2" charset="-122"/>
              </a:rPr>
              <a:t> --permanent --add-service=https		#</a:t>
            </a:r>
            <a:r>
              <a:rPr lang="zh-CN" altLang="zh-CN" sz="1100" kern="100" dirty="0">
                <a:solidFill>
                  <a:srgbClr val="000000"/>
                </a:solidFill>
                <a:effectLst/>
                <a:latin typeface="Times New Roman" panose="02020603050405020304" pitchFamily="18" charset="0"/>
                <a:ea typeface="宋体" panose="02010600030101010101" pitchFamily="2" charset="-122"/>
              </a:rPr>
              <a:t>增加允许</a:t>
            </a:r>
            <a:r>
              <a:rPr lang="en-US" altLang="zh-CN" sz="1100" kern="100" dirty="0">
                <a:solidFill>
                  <a:srgbClr val="000000"/>
                </a:solidFill>
                <a:effectLst/>
                <a:latin typeface="Times New Roman" panose="02020603050405020304" pitchFamily="18" charset="0"/>
                <a:ea typeface="宋体" panose="02010600030101010101" pitchFamily="2" charset="-122"/>
              </a:rPr>
              <a:t>https</a:t>
            </a:r>
            <a:r>
              <a:rPr lang="zh-CN" altLang="zh-CN" sz="1100" kern="100" dirty="0">
                <a:solidFill>
                  <a:srgbClr val="000000"/>
                </a:solidFill>
                <a:effectLst/>
                <a:latin typeface="Times New Roman" panose="02020603050405020304" pitchFamily="18" charset="0"/>
                <a:ea typeface="宋体" panose="02010600030101010101" pitchFamily="2" charset="-122"/>
              </a:rPr>
              <a:t>的规则</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 firewall-</a:t>
            </a:r>
            <a:r>
              <a:rPr lang="en-US" altLang="zh-CN" sz="1100" kern="100" dirty="0" err="1">
                <a:solidFill>
                  <a:srgbClr val="000000"/>
                </a:solidFill>
                <a:effectLst/>
                <a:latin typeface="Times New Roman" panose="02020603050405020304" pitchFamily="18" charset="0"/>
                <a:ea typeface="宋体" panose="02010600030101010101" pitchFamily="2" charset="-122"/>
              </a:rPr>
              <a:t>cmd</a:t>
            </a:r>
            <a:r>
              <a:rPr lang="en-US" altLang="zh-CN" sz="1100" kern="100" dirty="0">
                <a:solidFill>
                  <a:srgbClr val="000000"/>
                </a:solidFill>
                <a:effectLst/>
                <a:latin typeface="Times New Roman" panose="02020603050405020304" pitchFamily="18" charset="0"/>
                <a:ea typeface="宋体" panose="02010600030101010101" pitchFamily="2" charset="-122"/>
              </a:rPr>
              <a:t> --permanent --add-</a:t>
            </a:r>
            <a:r>
              <a:rPr lang="en-US" altLang="zh-CN" sz="1100" kern="100" dirty="0" err="1">
                <a:solidFill>
                  <a:srgbClr val="000000"/>
                </a:solidFill>
                <a:effectLst/>
                <a:latin typeface="Times New Roman" panose="02020603050405020304" pitchFamily="18" charset="0"/>
                <a:ea typeface="宋体" panose="02010600030101010101" pitchFamily="2" charset="-122"/>
              </a:rPr>
              <a:t>porte</a:t>
            </a:r>
            <a:r>
              <a:rPr lang="en-US" altLang="zh-CN" sz="1100" kern="100" dirty="0">
                <a:solidFill>
                  <a:srgbClr val="000000"/>
                </a:solidFill>
                <a:effectLst/>
                <a:latin typeface="Times New Roman" panose="02020603050405020304" pitchFamily="18" charset="0"/>
                <a:ea typeface="宋体" panose="02010600030101010101" pitchFamily="2" charset="-122"/>
              </a:rPr>
              <a:t>=8080/</a:t>
            </a:r>
            <a:r>
              <a:rPr lang="en-US" altLang="zh-CN" sz="1100" kern="100" dirty="0" err="1">
                <a:solidFill>
                  <a:srgbClr val="000000"/>
                </a:solidFill>
                <a:effectLst/>
                <a:latin typeface="Times New Roman" panose="02020603050405020304" pitchFamily="18" charset="0"/>
                <a:ea typeface="宋体" panose="02010600030101010101" pitchFamily="2" charset="-122"/>
              </a:rPr>
              <a:t>tcp</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增加允许</a:t>
            </a:r>
            <a:r>
              <a:rPr lang="en-US" altLang="zh-CN" sz="1100" kern="100" dirty="0">
                <a:solidFill>
                  <a:srgbClr val="000000"/>
                </a:solidFill>
                <a:effectLst/>
                <a:latin typeface="Times New Roman" panose="02020603050405020304" pitchFamily="18" charset="0"/>
                <a:ea typeface="宋体" panose="02010600030101010101" pitchFamily="2" charset="-122"/>
              </a:rPr>
              <a:t>8080/</a:t>
            </a:r>
            <a:r>
              <a:rPr lang="en-US" altLang="zh-CN" sz="1100" kern="100" dirty="0" err="1">
                <a:solidFill>
                  <a:srgbClr val="000000"/>
                </a:solidFill>
                <a:effectLst/>
                <a:latin typeface="Times New Roman" panose="02020603050405020304" pitchFamily="18" charset="0"/>
                <a:ea typeface="宋体" panose="02010600030101010101" pitchFamily="2" charset="-122"/>
              </a:rPr>
              <a:t>tcp</a:t>
            </a:r>
            <a:r>
              <a:rPr lang="zh-CN" altLang="zh-CN" sz="1100" kern="100" dirty="0">
                <a:solidFill>
                  <a:srgbClr val="000000"/>
                </a:solidFill>
                <a:effectLst/>
                <a:latin typeface="Times New Roman" panose="02020603050405020304" pitchFamily="18" charset="0"/>
                <a:ea typeface="宋体" panose="02010600030101010101" pitchFamily="2" charset="-122"/>
              </a:rPr>
              <a:t>的规则</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 firewall-</a:t>
            </a:r>
            <a:r>
              <a:rPr lang="en-US" altLang="zh-CN" sz="1100" kern="100" dirty="0" err="1">
                <a:solidFill>
                  <a:srgbClr val="000000"/>
                </a:solidFill>
                <a:effectLst/>
                <a:latin typeface="Times New Roman" panose="02020603050405020304" pitchFamily="18" charset="0"/>
                <a:ea typeface="宋体" panose="02010600030101010101" pitchFamily="2" charset="-122"/>
              </a:rPr>
              <a:t>cmd</a:t>
            </a:r>
            <a:r>
              <a:rPr lang="en-US" altLang="zh-CN" sz="1100" kern="100" dirty="0">
                <a:solidFill>
                  <a:srgbClr val="000000"/>
                </a:solidFill>
                <a:effectLst/>
                <a:latin typeface="Times New Roman" panose="02020603050405020304" pitchFamily="18" charset="0"/>
                <a:ea typeface="宋体" panose="02010600030101010101" pitchFamily="2" charset="-122"/>
              </a:rPr>
              <a:t> --add-</a:t>
            </a:r>
            <a:r>
              <a:rPr lang="en-US" altLang="zh-CN" sz="1100" kern="100" dirty="0" err="1">
                <a:solidFill>
                  <a:srgbClr val="000000"/>
                </a:solidFill>
                <a:effectLst/>
                <a:latin typeface="Times New Roman" panose="02020603050405020304" pitchFamily="18" charset="0"/>
                <a:ea typeface="宋体" panose="02010600030101010101" pitchFamily="2" charset="-122"/>
              </a:rPr>
              <a:t>porte</a:t>
            </a:r>
            <a:r>
              <a:rPr lang="en-US" altLang="zh-CN" sz="1100" kern="100" dirty="0">
                <a:solidFill>
                  <a:srgbClr val="000000"/>
                </a:solidFill>
                <a:effectLst/>
                <a:latin typeface="Times New Roman" panose="02020603050405020304" pitchFamily="18" charset="0"/>
                <a:ea typeface="宋体" panose="02010600030101010101" pitchFamily="2" charset="-122"/>
              </a:rPr>
              <a:t>=8008-8009/</a:t>
            </a:r>
            <a:r>
              <a:rPr lang="en-US" altLang="zh-CN" sz="1100" kern="100" dirty="0" err="1">
                <a:solidFill>
                  <a:srgbClr val="000000"/>
                </a:solidFill>
                <a:effectLst/>
                <a:latin typeface="Times New Roman" panose="02020603050405020304" pitchFamily="18" charset="0"/>
                <a:ea typeface="宋体" panose="02010600030101010101" pitchFamily="2" charset="-122"/>
              </a:rPr>
              <a:t>tcp</a:t>
            </a:r>
            <a:r>
              <a:rPr lang="en-US" altLang="zh-CN" sz="1100" kern="100" dirty="0">
                <a:solidFill>
                  <a:srgbClr val="000000"/>
                </a:solidFill>
                <a:effectLst/>
                <a:latin typeface="Times New Roman" panose="02020603050405020304" pitchFamily="18" charset="0"/>
                <a:ea typeface="宋体" panose="02010600030101010101" pitchFamily="2" charset="-122"/>
              </a:rPr>
              <a:t>			#</a:t>
            </a:r>
            <a:r>
              <a:rPr lang="zh-CN" altLang="zh-CN" sz="1100" kern="100" dirty="0">
                <a:solidFill>
                  <a:srgbClr val="000000"/>
                </a:solidFill>
                <a:effectLst/>
                <a:latin typeface="Times New Roman" panose="02020603050405020304" pitchFamily="18" charset="0"/>
                <a:ea typeface="宋体" panose="02010600030101010101" pitchFamily="2" charset="-122"/>
              </a:rPr>
              <a:t>增加允许</a:t>
            </a:r>
            <a:r>
              <a:rPr lang="en-US" altLang="zh-CN" sz="1100" kern="100" dirty="0">
                <a:solidFill>
                  <a:srgbClr val="000000"/>
                </a:solidFill>
                <a:effectLst/>
                <a:latin typeface="Times New Roman" panose="02020603050405020304" pitchFamily="18" charset="0"/>
                <a:ea typeface="宋体" panose="02010600030101010101" pitchFamily="2" charset="-122"/>
              </a:rPr>
              <a:t>8008-8009/</a:t>
            </a:r>
            <a:r>
              <a:rPr lang="en-US" altLang="zh-CN" sz="1100" kern="100" dirty="0" err="1">
                <a:solidFill>
                  <a:srgbClr val="000000"/>
                </a:solidFill>
                <a:effectLst/>
                <a:latin typeface="Times New Roman" panose="02020603050405020304" pitchFamily="18" charset="0"/>
                <a:ea typeface="宋体" panose="02010600030101010101" pitchFamily="2" charset="-122"/>
              </a:rPr>
              <a:t>tcp</a:t>
            </a:r>
            <a:r>
              <a:rPr lang="zh-CN" altLang="zh-CN" sz="1100" kern="100" dirty="0">
                <a:solidFill>
                  <a:srgbClr val="000000"/>
                </a:solidFill>
                <a:effectLst/>
                <a:latin typeface="Times New Roman" panose="02020603050405020304" pitchFamily="18" charset="0"/>
                <a:ea typeface="宋体" panose="02010600030101010101" pitchFamily="2" charset="-122"/>
              </a:rPr>
              <a:t>的规则</a:t>
            </a:r>
            <a:endParaRPr lang="zh-CN" altLang="zh-CN" sz="11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3897185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5</a:t>
            </a:r>
            <a:endParaRPr lang="zh-CN" altLang="en-US" sz="7200" dirty="0">
              <a:solidFill>
                <a:srgbClr val="3B3837"/>
              </a:solidFill>
            </a:endParaRPr>
          </a:p>
        </p:txBody>
      </p:sp>
      <p:sp>
        <p:nvSpPr>
          <p:cNvPr id="6" name="Rectangle 36"/>
          <p:cNvSpPr/>
          <p:nvPr/>
        </p:nvSpPr>
        <p:spPr>
          <a:xfrm>
            <a:off x="3716603" y="2016100"/>
            <a:ext cx="4968552" cy="622048"/>
          </a:xfrm>
          <a:prstGeom prst="rect">
            <a:avLst/>
          </a:prstGeom>
          <a:noFill/>
        </p:spPr>
        <p:txBody>
          <a:bodyPr wrap="square" lIns="67391" tIns="33696" rIns="67391" bIns="33696">
            <a:spAutoFit/>
          </a:bodyPr>
          <a:lstStyle/>
          <a:p>
            <a:pPr algn="ctr">
              <a:defRPr/>
            </a:pPr>
            <a:r>
              <a:rPr lang="en-US" altLang="zh-CN" dirty="0"/>
              <a:t> </a:t>
            </a:r>
            <a:r>
              <a:rPr lang="en-US" altLang="zh-CN" sz="3600" dirty="0"/>
              <a:t>LNMP </a:t>
            </a:r>
            <a:r>
              <a:rPr lang="zh-CN" altLang="zh-CN" sz="3600" dirty="0"/>
              <a:t>和</a:t>
            </a:r>
            <a:r>
              <a:rPr lang="en-US" altLang="zh-CN" sz="3600" dirty="0"/>
              <a:t> LAMP</a:t>
            </a:r>
            <a:r>
              <a:rPr lang="zh-CN" altLang="zh-CN" sz="3600" dirty="0"/>
              <a:t>环境部署</a:t>
            </a:r>
            <a:endPar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1002534505"/>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LNMP</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与</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LAMP</a:t>
            </a:r>
            <a:endPar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1800" kern="100" dirty="0">
                <a:solidFill>
                  <a:srgbClr val="4D4D4D"/>
                </a:solidFill>
                <a:effectLst/>
                <a:latin typeface="Times New Roman" panose="02020603050405020304" pitchFamily="18" charset="0"/>
                <a:ea typeface="宋体" panose="02010600030101010101" pitchFamily="2" charset="-122"/>
              </a:rPr>
              <a:t>LNMP</a:t>
            </a:r>
            <a:r>
              <a:rPr lang="zh-CN" altLang="zh-CN" sz="1800" kern="100" dirty="0">
                <a:solidFill>
                  <a:srgbClr val="4D4D4D"/>
                </a:solidFill>
                <a:effectLst/>
                <a:latin typeface="Times New Roman" panose="02020603050405020304" pitchFamily="18" charset="0"/>
                <a:ea typeface="宋体" panose="02010600030101010101" pitchFamily="2" charset="-122"/>
              </a:rPr>
              <a:t>是指一组通常一起使用来运行动态网站或者服务器的自由软件名称首字母缩写。</a:t>
            </a:r>
            <a:r>
              <a:rPr lang="en-US" altLang="zh-CN" sz="1800" kern="100" dirty="0">
                <a:solidFill>
                  <a:srgbClr val="4D4D4D"/>
                </a:solidFill>
                <a:effectLst/>
                <a:latin typeface="Times New Roman" panose="02020603050405020304" pitchFamily="18" charset="0"/>
                <a:ea typeface="宋体" panose="02010600030101010101" pitchFamily="2" charset="-122"/>
              </a:rPr>
              <a:t>L</a:t>
            </a:r>
            <a:r>
              <a:rPr lang="zh-CN" altLang="zh-CN" sz="1800" kern="100" dirty="0">
                <a:solidFill>
                  <a:srgbClr val="4D4D4D"/>
                </a:solidFill>
                <a:effectLst/>
                <a:latin typeface="Times New Roman" panose="02020603050405020304" pitchFamily="18" charset="0"/>
                <a:ea typeface="宋体" panose="02010600030101010101" pitchFamily="2" charset="-122"/>
              </a:rPr>
              <a:t>指</a:t>
            </a:r>
            <a:r>
              <a:rPr lang="en-US" altLang="zh-CN" sz="1800" kern="100" dirty="0">
                <a:solidFill>
                  <a:srgbClr val="4D4D4D"/>
                </a:solidFill>
                <a:effectLst/>
                <a:latin typeface="Times New Roman" panose="02020603050405020304" pitchFamily="18" charset="0"/>
                <a:ea typeface="宋体" panose="02010600030101010101" pitchFamily="2" charset="-122"/>
              </a:rPr>
              <a:t>Linux</a:t>
            </a:r>
            <a:r>
              <a:rPr lang="zh-CN" altLang="zh-CN" sz="1800" kern="100" dirty="0">
                <a:solidFill>
                  <a:srgbClr val="4D4D4D"/>
                </a:solidFill>
                <a:effectLst/>
                <a:latin typeface="Times New Roman" panose="02020603050405020304" pitchFamily="18" charset="0"/>
                <a:ea typeface="宋体" panose="02010600030101010101" pitchFamily="2" charset="-122"/>
              </a:rPr>
              <a:t>，</a:t>
            </a:r>
            <a:r>
              <a:rPr lang="en-US" altLang="zh-CN" sz="1800" kern="100" dirty="0">
                <a:solidFill>
                  <a:srgbClr val="4D4D4D"/>
                </a:solidFill>
                <a:effectLst/>
                <a:latin typeface="Times New Roman" panose="02020603050405020304" pitchFamily="18" charset="0"/>
                <a:ea typeface="宋体" panose="02010600030101010101" pitchFamily="2" charset="-122"/>
              </a:rPr>
              <a:t>N</a:t>
            </a:r>
            <a:r>
              <a:rPr lang="zh-CN" altLang="zh-CN" sz="1800" kern="100" dirty="0">
                <a:solidFill>
                  <a:srgbClr val="4D4D4D"/>
                </a:solidFill>
                <a:effectLst/>
                <a:latin typeface="Times New Roman" panose="02020603050405020304" pitchFamily="18" charset="0"/>
                <a:ea typeface="宋体" panose="02010600030101010101" pitchFamily="2" charset="-122"/>
              </a:rPr>
              <a:t>指</a:t>
            </a:r>
            <a:r>
              <a:rPr lang="en-US" altLang="zh-CN" sz="1800" kern="100" dirty="0">
                <a:solidFill>
                  <a:srgbClr val="4D4D4D"/>
                </a:solidFill>
                <a:effectLst/>
                <a:latin typeface="Times New Roman" panose="02020603050405020304" pitchFamily="18" charset="0"/>
                <a:ea typeface="宋体" panose="02010600030101010101" pitchFamily="2" charset="-122"/>
              </a:rPr>
              <a:t>Nginx</a:t>
            </a:r>
            <a:r>
              <a:rPr lang="zh-CN" altLang="zh-CN" sz="1800" kern="100" dirty="0">
                <a:solidFill>
                  <a:srgbClr val="4D4D4D"/>
                </a:solidFill>
                <a:effectLst/>
                <a:latin typeface="Times New Roman" panose="02020603050405020304" pitchFamily="18" charset="0"/>
                <a:ea typeface="宋体" panose="02010600030101010101" pitchFamily="2" charset="-122"/>
              </a:rPr>
              <a:t>，</a:t>
            </a:r>
            <a:r>
              <a:rPr lang="en-US" altLang="zh-CN" sz="1800" kern="100" dirty="0">
                <a:solidFill>
                  <a:srgbClr val="4D4D4D"/>
                </a:solidFill>
                <a:effectLst/>
                <a:latin typeface="Times New Roman" panose="02020603050405020304" pitchFamily="18" charset="0"/>
                <a:ea typeface="宋体" panose="02010600030101010101" pitchFamily="2" charset="-122"/>
              </a:rPr>
              <a:t>M</a:t>
            </a:r>
            <a:r>
              <a:rPr lang="zh-CN" altLang="zh-CN" sz="1800" kern="100" dirty="0">
                <a:solidFill>
                  <a:srgbClr val="4D4D4D"/>
                </a:solidFill>
                <a:effectLst/>
                <a:latin typeface="Times New Roman" panose="02020603050405020304" pitchFamily="18" charset="0"/>
                <a:ea typeface="宋体" panose="02010600030101010101" pitchFamily="2" charset="-122"/>
              </a:rPr>
              <a:t>一般指</a:t>
            </a:r>
            <a:r>
              <a:rPr lang="en-US" altLang="zh-CN" sz="1800" kern="100" dirty="0">
                <a:solidFill>
                  <a:srgbClr val="4D4D4D"/>
                </a:solidFill>
                <a:effectLst/>
                <a:latin typeface="Times New Roman" panose="02020603050405020304" pitchFamily="18" charset="0"/>
                <a:ea typeface="宋体" panose="02010600030101010101" pitchFamily="2" charset="-122"/>
              </a:rPr>
              <a:t>MySQL</a:t>
            </a:r>
            <a:r>
              <a:rPr lang="zh-CN" altLang="zh-CN" sz="1800" kern="100" dirty="0">
                <a:solidFill>
                  <a:srgbClr val="4D4D4D"/>
                </a:solidFill>
                <a:effectLst/>
                <a:latin typeface="Times New Roman" panose="02020603050405020304" pitchFamily="18" charset="0"/>
                <a:ea typeface="宋体" panose="02010600030101010101" pitchFamily="2" charset="-122"/>
              </a:rPr>
              <a:t>或</a:t>
            </a:r>
            <a:r>
              <a:rPr lang="en-US" altLang="zh-CN" sz="1800" kern="100" dirty="0">
                <a:solidFill>
                  <a:srgbClr val="4D4D4D"/>
                </a:solidFill>
                <a:effectLst/>
                <a:latin typeface="Times New Roman" panose="02020603050405020304" pitchFamily="18" charset="0"/>
                <a:ea typeface="宋体" panose="02010600030101010101" pitchFamily="2" charset="-122"/>
              </a:rPr>
              <a:t>MariaDB</a:t>
            </a:r>
            <a:r>
              <a:rPr lang="zh-CN" altLang="zh-CN" sz="1800" kern="100" dirty="0">
                <a:solidFill>
                  <a:srgbClr val="4D4D4D"/>
                </a:solidFill>
                <a:effectLst/>
                <a:latin typeface="Times New Roman" panose="02020603050405020304" pitchFamily="18" charset="0"/>
                <a:ea typeface="宋体" panose="02010600030101010101" pitchFamily="2" charset="-122"/>
              </a:rPr>
              <a:t>，</a:t>
            </a:r>
            <a:r>
              <a:rPr lang="en-US" altLang="zh-CN" sz="1800" kern="100" dirty="0">
                <a:solidFill>
                  <a:srgbClr val="4D4D4D"/>
                </a:solidFill>
                <a:effectLst/>
                <a:latin typeface="Times New Roman" panose="02020603050405020304" pitchFamily="18" charset="0"/>
                <a:ea typeface="宋体" panose="02010600030101010101" pitchFamily="2" charset="-122"/>
              </a:rPr>
              <a:t>P</a:t>
            </a:r>
            <a:r>
              <a:rPr lang="zh-CN" altLang="zh-CN" sz="1800" kern="100" dirty="0">
                <a:solidFill>
                  <a:srgbClr val="4D4D4D"/>
                </a:solidFill>
                <a:effectLst/>
                <a:latin typeface="Times New Roman" panose="02020603050405020304" pitchFamily="18" charset="0"/>
                <a:ea typeface="宋体" panose="02010600030101010101" pitchFamily="2" charset="-122"/>
              </a:rPr>
              <a:t>一般指</a:t>
            </a:r>
            <a:r>
              <a:rPr lang="en-US" altLang="zh-CN" sz="1800" kern="100" dirty="0">
                <a:solidFill>
                  <a:srgbClr val="4D4D4D"/>
                </a:solidFill>
                <a:effectLst/>
                <a:latin typeface="Times New Roman" panose="02020603050405020304" pitchFamily="18" charset="0"/>
                <a:ea typeface="宋体" panose="02010600030101010101" pitchFamily="2" charset="-122"/>
              </a:rPr>
              <a:t>PHP</a:t>
            </a:r>
            <a:r>
              <a:rPr lang="zh-CN" altLang="zh-CN" sz="1800" kern="100" dirty="0">
                <a:solidFill>
                  <a:srgbClr val="4D4D4D"/>
                </a:solidFill>
                <a:effectLst/>
                <a:latin typeface="Times New Roman" panose="02020603050405020304" pitchFamily="18" charset="0"/>
                <a:ea typeface="宋体" panose="02010600030101010101" pitchFamily="2" charset="-122"/>
              </a:rPr>
              <a:t>、</a:t>
            </a:r>
            <a:r>
              <a:rPr lang="en-US" altLang="zh-CN" sz="1800" kern="100" dirty="0">
                <a:solidFill>
                  <a:srgbClr val="4D4D4D"/>
                </a:solidFill>
                <a:effectLst/>
                <a:latin typeface="Times New Roman" panose="02020603050405020304" pitchFamily="18" charset="0"/>
                <a:ea typeface="宋体" panose="02010600030101010101" pitchFamily="2" charset="-122"/>
              </a:rPr>
              <a:t>Perl</a:t>
            </a:r>
            <a:r>
              <a:rPr lang="zh-CN" altLang="zh-CN" sz="1800" kern="100" dirty="0">
                <a:solidFill>
                  <a:srgbClr val="4D4D4D"/>
                </a:solidFill>
                <a:effectLst/>
                <a:latin typeface="Times New Roman" panose="02020603050405020304" pitchFamily="18" charset="0"/>
                <a:ea typeface="宋体" panose="02010600030101010101" pitchFamily="2" charset="-122"/>
              </a:rPr>
              <a:t>或</a:t>
            </a:r>
            <a:r>
              <a:rPr lang="en-US" altLang="zh-CN" sz="1800" kern="100" dirty="0">
                <a:solidFill>
                  <a:srgbClr val="4D4D4D"/>
                </a:solidFill>
                <a:effectLst/>
                <a:latin typeface="Times New Roman" panose="02020603050405020304" pitchFamily="18" charset="0"/>
                <a:ea typeface="宋体" panose="02010600030101010101" pitchFamily="2" charset="-122"/>
              </a:rPr>
              <a:t>Python</a:t>
            </a:r>
            <a:r>
              <a:rPr lang="zh-CN" altLang="zh-CN" sz="1800" kern="100" dirty="0">
                <a:solidFill>
                  <a:srgbClr val="4D4D4D"/>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MySQL</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Linux</a:t>
            </a:r>
            <a:r>
              <a:rPr lang="zh-CN" altLang="zh-CN" sz="1800" kern="100" dirty="0">
                <a:solidFill>
                  <a:srgbClr val="000000"/>
                </a:solidFill>
                <a:effectLst/>
                <a:latin typeface="Times New Roman" panose="02020603050405020304" pitchFamily="18" charset="0"/>
                <a:ea typeface="宋体" panose="02010600030101010101" pitchFamily="2" charset="-122"/>
              </a:rPr>
              <a:t>与</a:t>
            </a:r>
            <a:r>
              <a:rPr lang="en-US" altLang="zh-CN" sz="1800" kern="100" dirty="0">
                <a:solidFill>
                  <a:srgbClr val="000000"/>
                </a:solidFill>
                <a:effectLst/>
                <a:latin typeface="Times New Roman" panose="02020603050405020304" pitchFamily="18" charset="0"/>
                <a:ea typeface="宋体" panose="02010600030101010101" pitchFamily="2" charset="-122"/>
              </a:rPr>
              <a:t>PHP</a:t>
            </a:r>
            <a:r>
              <a:rPr lang="zh-CN" altLang="zh-CN" sz="1800" kern="100" dirty="0">
                <a:solidFill>
                  <a:srgbClr val="000000"/>
                </a:solidFill>
                <a:effectLst/>
                <a:latin typeface="Times New Roman" panose="02020603050405020304" pitchFamily="18" charset="0"/>
                <a:ea typeface="宋体" panose="02010600030101010101" pitchFamily="2" charset="-122"/>
              </a:rPr>
              <a:t>组合可以构成</a:t>
            </a:r>
            <a:r>
              <a:rPr lang="en-US" altLang="zh-CN" sz="1800" kern="100" dirty="0">
                <a:solidFill>
                  <a:srgbClr val="000000"/>
                </a:solidFill>
                <a:effectLst/>
                <a:latin typeface="Times New Roman" panose="02020603050405020304" pitchFamily="18" charset="0"/>
                <a:ea typeface="宋体" panose="02010600030101010101" pitchFamily="2" charset="-122"/>
              </a:rPr>
              <a:t>LNMP</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MySQL</a:t>
            </a:r>
            <a:r>
              <a:rPr lang="zh-CN" altLang="zh-CN" sz="1800" kern="100" dirty="0">
                <a:solidFill>
                  <a:srgbClr val="000000"/>
                </a:solidFill>
                <a:effectLst/>
                <a:latin typeface="Times New Roman" panose="02020603050405020304" pitchFamily="18" charset="0"/>
                <a:ea typeface="宋体" panose="02010600030101010101" pitchFamily="2" charset="-122"/>
              </a:rPr>
              <a:t>与</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安装与配置已经介绍了，需要构建</a:t>
            </a:r>
            <a:r>
              <a:rPr lang="en-US" altLang="zh-CN" sz="1800" kern="100" dirty="0">
                <a:solidFill>
                  <a:srgbClr val="000000"/>
                </a:solidFill>
                <a:effectLst/>
                <a:latin typeface="Times New Roman" panose="02020603050405020304" pitchFamily="18" charset="0"/>
                <a:ea typeface="宋体" panose="02010600030101010101" pitchFamily="2" charset="-122"/>
              </a:rPr>
              <a:t>LNMP</a:t>
            </a:r>
            <a:r>
              <a:rPr lang="zh-CN" altLang="zh-CN" sz="1800" kern="100" dirty="0">
                <a:solidFill>
                  <a:srgbClr val="000000"/>
                </a:solidFill>
                <a:effectLst/>
                <a:latin typeface="Times New Roman" panose="02020603050405020304" pitchFamily="18" charset="0"/>
                <a:ea typeface="宋体" panose="02010600030101010101" pitchFamily="2" charset="-122"/>
              </a:rPr>
              <a:t>的网页开发模式，还需要安装</a:t>
            </a:r>
            <a:r>
              <a:rPr lang="en-US" altLang="zh-CN" sz="1800" kern="100" dirty="0">
                <a:solidFill>
                  <a:srgbClr val="000000"/>
                </a:solidFill>
                <a:effectLst/>
                <a:latin typeface="Times New Roman" panose="02020603050405020304" pitchFamily="18" charset="0"/>
                <a:ea typeface="宋体" panose="02010600030101010101" pitchFamily="2" charset="-122"/>
              </a:rPr>
              <a:t>PHP</a:t>
            </a:r>
            <a:r>
              <a:rPr lang="zh-CN" altLang="zh-CN" sz="1800" kern="100" dirty="0">
                <a:solidFill>
                  <a:srgbClr val="000000"/>
                </a:solidFill>
                <a:effectLst/>
                <a:latin typeface="Times New Roman" panose="02020603050405020304" pitchFamily="18" charset="0"/>
                <a:ea typeface="宋体" panose="02010600030101010101" pitchFamily="2" charset="-122"/>
              </a:rPr>
              <a:t>和</a:t>
            </a:r>
            <a:r>
              <a:rPr lang="en-US" altLang="zh-CN" sz="1800" kern="100" dirty="0">
                <a:solidFill>
                  <a:srgbClr val="000000"/>
                </a:solidFill>
                <a:effectLst/>
                <a:latin typeface="Times New Roman" panose="02020603050405020304" pitchFamily="18" charset="0"/>
                <a:ea typeface="宋体" panose="02010600030101010101" pitchFamily="2" charset="-122"/>
              </a:rPr>
              <a:t>PHP-MySQL</a:t>
            </a:r>
            <a:r>
              <a:rPr lang="zh-CN" altLang="zh-CN" sz="1800" kern="100" dirty="0">
                <a:solidFill>
                  <a:srgbClr val="000000"/>
                </a:solidFill>
                <a:effectLst/>
                <a:latin typeface="Times New Roman" panose="02020603050405020304" pitchFamily="18" charset="0"/>
                <a:ea typeface="宋体" panose="02010600030101010101" pitchFamily="2" charset="-122"/>
              </a:rPr>
              <a:t>部分。</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本任务使用</a:t>
            </a:r>
            <a:r>
              <a:rPr lang="en-US" altLang="zh-CN" sz="1800" kern="100" dirty="0">
                <a:solidFill>
                  <a:srgbClr val="000000"/>
                </a:solidFill>
                <a:effectLst/>
                <a:latin typeface="Times New Roman" panose="02020603050405020304" pitchFamily="18" charset="0"/>
                <a:ea typeface="宋体" panose="02010600030101010101" pitchFamily="2" charset="-122"/>
              </a:rPr>
              <a:t>PHP-FPM </a:t>
            </a:r>
            <a:r>
              <a:rPr lang="zh-CN" altLang="zh-CN" sz="1800" kern="100" dirty="0">
                <a:solidFill>
                  <a:srgbClr val="000000"/>
                </a:solidFill>
                <a:effectLst/>
                <a:latin typeface="Times New Roman" panose="02020603050405020304" pitchFamily="18" charset="0"/>
                <a:ea typeface="宋体" panose="02010600030101010101" pitchFamily="2" charset="-122"/>
              </a:rPr>
              <a:t>构造</a:t>
            </a:r>
            <a:r>
              <a:rPr lang="en-US" altLang="zh-CN" sz="1800" kern="100" dirty="0">
                <a:solidFill>
                  <a:srgbClr val="000000"/>
                </a:solidFill>
                <a:effectLst/>
                <a:latin typeface="Times New Roman" panose="02020603050405020304" pitchFamily="18" charset="0"/>
                <a:ea typeface="宋体" panose="02010600030101010101" pitchFamily="2" charset="-122"/>
              </a:rPr>
              <a:t>LNMP</a:t>
            </a:r>
            <a:r>
              <a:rPr lang="zh-CN" altLang="zh-CN" sz="1800" kern="100" dirty="0">
                <a:solidFill>
                  <a:srgbClr val="000000"/>
                </a:solidFill>
                <a:effectLst/>
                <a:latin typeface="Times New Roman" panose="02020603050405020304" pitchFamily="18" charset="0"/>
                <a:ea typeface="宋体" panose="02010600030101010101" pitchFamily="2" charset="-122"/>
              </a:rPr>
              <a:t>的开发模式。</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LAMP</a:t>
            </a:r>
            <a:r>
              <a:rPr lang="zh-CN" altLang="zh-CN" sz="1800" kern="100" dirty="0">
                <a:solidFill>
                  <a:srgbClr val="000000"/>
                </a:solidFill>
                <a:effectLst/>
                <a:latin typeface="Times New Roman" panose="02020603050405020304" pitchFamily="18" charset="0"/>
                <a:ea typeface="宋体" panose="02010600030101010101" pitchFamily="2" charset="-122"/>
              </a:rPr>
              <a:t>指</a:t>
            </a:r>
            <a:r>
              <a:rPr lang="en-US" altLang="zh-CN" sz="1800" kern="100" dirty="0">
                <a:solidFill>
                  <a:srgbClr val="000000"/>
                </a:solidFill>
                <a:effectLst/>
                <a:latin typeface="Times New Roman" panose="02020603050405020304" pitchFamily="18" charset="0"/>
                <a:ea typeface="宋体" panose="02010600030101010101" pitchFamily="2" charset="-122"/>
              </a:rPr>
              <a:t>Linux</a:t>
            </a:r>
            <a:r>
              <a:rPr lang="zh-CN" altLang="zh-CN" sz="1800" kern="100" dirty="0">
                <a:solidFill>
                  <a:srgbClr val="000000"/>
                </a:solidFill>
                <a:effectLst/>
                <a:latin typeface="Times New Roman" panose="02020603050405020304" pitchFamily="18" charset="0"/>
                <a:ea typeface="宋体" panose="02010600030101010101" pitchFamily="2" charset="-122"/>
              </a:rPr>
              <a:t>（操作系统）</a:t>
            </a:r>
            <a:r>
              <a:rPr lang="en-US" altLang="zh-CN" sz="1800" kern="100" dirty="0">
                <a:solidFill>
                  <a:srgbClr val="000000"/>
                </a:solidFill>
                <a:effectLst/>
                <a:latin typeface="Times New Roman" panose="02020603050405020304" pitchFamily="18" charset="0"/>
                <a:ea typeface="宋体" panose="02010600030101010101" pitchFamily="2" charset="-122"/>
              </a:rPr>
              <a:t>+ Apache </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HTTP </a:t>
            </a:r>
            <a:r>
              <a:rPr lang="zh-CN" altLang="zh-CN" sz="1800" kern="100" dirty="0">
                <a:solidFill>
                  <a:srgbClr val="000000"/>
                </a:solidFill>
                <a:effectLst/>
                <a:latin typeface="Times New Roman" panose="02020603050405020304" pitchFamily="18" charset="0"/>
                <a:ea typeface="宋体" panose="02010600030101010101" pitchFamily="2" charset="-122"/>
              </a:rPr>
              <a:t>服务器）</a:t>
            </a:r>
            <a:r>
              <a:rPr lang="en-US" altLang="zh-CN" sz="1800" kern="100" dirty="0">
                <a:solidFill>
                  <a:srgbClr val="000000"/>
                </a:solidFill>
                <a:effectLst/>
                <a:latin typeface="Times New Roman" panose="02020603050405020304" pitchFamily="18" charset="0"/>
                <a:ea typeface="宋体" panose="02010600030101010101" pitchFamily="2" charset="-122"/>
              </a:rPr>
              <a:t>+ MySQL</a:t>
            </a:r>
            <a:r>
              <a:rPr lang="zh-CN" altLang="zh-CN" sz="1800" kern="100" dirty="0">
                <a:solidFill>
                  <a:srgbClr val="000000"/>
                </a:solidFill>
                <a:effectLst/>
                <a:latin typeface="Times New Roman" panose="02020603050405020304" pitchFamily="18" charset="0"/>
                <a:ea typeface="宋体" panose="02010600030101010101" pitchFamily="2" charset="-122"/>
              </a:rPr>
              <a:t>（数据库）和</a:t>
            </a:r>
            <a:r>
              <a:rPr lang="en-US" altLang="zh-CN" sz="1800" kern="100" dirty="0">
                <a:solidFill>
                  <a:srgbClr val="000000"/>
                </a:solidFill>
                <a:effectLst/>
                <a:latin typeface="Times New Roman" panose="02020603050405020304" pitchFamily="18" charset="0"/>
                <a:ea typeface="宋体" panose="02010600030101010101" pitchFamily="2" charset="-122"/>
              </a:rPr>
              <a:t> PHP</a:t>
            </a:r>
            <a:r>
              <a:rPr lang="zh-CN" altLang="zh-CN" sz="1800" kern="100" dirty="0">
                <a:solidFill>
                  <a:srgbClr val="000000"/>
                </a:solidFill>
                <a:effectLst/>
                <a:latin typeface="Times New Roman" panose="02020603050405020304" pitchFamily="18" charset="0"/>
                <a:ea typeface="宋体" panose="02010600030101010101" pitchFamily="2" charset="-122"/>
              </a:rPr>
              <a:t>（网络编程语言），一般用来建立</a:t>
            </a:r>
            <a:r>
              <a:rPr lang="en-US" altLang="zh-CN" sz="1800" kern="100" dirty="0">
                <a:solidFill>
                  <a:srgbClr val="000000"/>
                </a:solidFill>
                <a:effectLst/>
                <a:latin typeface="Times New Roman" panose="02020603050405020304" pitchFamily="18" charset="0"/>
                <a:ea typeface="宋体" panose="02010600030101010101" pitchFamily="2" charset="-122"/>
              </a:rPr>
              <a:t> web </a:t>
            </a:r>
            <a:r>
              <a:rPr lang="zh-CN" altLang="zh-CN" sz="1800" kern="100" dirty="0">
                <a:solidFill>
                  <a:srgbClr val="000000"/>
                </a:solidFill>
                <a:effectLst/>
                <a:latin typeface="Times New Roman" panose="02020603050405020304" pitchFamily="18" charset="0"/>
                <a:ea typeface="宋体" panose="02010600030101010101" pitchFamily="2" charset="-122"/>
              </a:rPr>
              <a:t>应用平台。在统信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下安装</a:t>
            </a:r>
            <a:r>
              <a:rPr lang="en-US" altLang="zh-CN" sz="1800" kern="100" dirty="0">
                <a:solidFill>
                  <a:srgbClr val="000000"/>
                </a:solidFill>
                <a:effectLst/>
                <a:latin typeface="Times New Roman" panose="02020603050405020304" pitchFamily="18" charset="0"/>
                <a:ea typeface="宋体" panose="02010600030101010101" pitchFamily="2" charset="-122"/>
              </a:rPr>
              <a:t>Apache2</a:t>
            </a:r>
            <a:r>
              <a:rPr lang="zh-CN" altLang="zh-CN" sz="1800" kern="100" dirty="0">
                <a:solidFill>
                  <a:srgbClr val="000000"/>
                </a:solidFill>
                <a:effectLst/>
                <a:latin typeface="Times New Roman" panose="02020603050405020304" pitchFamily="18" charset="0"/>
                <a:ea typeface="宋体" panose="02010600030101010101" pitchFamily="2" charset="-122"/>
              </a:rPr>
              <a:t>的</a:t>
            </a:r>
            <a:r>
              <a:rPr lang="en-US" altLang="zh-CN" sz="1800" kern="100" dirty="0">
                <a:solidFill>
                  <a:srgbClr val="000000"/>
                </a:solidFill>
                <a:effectLst/>
                <a:latin typeface="Times New Roman" panose="02020603050405020304" pitchFamily="18" charset="0"/>
                <a:ea typeface="宋体" panose="02010600030101010101" pitchFamily="2" charset="-122"/>
              </a:rPr>
              <a:t>http</a:t>
            </a:r>
            <a:r>
              <a:rPr lang="zh-CN" altLang="zh-CN" sz="1800" kern="100" dirty="0">
                <a:solidFill>
                  <a:srgbClr val="000000"/>
                </a:solidFill>
                <a:effectLst/>
                <a:latin typeface="Times New Roman" panose="02020603050405020304" pitchFamily="18" charset="0"/>
                <a:ea typeface="宋体" panose="02010600030101010101" pitchFamily="2" charset="-122"/>
              </a:rPr>
              <a:t>服务器，</a:t>
            </a:r>
            <a:r>
              <a:rPr lang="en-US" altLang="zh-CN" sz="1800" kern="100" dirty="0">
                <a:solidFill>
                  <a:srgbClr val="000000"/>
                </a:solidFill>
                <a:effectLst/>
                <a:latin typeface="Times New Roman" panose="02020603050405020304" pitchFamily="18" charset="0"/>
                <a:ea typeface="宋体" panose="02010600030101010101" pitchFamily="2" charset="-122"/>
              </a:rPr>
              <a:t>MySQL</a:t>
            </a:r>
            <a:r>
              <a:rPr lang="zh-CN" altLang="zh-CN" sz="1800" kern="100" dirty="0">
                <a:solidFill>
                  <a:srgbClr val="000000"/>
                </a:solidFill>
                <a:effectLst/>
                <a:latin typeface="Times New Roman" panose="02020603050405020304" pitchFamily="18" charset="0"/>
                <a:ea typeface="宋体" panose="02010600030101010101" pitchFamily="2" charset="-122"/>
              </a:rPr>
              <a:t>安装</a:t>
            </a:r>
            <a:r>
              <a:rPr lang="en-US" altLang="zh-CN" sz="1800" kern="100" dirty="0">
                <a:solidFill>
                  <a:srgbClr val="000000"/>
                </a:solidFill>
                <a:effectLst/>
                <a:latin typeface="Times New Roman" panose="02020603050405020304" pitchFamily="18" charset="0"/>
                <a:ea typeface="宋体" panose="02010600030101010101" pitchFamily="2" charset="-122"/>
              </a:rPr>
              <a:t>MariaDB</a:t>
            </a:r>
            <a:r>
              <a:rPr lang="zh-CN" altLang="zh-CN" sz="1800" kern="100" dirty="0">
                <a:solidFill>
                  <a:srgbClr val="000000"/>
                </a:solidFill>
                <a:effectLst/>
                <a:latin typeface="Times New Roman" panose="02020603050405020304" pitchFamily="18" charset="0"/>
                <a:ea typeface="宋体" panose="02010600030101010101" pitchFamily="2" charset="-122"/>
              </a:rPr>
              <a:t>版本。</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215467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1800" b="1" kern="100" dirty="0" err="1">
                <a:effectLst/>
                <a:latin typeface="Times New Roman" panose="02020603050405020304" pitchFamily="18" charset="0"/>
                <a:ea typeface="宋体" panose="02010600030101010101" pitchFamily="2" charset="-122"/>
                <a:cs typeface="Times New Roman" panose="02020603050405020304" pitchFamily="18" charset="0"/>
              </a:rPr>
              <a:t>php</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-fpm</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模块</a:t>
            </a:r>
          </a:p>
          <a:p>
            <a:pPr indent="266700" algn="l"/>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模块中与</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配置相关的配置文件</a:t>
            </a:r>
            <a:r>
              <a:rPr lang="en-US" altLang="zh-CN" sz="1800" kern="100" dirty="0">
                <a:solidFill>
                  <a:srgbClr val="000000"/>
                </a:solidFill>
                <a:effectLst/>
                <a:latin typeface="Times New Roman" panose="02020603050405020304" pitchFamily="18" charset="0"/>
                <a:ea typeface="宋体" panose="02010600030101010101" pitchFamily="2" charset="-122"/>
              </a:rPr>
              <a:t>www.conf </a:t>
            </a:r>
            <a:r>
              <a:rPr lang="zh-CN" altLang="zh-CN" sz="1800" kern="100" dirty="0">
                <a:solidFill>
                  <a:srgbClr val="000000"/>
                </a:solidFill>
                <a:effectLst/>
                <a:latin typeface="Times New Roman" panose="02020603050405020304" pitchFamily="18" charset="0"/>
                <a:ea typeface="宋体" panose="02010600030101010101" pitchFamily="2" charset="-122"/>
              </a:rPr>
              <a:t>系统位置</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etc</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/7.3/ fpm/</a:t>
            </a:r>
            <a:r>
              <a:rPr lang="en-US" altLang="zh-CN" sz="1800" kern="100" dirty="0" err="1">
                <a:solidFill>
                  <a:srgbClr val="000000"/>
                </a:solidFill>
                <a:effectLst/>
                <a:latin typeface="Times New Roman" panose="02020603050405020304" pitchFamily="18" charset="0"/>
                <a:ea typeface="宋体" panose="02010600030101010101" pitchFamily="2" charset="-122"/>
              </a:rPr>
              <a:t>pool.d</a:t>
            </a:r>
            <a:r>
              <a:rPr lang="en-US" altLang="zh-CN" sz="1800" kern="100" dirty="0">
                <a:solidFill>
                  <a:srgbClr val="000000"/>
                </a:solidFill>
                <a:effectLst/>
                <a:latin typeface="Times New Roman" panose="02020603050405020304" pitchFamily="18" charset="0"/>
                <a:ea typeface="宋体" panose="02010600030101010101" pitchFamily="2" charset="-122"/>
              </a:rPr>
              <a:t>/www.conf</a:t>
            </a:r>
            <a:r>
              <a:rPr lang="zh-CN" altLang="en-US"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r>
              <a:rPr lang="zh-CN" altLang="zh-CN" sz="1800" kern="100" dirty="0">
                <a:solidFill>
                  <a:srgbClr val="000000"/>
                </a:solidFill>
                <a:effectLst/>
                <a:latin typeface="Times New Roman" panose="02020603050405020304" pitchFamily="18" charset="0"/>
                <a:ea typeface="宋体" panose="02010600030101010101" pitchFamily="2" charset="-122"/>
              </a:rPr>
              <a:t>在端口，</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服务可以工作在</a:t>
            </a:r>
            <a:r>
              <a:rPr lang="en-US" altLang="zh-CN" sz="1800" kern="100" dirty="0">
                <a:solidFill>
                  <a:srgbClr val="000000"/>
                </a:solidFill>
                <a:effectLst/>
                <a:latin typeface="Times New Roman" panose="02020603050405020304" pitchFamily="18" charset="0"/>
                <a:ea typeface="宋体" panose="02010600030101010101" pitchFamily="2" charset="-122"/>
              </a:rPr>
              <a:t>UNIX Socket </a:t>
            </a:r>
            <a:r>
              <a:rPr lang="zh-CN" altLang="zh-CN" sz="1800" kern="100" dirty="0">
                <a:solidFill>
                  <a:srgbClr val="000000"/>
                </a:solidFill>
                <a:effectLst/>
                <a:latin typeface="Times New Roman" panose="02020603050405020304" pitchFamily="18" charset="0"/>
                <a:ea typeface="宋体" panose="02010600030101010101" pitchFamily="2" charset="-122"/>
              </a:rPr>
              <a:t>或</a:t>
            </a:r>
            <a:r>
              <a:rPr lang="en-US" altLang="zh-CN" sz="1800" kern="100" dirty="0">
                <a:solidFill>
                  <a:srgbClr val="000000"/>
                </a:solidFill>
                <a:effectLst/>
                <a:latin typeface="Times New Roman" panose="02020603050405020304" pitchFamily="18" charset="0"/>
                <a:ea typeface="宋体" panose="02010600030101010101" pitchFamily="2" charset="-122"/>
              </a:rPr>
              <a:t>TCP</a:t>
            </a:r>
            <a:r>
              <a:rPr lang="zh-CN" altLang="zh-CN" sz="1800" kern="100" dirty="0">
                <a:solidFill>
                  <a:srgbClr val="000000"/>
                </a:solidFill>
                <a:effectLst/>
                <a:latin typeface="Times New Roman" panose="02020603050405020304" pitchFamily="18" charset="0"/>
                <a:ea typeface="宋体" panose="02010600030101010101" pitchFamily="2" charset="-122"/>
              </a:rPr>
              <a:t>的端口</a:t>
            </a:r>
            <a:r>
              <a:rPr lang="en-US" altLang="zh-CN" sz="1800" kern="100" dirty="0">
                <a:solidFill>
                  <a:srgbClr val="000000"/>
                </a:solidFill>
                <a:effectLst/>
                <a:latin typeface="Times New Roman" panose="02020603050405020304" pitchFamily="18" charset="0"/>
                <a:ea typeface="宋体" panose="02010600030101010101" pitchFamily="2" charset="-122"/>
              </a:rPr>
              <a:t>90</a:t>
            </a:r>
            <a:r>
              <a:rPr lang="zh-CN" altLang="zh-CN" sz="1800" kern="100" dirty="0">
                <a:solidFill>
                  <a:srgbClr val="000000"/>
                </a:solidFill>
                <a:effectLst/>
                <a:latin typeface="Times New Roman" panose="02020603050405020304" pitchFamily="18" charset="0"/>
                <a:ea typeface="宋体" panose="02010600030101010101" pitchFamily="2" charset="-122"/>
              </a:rPr>
              <a:t>上。</a:t>
            </a:r>
            <a:r>
              <a:rPr lang="en-US" altLang="zh-CN" sz="1800" kern="100" dirty="0">
                <a:solidFill>
                  <a:srgbClr val="000000"/>
                </a:solidFill>
                <a:effectLst/>
                <a:latin typeface="Times New Roman" panose="02020603050405020304" pitchFamily="18" charset="0"/>
                <a:ea typeface="宋体" panose="02010600030101010101" pitchFamily="2" charset="-122"/>
              </a:rPr>
              <a:t>Linux</a:t>
            </a:r>
            <a:r>
              <a:rPr lang="zh-CN" altLang="zh-CN" sz="1800" kern="100" dirty="0">
                <a:solidFill>
                  <a:srgbClr val="000000"/>
                </a:solidFill>
                <a:effectLst/>
                <a:latin typeface="Times New Roman" panose="02020603050405020304" pitchFamily="18" charset="0"/>
                <a:ea typeface="宋体" panose="02010600030101010101" pitchFamily="2" charset="-122"/>
              </a:rPr>
              <a:t>使用</a:t>
            </a:r>
            <a:r>
              <a:rPr lang="en-US" altLang="zh-CN" sz="1800" kern="100" dirty="0">
                <a:solidFill>
                  <a:srgbClr val="000000"/>
                </a:solidFill>
                <a:effectLst/>
                <a:latin typeface="Times New Roman" panose="02020603050405020304" pitchFamily="18" charset="0"/>
                <a:ea typeface="宋体" panose="02010600030101010101" pitchFamily="2" charset="-122"/>
              </a:rPr>
              <a:t>UNIX Socket</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Socket</a:t>
            </a:r>
            <a:r>
              <a:rPr lang="zh-CN" altLang="zh-CN" sz="1800" kern="100" dirty="0">
                <a:solidFill>
                  <a:srgbClr val="000000"/>
                </a:solidFill>
                <a:effectLst/>
                <a:latin typeface="Times New Roman" panose="02020603050405020304" pitchFamily="18" charset="0"/>
                <a:ea typeface="宋体" panose="02010600030101010101" pitchFamily="2" charset="-122"/>
              </a:rPr>
              <a:t>文件在统信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为</a:t>
            </a:r>
            <a:r>
              <a:rPr lang="en-US" altLang="zh-CN" sz="1800" kern="100" dirty="0">
                <a:solidFill>
                  <a:srgbClr val="000000"/>
                </a:solidFill>
                <a:effectLst/>
                <a:latin typeface="Times New Roman" panose="02020603050405020304" pitchFamily="18" charset="0"/>
                <a:ea typeface="宋体" panose="02010600030101010101" pitchFamily="2" charset="-122"/>
              </a:rPr>
              <a:t>run/</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/php7.3.fpm.sock</a:t>
            </a:r>
            <a:r>
              <a:rPr lang="zh-CN" altLang="zh-CN" sz="1800" kern="100" dirty="0">
                <a:solidFill>
                  <a:srgbClr val="000000"/>
                </a:solidFill>
                <a:effectLst/>
                <a:latin typeface="Times New Roman" panose="02020603050405020304" pitchFamily="18" charset="0"/>
                <a:ea typeface="宋体" panose="02010600030101010101" pitchFamily="2" charset="-122"/>
              </a:rPr>
              <a:t>。在</a:t>
            </a:r>
            <a:r>
              <a:rPr lang="en-US" altLang="zh-CN" sz="1800" kern="100" dirty="0">
                <a:solidFill>
                  <a:srgbClr val="000000"/>
                </a:solidFill>
                <a:effectLst/>
                <a:latin typeface="Times New Roman" panose="02020603050405020304" pitchFamily="18" charset="0"/>
                <a:ea typeface="宋体" panose="02010600030101010101" pitchFamily="2" charset="-122"/>
              </a:rPr>
              <a:t>LNMP</a:t>
            </a:r>
            <a:r>
              <a:rPr lang="zh-CN" altLang="zh-CN" sz="1800" kern="100" dirty="0">
                <a:solidFill>
                  <a:srgbClr val="000000"/>
                </a:solidFill>
                <a:effectLst/>
                <a:latin typeface="Times New Roman" panose="02020603050405020304" pitchFamily="18" charset="0"/>
                <a:ea typeface="宋体" panose="02010600030101010101" pitchFamily="2" charset="-122"/>
              </a:rPr>
              <a:t>结构节点配置文件必须保持一致。</a:t>
            </a:r>
            <a:endParaRPr lang="zh-CN" altLang="zh-CN" sz="1800" kern="100" dirty="0">
              <a:effectLst/>
              <a:latin typeface="Times New Roman" panose="02020603050405020304" pitchFamily="18" charset="0"/>
              <a:ea typeface="宋体" panose="02010600030101010101" pitchFamily="2" charset="-122"/>
            </a:endParaRPr>
          </a:p>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三、</a:t>
            </a:r>
            <a:r>
              <a:rPr lang="en-US" altLang="zh-CN" sz="1800" b="1" kern="100" dirty="0" err="1">
                <a:effectLst/>
                <a:latin typeface="Times New Roman" panose="02020603050405020304" pitchFamily="18" charset="0"/>
                <a:ea typeface="宋体" panose="02010600030101010101" pitchFamily="2" charset="-122"/>
                <a:cs typeface="Times New Roman" panose="02020603050405020304" pitchFamily="18" charset="0"/>
              </a:rPr>
              <a:t>php-mysql</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模块</a:t>
            </a:r>
          </a:p>
          <a:p>
            <a:pPr indent="266700" algn="just"/>
            <a:r>
              <a:rPr lang="en-US" altLang="zh-CN" sz="1800" kern="100" dirty="0" err="1">
                <a:effectLst/>
                <a:latin typeface="Times New Roman" panose="02020603050405020304" pitchFamily="18" charset="0"/>
                <a:ea typeface="宋体" panose="02010600030101010101" pitchFamily="2" charset="-122"/>
              </a:rPr>
              <a:t>php-mysql</a:t>
            </a:r>
            <a:r>
              <a:rPr lang="zh-CN" altLang="zh-CN" sz="1800" kern="100" dirty="0">
                <a:effectLst/>
                <a:latin typeface="Times New Roman" panose="02020603050405020304" pitchFamily="18" charset="0"/>
                <a:ea typeface="宋体" panose="02010600030101010101" pitchFamily="2" charset="-122"/>
              </a:rPr>
              <a:t>模块配置文件位于</a:t>
            </a:r>
            <a:r>
              <a:rPr lang="en-US" altLang="zh-CN" sz="1800" kern="100" dirty="0">
                <a:effectLst/>
                <a:latin typeface="Times New Roman" panose="02020603050405020304" pitchFamily="18" charset="0"/>
                <a:ea typeface="宋体" panose="02010600030101010101" pitchFamily="2" charset="-122"/>
              </a:rPr>
              <a:t>/</a:t>
            </a:r>
            <a:r>
              <a:rPr lang="en-US" altLang="zh-CN" sz="1800" kern="100" dirty="0" err="1">
                <a:effectLst/>
                <a:latin typeface="Times New Roman" panose="02020603050405020304" pitchFamily="18" charset="0"/>
                <a:ea typeface="宋体" panose="02010600030101010101" pitchFamily="2" charset="-122"/>
              </a:rPr>
              <a:t>etc</a:t>
            </a:r>
            <a:r>
              <a:rPr lang="en-US" altLang="zh-CN" sz="1800" kern="100" dirty="0">
                <a:effectLst/>
                <a:latin typeface="Times New Roman" panose="02020603050405020304" pitchFamily="18" charset="0"/>
                <a:ea typeface="宋体" panose="02010600030101010101" pitchFamily="2" charset="-122"/>
              </a:rPr>
              <a:t>/</a:t>
            </a:r>
            <a:r>
              <a:rPr lang="en-US" altLang="zh-CN" sz="1800" kern="100" dirty="0" err="1">
                <a:effectLst/>
                <a:latin typeface="Times New Roman" panose="02020603050405020304" pitchFamily="18" charset="0"/>
                <a:ea typeface="宋体" panose="02010600030101010101" pitchFamily="2" charset="-122"/>
              </a:rPr>
              <a:t>mysql</a:t>
            </a:r>
            <a:r>
              <a:rPr lang="en-US" altLang="zh-CN" sz="1800" kern="100" dirty="0">
                <a:effectLst/>
                <a:latin typeface="Times New Roman" panose="02020603050405020304" pitchFamily="18" charset="0"/>
                <a:ea typeface="宋体" panose="02010600030101010101" pitchFamily="2" charset="-122"/>
              </a:rPr>
              <a:t>/</a:t>
            </a:r>
            <a:r>
              <a:rPr lang="en-US" altLang="zh-CN" sz="1800" kern="100" dirty="0" err="1">
                <a:effectLst/>
                <a:latin typeface="Times New Roman" panose="02020603050405020304" pitchFamily="18" charset="0"/>
                <a:ea typeface="宋体" panose="02010600030101010101" pitchFamily="2" charset="-122"/>
              </a:rPr>
              <a:t>my.cnf</a:t>
            </a:r>
            <a:r>
              <a:rPr lang="zh-CN" altLang="zh-CN" sz="1800" kern="100" dirty="0">
                <a:effectLst/>
                <a:latin typeface="Times New Roman" panose="02020603050405020304" pitchFamily="18" charset="0"/>
                <a:ea typeface="宋体" panose="02010600030101010101" pitchFamily="2" charset="-122"/>
              </a:rPr>
              <a:t>；</a:t>
            </a:r>
            <a:r>
              <a:rPr lang="en-US" altLang="zh-CN" sz="1800" kern="100" dirty="0" err="1">
                <a:effectLst/>
                <a:latin typeface="Times New Roman" panose="02020603050405020304" pitchFamily="18" charset="0"/>
                <a:ea typeface="宋体" panose="02010600030101010101" pitchFamily="2" charset="-122"/>
              </a:rPr>
              <a:t>php-mysql</a:t>
            </a:r>
            <a:r>
              <a:rPr lang="zh-CN" altLang="zh-CN" sz="1800" kern="100" dirty="0">
                <a:effectLst/>
                <a:latin typeface="Times New Roman" panose="02020603050405020304" pitchFamily="18" charset="0"/>
                <a:ea typeface="宋体" panose="02010600030101010101" pitchFamily="2" charset="-122"/>
              </a:rPr>
              <a:t>服务将默认工作于</a:t>
            </a:r>
            <a:r>
              <a:rPr lang="en-US" altLang="zh-CN" sz="1800" kern="100" dirty="0">
                <a:effectLst/>
                <a:latin typeface="Times New Roman" panose="02020603050405020304" pitchFamily="18" charset="0"/>
                <a:ea typeface="宋体" panose="02010600030101010101" pitchFamily="2" charset="-122"/>
              </a:rPr>
              <a:t>3306/TCP</a:t>
            </a:r>
            <a:r>
              <a:rPr lang="zh-CN" altLang="zh-CN" sz="1800" kern="100" dirty="0">
                <a:effectLst/>
                <a:latin typeface="Times New Roman" panose="02020603050405020304" pitchFamily="18" charset="0"/>
                <a:ea typeface="宋体" panose="02010600030101010101" pitchFamily="2" charset="-122"/>
              </a:rPr>
              <a:t>端口上。</a:t>
            </a:r>
          </a:p>
          <a:p>
            <a:pPr indent="266700" algn="just"/>
            <a:r>
              <a:rPr lang="en-US" altLang="zh-CN" sz="1800" kern="100" dirty="0">
                <a:effectLst/>
                <a:latin typeface="Times New Roman" panose="02020603050405020304" pitchFamily="18" charset="0"/>
                <a:ea typeface="宋体" panose="02010600030101010101" pitchFamily="2" charset="-122"/>
              </a:rPr>
              <a:t> </a:t>
            </a:r>
            <a:endParaRPr lang="zh-CN" altLang="zh-CN" sz="1800" kern="100" dirty="0">
              <a:effectLst/>
              <a:latin typeface="Times New Roman" panose="02020603050405020304" pitchFamily="18" charset="0"/>
              <a:ea typeface="宋体" panose="02010600030101010101" pitchFamily="2" charset="-122"/>
            </a:endParaRPr>
          </a:p>
          <a:p>
            <a:endParaRPr lang="zh-CN" altLang="en-US" sz="1800" dirty="0"/>
          </a:p>
        </p:txBody>
      </p:sp>
    </p:spTree>
    <p:extLst>
      <p:ext uri="{BB962C8B-B14F-4D97-AF65-F5344CB8AC3E}">
        <p14:creationId xmlns:p14="http://schemas.microsoft.com/office/powerpoint/2010/main" val="195380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r>
              <a:rPr lang="zh-CN" altLang="en-US" dirty="0"/>
              <a:t>项目背景</a:t>
            </a:r>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r>
              <a:rPr lang="zh-CN" altLang="zh-CN" sz="1800" kern="100" dirty="0">
                <a:solidFill>
                  <a:srgbClr val="000000"/>
                </a:solidFill>
                <a:effectLst/>
                <a:latin typeface="Times New Roman" panose="02020603050405020304" pitchFamily="18" charset="0"/>
                <a:ea typeface="宋体" panose="02010600030101010101" pitchFamily="2" charset="-122"/>
              </a:rPr>
              <a:t>小华实习所在的公司由于业务开展需要，需要在统信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系统上搭建一套</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服务器，公司让小明根据业务需求在</a:t>
            </a:r>
            <a:r>
              <a:rPr lang="en-US" altLang="zh-CN" sz="1800" kern="100" dirty="0">
                <a:solidFill>
                  <a:srgbClr val="000000"/>
                </a:solidFill>
                <a:effectLst/>
                <a:latin typeface="Times New Roman" panose="02020603050405020304" pitchFamily="18" charset="0"/>
                <a:ea typeface="宋体" panose="02010600030101010101" pitchFamily="2" charset="-122"/>
              </a:rPr>
              <a:t>Apache</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中选择一款中间件进行</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服务器的搭建，同时指导小华选择主流架构</a:t>
            </a:r>
            <a:r>
              <a:rPr lang="en-US" altLang="zh-CN" sz="1800" kern="100" dirty="0">
                <a:solidFill>
                  <a:srgbClr val="000000"/>
                </a:solidFill>
                <a:effectLst/>
                <a:latin typeface="Times New Roman" panose="02020603050405020304" pitchFamily="18" charset="0"/>
                <a:ea typeface="宋体" panose="02010600030101010101" pitchFamily="2" charset="-122"/>
              </a:rPr>
              <a:t>LNMP</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LAMP</a:t>
            </a:r>
            <a:r>
              <a:rPr lang="zh-CN" altLang="zh-CN" sz="1800" kern="100" dirty="0">
                <a:solidFill>
                  <a:srgbClr val="000000"/>
                </a:solidFill>
                <a:effectLst/>
                <a:latin typeface="Times New Roman" panose="02020603050405020304" pitchFamily="18" charset="0"/>
                <a:ea typeface="宋体" panose="02010600030101010101" pitchFamily="2" charset="-122"/>
              </a:rPr>
              <a:t>来实施服务器搭建。</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Tree>
    <p:extLst>
      <p:ext uri="{BB962C8B-B14F-4D97-AF65-F5344CB8AC3E}">
        <p14:creationId xmlns:p14="http://schemas.microsoft.com/office/powerpoint/2010/main" val="104848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800" b="1" kern="100" dirty="0" err="1">
                <a:effectLst/>
                <a:latin typeface="Times New Roman" panose="02020603050405020304" pitchFamily="18" charset="0"/>
                <a:ea typeface="宋体" panose="02010600030101010101" pitchFamily="2" charset="-122"/>
                <a:cs typeface="Times New Roman" panose="02020603050405020304" pitchFamily="18" charset="0"/>
              </a:rPr>
              <a:t>php</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-fpm</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模块安装与配置</a:t>
            </a:r>
          </a:p>
          <a:p>
            <a:pPr indent="356870"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1.php-fpm </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模块安装与服务管理</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系统下提供</a:t>
            </a:r>
            <a:r>
              <a:rPr lang="en-US" altLang="zh-CN" sz="1800" kern="100" dirty="0" err="1">
                <a:solidFill>
                  <a:srgbClr val="000000"/>
                </a:solidFill>
                <a:effectLst/>
                <a:latin typeface="Times New Roman" panose="02020603050405020304" pitchFamily="18" charset="0"/>
                <a:ea typeface="宋体" panose="02010600030101010101" pitchFamily="2" charset="-122"/>
              </a:rPr>
              <a:t>php-fom</a:t>
            </a:r>
            <a:r>
              <a:rPr lang="zh-CN" altLang="zh-CN" sz="1800" kern="100" dirty="0">
                <a:solidFill>
                  <a:srgbClr val="000000"/>
                </a:solidFill>
                <a:effectLst/>
                <a:latin typeface="Times New Roman" panose="02020603050405020304" pitchFamily="18" charset="0"/>
                <a:ea typeface="宋体" panose="02010600030101010101" pitchFamily="2" charset="-122"/>
              </a:rPr>
              <a:t>模块，安装方法如下：</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        #apt install </a:t>
            </a:r>
            <a:r>
              <a:rPr lang="en-US" altLang="zh-CN" sz="1100" kern="100" dirty="0" err="1">
                <a:solidFill>
                  <a:srgbClr val="000000"/>
                </a:solidFill>
                <a:effectLst/>
                <a:latin typeface="Times New Roman" panose="02020603050405020304" pitchFamily="18" charset="0"/>
                <a:ea typeface="宋体" panose="02010600030101010101" pitchFamily="2" charset="-122"/>
              </a:rPr>
              <a:t>php</a:t>
            </a:r>
            <a:r>
              <a:rPr lang="en-US" altLang="zh-CN" sz="1100" kern="100" dirty="0">
                <a:solidFill>
                  <a:srgbClr val="000000"/>
                </a:solidFill>
                <a:effectLst/>
                <a:latin typeface="Times New Roman" panose="02020603050405020304" pitchFamily="18" charset="0"/>
                <a:ea typeface="宋体" panose="02010600030101010101" pitchFamily="2" charset="-122"/>
              </a:rPr>
              <a:t>-fpm</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需要的支持的其他软件包一起安装。</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下</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的服务名为</a:t>
            </a:r>
            <a:r>
              <a:rPr lang="en-US" altLang="zh-CN" sz="1800" kern="100" dirty="0">
                <a:solidFill>
                  <a:srgbClr val="000000"/>
                </a:solidFill>
                <a:effectLst/>
                <a:latin typeface="Times New Roman" panose="02020603050405020304" pitchFamily="18" charset="0"/>
                <a:ea typeface="宋体" panose="02010600030101010101" pitchFamily="2" charset="-122"/>
              </a:rPr>
              <a:t>php7.3.fpm</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rPr>
              <a:t>       #systemctl enable / start / restart /reload php7.3.fpm</a:t>
            </a:r>
            <a:endParaRPr lang="zh-CN" altLang="zh-CN" sz="11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16010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lnSpcReduction="10000"/>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2.php-fpm </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模块配置</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完成修改</a:t>
            </a:r>
            <a:r>
              <a:rPr lang="en-US" altLang="zh-CN" sz="1800" kern="100" dirty="0">
                <a:solidFill>
                  <a:srgbClr val="000000"/>
                </a:solidFill>
                <a:effectLst/>
                <a:latin typeface="Times New Roman" panose="02020603050405020304" pitchFamily="18" charset="0"/>
                <a:ea typeface="宋体" panose="02010600030101010101" pitchFamily="2" charset="-122"/>
              </a:rPr>
              <a:t>www.conf</a:t>
            </a:r>
            <a:r>
              <a:rPr lang="zh-CN" altLang="zh-CN" sz="1800" kern="100" dirty="0">
                <a:solidFill>
                  <a:srgbClr val="000000"/>
                </a:solidFill>
                <a:effectLst/>
                <a:latin typeface="Times New Roman" panose="02020603050405020304" pitchFamily="18" charset="0"/>
                <a:ea typeface="宋体" panose="02010600030101010101" pitchFamily="2" charset="-122"/>
              </a:rPr>
              <a:t>后，重启加载</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服务。</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用户也可以让服务器监听端口</a:t>
            </a:r>
            <a:r>
              <a:rPr lang="en-US" altLang="zh-CN" sz="1800" kern="100" dirty="0">
                <a:solidFill>
                  <a:srgbClr val="000000"/>
                </a:solidFill>
                <a:effectLst/>
                <a:latin typeface="Times New Roman" panose="02020603050405020304" pitchFamily="18" charset="0"/>
                <a:ea typeface="宋体" panose="02010600030101010101" pitchFamily="2" charset="-122"/>
              </a:rPr>
              <a:t>9000</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pPr algn="just"/>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在</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Nginx-doc</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包中的</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usr</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/share/doc/Nginx-doc/</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给出了处理方法，</a:t>
            </a:r>
            <a:r>
              <a:rPr lang="zh-CN" altLang="zh-CN" sz="1800" kern="100" dirty="0">
                <a:solidFill>
                  <a:srgbClr val="2E74B5"/>
                </a:solidFill>
                <a:effectLst/>
                <a:latin typeface="Calibri" panose="020F0502020204030204" pitchFamily="34" charset="0"/>
                <a:ea typeface="宋体" panose="02010600030101010101" pitchFamily="2" charset="-122"/>
                <a:cs typeface="Times New Roman" panose="02020603050405020304" pitchFamily="18" charset="0"/>
              </a:rPr>
              <a:t>在</a:t>
            </a:r>
            <a:r>
              <a:rPr lang="en-US" altLang="zh-CN" sz="1800" kern="100" dirty="0" err="1">
                <a:solidFill>
                  <a:srgbClr val="2E74B5"/>
                </a:solidFill>
                <a:effectLst/>
                <a:latin typeface="Calibri" panose="020F0502020204030204" pitchFamily="34" charset="0"/>
                <a:ea typeface="宋体" panose="02010600030101010101" pitchFamily="2" charset="-122"/>
                <a:cs typeface="Times New Roman" panose="02020603050405020304" pitchFamily="18" charset="0"/>
              </a:rPr>
              <a:t>etc</a:t>
            </a:r>
            <a:r>
              <a:rPr lang="en-US" altLang="zh-CN" sz="1800" kern="100" dirty="0">
                <a:solidFill>
                  <a:srgbClr val="2E74B5"/>
                </a:solidFill>
                <a:effectLst/>
                <a:latin typeface="Calibri" panose="020F0502020204030204" pitchFamily="34" charset="0"/>
                <a:ea typeface="宋体" panose="02010600030101010101" pitchFamily="2" charset="-122"/>
                <a:cs typeface="Times New Roman" panose="02020603050405020304" pitchFamily="18" charset="0"/>
              </a:rPr>
              <a:t>/Nginx/default</a:t>
            </a:r>
            <a:r>
              <a:rPr lang="zh-CN" altLang="zh-CN" sz="1800" kern="100" dirty="0">
                <a:solidFill>
                  <a:srgbClr val="2E74B5"/>
                </a:solidFill>
                <a:effectLst/>
                <a:latin typeface="Calibri" panose="020F0502020204030204" pitchFamily="34" charset="0"/>
                <a:ea typeface="宋体" panose="02010600030101010101" pitchFamily="2" charset="-122"/>
                <a:cs typeface="Times New Roman" panose="02020603050405020304" pitchFamily="18" charset="0"/>
              </a:rPr>
              <a:t>中</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，将两个</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location</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块放在</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php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站点的配置文件</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UNIX Socket</a:t>
            </a:r>
            <a:r>
              <a:rPr lang="zh-CN" altLang="zh-CN" sz="1800" kern="100" dirty="0">
                <a:solidFill>
                  <a:srgbClr val="000000"/>
                </a:solidFill>
                <a:effectLst/>
                <a:latin typeface="Times New Roman" panose="02020603050405020304" pitchFamily="18" charset="0"/>
                <a:ea typeface="宋体" panose="02010600030101010101" pitchFamily="2" charset="-122"/>
              </a:rPr>
              <a:t>文件和</a:t>
            </a:r>
            <a:r>
              <a:rPr lang="en-US" altLang="zh-CN" sz="1800" kern="100" dirty="0" err="1">
                <a:solidFill>
                  <a:srgbClr val="000000"/>
                </a:solidFill>
                <a:effectLst/>
                <a:latin typeface="Times New Roman" panose="02020603050405020304" pitchFamily="18" charset="0"/>
                <a:ea typeface="宋体" panose="02010600030101010101" pitchFamily="2" charset="-122"/>
              </a:rPr>
              <a:t>unix</a:t>
            </a:r>
            <a:r>
              <a:rPr lang="en-US" altLang="zh-CN" sz="1800" kern="100" dirty="0">
                <a:solidFill>
                  <a:srgbClr val="000000"/>
                </a:solidFill>
                <a:effectLst/>
                <a:latin typeface="Times New Roman" panose="02020603050405020304" pitchFamily="18" charset="0"/>
                <a:ea typeface="宋体" panose="02010600030101010101" pitchFamily="2" charset="-122"/>
              </a:rPr>
              <a:t>:/run/</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/php7.3.fpm.sock;</a:t>
            </a:r>
            <a:r>
              <a:rPr lang="zh-CN" altLang="zh-CN" sz="1800" kern="100" dirty="0">
                <a:solidFill>
                  <a:srgbClr val="000000"/>
                </a:solidFill>
                <a:effectLst/>
                <a:latin typeface="Times New Roman" panose="02020603050405020304" pitchFamily="18" charset="0"/>
                <a:ea typeface="宋体" panose="02010600030101010101" pitchFamily="2" charset="-122"/>
              </a:rPr>
              <a:t>与</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配置文件</a:t>
            </a:r>
            <a:r>
              <a:rPr lang="en-US" altLang="zh-CN" sz="1800" u="none" strike="noStrike" kern="100" dirty="0">
                <a:solidFill>
                  <a:srgbClr val="000000"/>
                </a:solidFill>
                <a:effectLst/>
                <a:latin typeface="Times New Roman" panose="02020603050405020304" pitchFamily="18" charset="0"/>
                <a:ea typeface="宋体" panose="02010600030101010101" pitchFamily="2" charset="-122"/>
              </a:rPr>
              <a:t>www.conf</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中使用的文件</a:t>
            </a:r>
            <a:r>
              <a:rPr lang="en-US" altLang="zh-CN" sz="1800" kern="100" dirty="0">
                <a:solidFill>
                  <a:srgbClr val="000000"/>
                </a:solidFill>
                <a:effectLst/>
                <a:latin typeface="Times New Roman" panose="02020603050405020304" pitchFamily="18" charset="0"/>
                <a:ea typeface="宋体" panose="02010600030101010101" pitchFamily="2" charset="-122"/>
              </a:rPr>
              <a:t>/run/</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/php7.3.fpm.sock </a:t>
            </a:r>
            <a:r>
              <a:rPr lang="zh-CN" altLang="zh-CN" sz="1800" kern="100" dirty="0">
                <a:solidFill>
                  <a:srgbClr val="000000"/>
                </a:solidFill>
                <a:effectLst/>
                <a:latin typeface="Times New Roman" panose="02020603050405020304" pitchFamily="18" charset="0"/>
                <a:ea typeface="宋体" panose="02010600030101010101" pitchFamily="2" charset="-122"/>
              </a:rPr>
              <a:t>符合，如果不符合，可以参照其中的一个修改另一个，使两者保持一致。</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配置</a:t>
            </a:r>
            <a:r>
              <a:rPr lang="en-US" altLang="zh-CN" sz="1800" kern="100" dirty="0">
                <a:solidFill>
                  <a:srgbClr val="000000"/>
                </a:solidFill>
                <a:effectLst/>
                <a:latin typeface="Times New Roman" panose="02020603050405020304" pitchFamily="18" charset="0"/>
                <a:ea typeface="宋体" panose="02010600030101010101" pitchFamily="2" charset="-122"/>
              </a:rPr>
              <a:t>PHP</a:t>
            </a:r>
            <a:r>
              <a:rPr lang="zh-CN" altLang="zh-CN" sz="1800" kern="100" dirty="0">
                <a:solidFill>
                  <a:srgbClr val="000000"/>
                </a:solidFill>
                <a:effectLst/>
                <a:latin typeface="Times New Roman" panose="02020603050405020304" pitchFamily="18" charset="0"/>
                <a:ea typeface="宋体" panose="02010600030101010101" pitchFamily="2" charset="-122"/>
              </a:rPr>
              <a:t>支持的站点的处理方法。</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将上面所示的代码直接添加到站点配置文件中，然后参考</a:t>
            </a:r>
            <a:r>
              <a:rPr lang="en-US" altLang="zh-CN" sz="1800" u="none" strike="noStrike" kern="100" dirty="0">
                <a:solidFill>
                  <a:srgbClr val="000000"/>
                </a:solidFill>
                <a:effectLst/>
                <a:latin typeface="Times New Roman" panose="02020603050405020304" pitchFamily="18" charset="0"/>
                <a:ea typeface="宋体" panose="02010600030101010101" pitchFamily="2" charset="-122"/>
              </a:rPr>
              <a:t>www.conf</a:t>
            </a:r>
            <a:r>
              <a:rPr lang="zh-CN" altLang="zh-CN" sz="1800" kern="100" dirty="0">
                <a:solidFill>
                  <a:srgbClr val="000000"/>
                </a:solidFill>
                <a:effectLst/>
                <a:latin typeface="Times New Roman" panose="02020603050405020304" pitchFamily="18" charset="0"/>
                <a:ea typeface="宋体" panose="02010600030101010101" pitchFamily="2" charset="-122"/>
              </a:rPr>
              <a:t>。将</a:t>
            </a:r>
            <a:r>
              <a:rPr lang="en-US" altLang="zh-CN" sz="1800" kern="100" dirty="0" err="1">
                <a:solidFill>
                  <a:srgbClr val="000000"/>
                </a:solidFill>
                <a:effectLst/>
                <a:latin typeface="Times New Roman" panose="02020603050405020304" pitchFamily="18" charset="0"/>
                <a:ea typeface="宋体" panose="02010600030101010101" pitchFamily="2" charset="-122"/>
              </a:rPr>
              <a:t>unix</a:t>
            </a:r>
            <a:r>
              <a:rPr lang="en-US" altLang="zh-CN" sz="1800" kern="100" dirty="0">
                <a:solidFill>
                  <a:srgbClr val="000000"/>
                </a:solidFill>
                <a:effectLst/>
                <a:latin typeface="Times New Roman" panose="02020603050405020304" pitchFamily="18" charset="0"/>
                <a:ea typeface="宋体" panose="02010600030101010101" pitchFamily="2" charset="-122"/>
              </a:rPr>
              <a:t>:/run/</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/php7.3.fpm.sock;</a:t>
            </a:r>
            <a:r>
              <a:rPr lang="zh-CN" altLang="zh-CN" sz="1800" kern="100" dirty="0">
                <a:solidFill>
                  <a:srgbClr val="000000"/>
                </a:solidFill>
                <a:effectLst/>
                <a:latin typeface="Times New Roman" panose="02020603050405020304" pitchFamily="18" charset="0"/>
                <a:ea typeface="宋体" panose="02010600030101010101" pitchFamily="2" charset="-122"/>
              </a:rPr>
              <a:t>修改和</a:t>
            </a:r>
            <a:r>
              <a:rPr lang="en-US" altLang="zh-CN" sz="1800" kern="100" dirty="0" err="1">
                <a:solidFill>
                  <a:srgbClr val="000000"/>
                </a:solidFill>
                <a:effectLst/>
                <a:latin typeface="Times New Roman" panose="02020603050405020304" pitchFamily="18" charset="0"/>
                <a:ea typeface="宋体" panose="02010600030101010101" pitchFamily="2" charset="-122"/>
              </a:rPr>
              <a:t>unix</a:t>
            </a:r>
            <a:r>
              <a:rPr lang="en-US" altLang="zh-CN" sz="1800" kern="100" dirty="0">
                <a:solidFill>
                  <a:srgbClr val="000000"/>
                </a:solidFill>
                <a:effectLst/>
                <a:latin typeface="Times New Roman" panose="02020603050405020304" pitchFamily="18" charset="0"/>
                <a:ea typeface="宋体" panose="02010600030101010101" pitchFamily="2" charset="-122"/>
              </a:rPr>
              <a:t>:/run/</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/php7.3.fpm.sock;</a:t>
            </a:r>
            <a:r>
              <a:rPr lang="zh-CN" altLang="zh-CN" sz="1800" kern="100" dirty="0">
                <a:solidFill>
                  <a:srgbClr val="000000"/>
                </a:solidFill>
                <a:effectLst/>
                <a:latin typeface="Times New Roman" panose="02020603050405020304" pitchFamily="18" charset="0"/>
                <a:ea typeface="宋体" panose="02010600030101010101" pitchFamily="2" charset="-122"/>
              </a:rPr>
              <a:t>相同。</a:t>
            </a:r>
            <a:endParaRPr lang="zh-CN" altLang="zh-CN" sz="1800" kern="100" dirty="0">
              <a:effectLst/>
              <a:latin typeface="Times New Roman" panose="02020603050405020304" pitchFamily="18" charset="0"/>
              <a:ea typeface="宋体" panose="02010600030101010101" pitchFamily="2" charset="-122"/>
            </a:endParaRPr>
          </a:p>
          <a:p>
            <a:endParaRPr lang="zh-CN" altLang="zh-CN" sz="11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207342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lnSpcReduction="10000"/>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LNMP</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站点配置</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在统信</a:t>
            </a:r>
            <a:r>
              <a:rPr lang="en-US" altLang="zh-CN" sz="1800" kern="100" dirty="0">
                <a:solidFill>
                  <a:srgbClr val="000000"/>
                </a:solidFill>
                <a:effectLst/>
                <a:latin typeface="Times New Roman" panose="02020603050405020304" pitchFamily="18" charset="0"/>
                <a:ea typeface="宋体" panose="02010600030101010101" pitchFamily="2" charset="-122"/>
              </a:rPr>
              <a:t>UOS</a:t>
            </a:r>
            <a:r>
              <a:rPr lang="zh-CN" altLang="zh-CN" sz="1800" kern="100" dirty="0">
                <a:solidFill>
                  <a:srgbClr val="000000"/>
                </a:solidFill>
                <a:effectLst/>
                <a:latin typeface="Times New Roman" panose="02020603050405020304" pitchFamily="18" charset="0"/>
                <a:ea typeface="宋体" panose="02010600030101010101" pitchFamily="2" charset="-122"/>
              </a:rPr>
              <a:t>建立一个支持</a:t>
            </a:r>
            <a:r>
              <a:rPr lang="en-US" altLang="zh-CN" sz="1800" kern="100" dirty="0">
                <a:solidFill>
                  <a:srgbClr val="000000"/>
                </a:solidFill>
                <a:effectLst/>
                <a:latin typeface="Times New Roman" panose="02020603050405020304" pitchFamily="18" charset="0"/>
                <a:ea typeface="宋体" panose="02010600030101010101" pitchFamily="2" charset="-122"/>
              </a:rPr>
              <a:t>PHP</a:t>
            </a:r>
            <a:r>
              <a:rPr lang="zh-CN" altLang="zh-CN" sz="1800" kern="100" dirty="0">
                <a:solidFill>
                  <a:srgbClr val="000000"/>
                </a:solidFill>
                <a:effectLst/>
                <a:latin typeface="Times New Roman" panose="02020603050405020304" pitchFamily="18" charset="0"/>
                <a:ea typeface="宋体" panose="02010600030101010101" pitchFamily="2" charset="-122"/>
              </a:rPr>
              <a:t>的站点，监听端口，站点名称为</a:t>
            </a:r>
            <a:r>
              <a:rPr lang="en-US" altLang="zh-CN" sz="1800" kern="100" dirty="0">
                <a:solidFill>
                  <a:srgbClr val="000000"/>
                </a:solidFill>
                <a:effectLst/>
                <a:latin typeface="Times New Roman" panose="02020603050405020304" pitchFamily="18" charset="0"/>
                <a:ea typeface="宋体" panose="02010600030101010101" pitchFamily="2" charset="-122"/>
              </a:rPr>
              <a:t>php.ubuntu18.gjshao,</a:t>
            </a:r>
            <a:r>
              <a:rPr lang="zh-CN" altLang="zh-CN" sz="1800" kern="100" dirty="0">
                <a:solidFill>
                  <a:srgbClr val="000000"/>
                </a:solidFill>
                <a:effectLst/>
                <a:latin typeface="Times New Roman" panose="02020603050405020304" pitchFamily="18" charset="0"/>
                <a:ea typeface="宋体" panose="02010600030101010101" pitchFamily="2" charset="-122"/>
              </a:rPr>
              <a:t>文档目录为</a:t>
            </a:r>
            <a:r>
              <a:rPr lang="en-US" altLang="zh-CN" sz="1800" kern="100" dirty="0">
                <a:solidFill>
                  <a:srgbClr val="000000"/>
                </a:solidFill>
                <a:effectLst/>
                <a:latin typeface="Times New Roman" panose="02020603050405020304" pitchFamily="18" charset="0"/>
                <a:ea typeface="宋体" panose="02010600030101010101" pitchFamily="2" charset="-122"/>
              </a:rPr>
              <a:t> php.ubuntu18.gjshao</a:t>
            </a:r>
            <a:r>
              <a:rPr lang="zh-CN" altLang="zh-CN" sz="1800" kern="100" dirty="0">
                <a:solidFill>
                  <a:srgbClr val="000000"/>
                </a:solidFill>
                <a:effectLst/>
                <a:latin typeface="Times New Roman" panose="02020603050405020304" pitchFamily="18" charset="0"/>
                <a:ea typeface="宋体" panose="02010600030101010101" pitchFamily="2" charset="-122"/>
              </a:rPr>
              <a:t>，配置文件为</a:t>
            </a:r>
            <a:r>
              <a:rPr lang="en-US" altLang="zh-CN" sz="1800" kern="100" dirty="0">
                <a:solidFill>
                  <a:srgbClr val="000000"/>
                </a:solidFill>
                <a:effectLst/>
                <a:latin typeface="Times New Roman" panose="02020603050405020304" pitchFamily="18" charset="0"/>
                <a:ea typeface="宋体" panose="02010600030101010101" pitchFamily="2" charset="-122"/>
              </a:rPr>
              <a:t>php.ubuntu18.gjshao.conf</a:t>
            </a:r>
            <a:r>
              <a:rPr lang="zh-CN" altLang="zh-CN" sz="1800" kern="100" dirty="0">
                <a:solidFill>
                  <a:srgbClr val="000000"/>
                </a:solidFill>
                <a:effectLst/>
                <a:latin typeface="Times New Roman" panose="02020603050405020304" pitchFamily="18" charset="0"/>
                <a:ea typeface="宋体" panose="02010600030101010101" pitchFamily="2" charset="-122"/>
              </a:rPr>
              <a:t>。要求使用网站静态地址也能访问。</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需要在</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err="1">
                <a:solidFill>
                  <a:srgbClr val="000000"/>
                </a:solidFill>
                <a:effectLst/>
                <a:latin typeface="Times New Roman" panose="02020603050405020304" pitchFamily="18" charset="0"/>
                <a:ea typeface="宋体" panose="02010600030101010101" pitchFamily="2" charset="-122"/>
              </a:rPr>
              <a:t>ect</a:t>
            </a:r>
            <a:r>
              <a:rPr lang="en-US" altLang="zh-CN" sz="1800" kern="100" dirty="0">
                <a:solidFill>
                  <a:srgbClr val="000000"/>
                </a:solidFill>
                <a:effectLst/>
                <a:latin typeface="Times New Roman" panose="02020603050405020304" pitchFamily="18" charset="0"/>
                <a:ea typeface="宋体" panose="02010600030101010101" pitchFamily="2" charset="-122"/>
              </a:rPr>
              <a:t>/hosts</a:t>
            </a:r>
            <a:r>
              <a:rPr lang="zh-CN" altLang="zh-CN" sz="1800" kern="100" dirty="0">
                <a:solidFill>
                  <a:srgbClr val="000000"/>
                </a:solidFill>
                <a:effectLst/>
                <a:latin typeface="Times New Roman" panose="02020603050405020304" pitchFamily="18" charset="0"/>
                <a:ea typeface="宋体" panose="02010600030101010101" pitchFamily="2" charset="-122"/>
              </a:rPr>
              <a:t>文档里面分配</a:t>
            </a:r>
            <a:r>
              <a:rPr lang="en-US" altLang="zh-CN" sz="1800" kern="100" dirty="0">
                <a:solidFill>
                  <a:srgbClr val="000000"/>
                </a:solidFill>
                <a:effectLst/>
                <a:latin typeface="Times New Roman" panose="02020603050405020304" pitchFamily="18" charset="0"/>
                <a:ea typeface="宋体" panose="02010600030101010101" pitchFamily="2" charset="-122"/>
              </a:rPr>
              <a:t>IP</a:t>
            </a:r>
            <a:r>
              <a:rPr lang="zh-CN" altLang="zh-CN" sz="1800" kern="100" dirty="0">
                <a:solidFill>
                  <a:srgbClr val="000000"/>
                </a:solidFill>
                <a:effectLst/>
                <a:latin typeface="Times New Roman" panose="02020603050405020304" pitchFamily="18" charset="0"/>
                <a:ea typeface="宋体" panose="02010600030101010101" pitchFamily="2" charset="-122"/>
              </a:rPr>
              <a:t>地址给</a:t>
            </a:r>
            <a:r>
              <a:rPr lang="en-US" altLang="zh-CN" sz="1800" kern="100" dirty="0">
                <a:solidFill>
                  <a:srgbClr val="000000"/>
                </a:solidFill>
                <a:effectLst/>
                <a:latin typeface="Times New Roman" panose="02020603050405020304" pitchFamily="18" charset="0"/>
                <a:ea typeface="宋体" panose="02010600030101010101" pitchFamily="2" charset="-122"/>
              </a:rPr>
              <a:t>php.ubuntu18.gjshao</a:t>
            </a:r>
            <a:r>
              <a:rPr lang="zh-CN" altLang="zh-CN" sz="1800" kern="100" dirty="0">
                <a:solidFill>
                  <a:srgbClr val="000000"/>
                </a:solidFill>
                <a:effectLst/>
                <a:latin typeface="Times New Roman" panose="02020603050405020304" pitchFamily="18" charset="0"/>
                <a:ea typeface="宋体" panose="02010600030101010101" pitchFamily="2" charset="-122"/>
              </a:rPr>
              <a:t>。</a:t>
            </a:r>
            <a:endParaRPr lang="en-US" altLang="zh-CN" sz="1800" kern="100" dirty="0">
              <a:solidFill>
                <a:srgbClr val="000000"/>
              </a:solidFill>
              <a:effectLst/>
              <a:latin typeface="Times New Roman" panose="02020603050405020304" pitchFamily="18" charset="0"/>
              <a:ea typeface="宋体" panose="02010600030101010101" pitchFamily="2" charset="-122"/>
            </a:endParaRPr>
          </a:p>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三、</a:t>
            </a:r>
            <a:r>
              <a:rPr lang="en-US" altLang="zh-CN" sz="1800" b="1" kern="100" dirty="0" err="1">
                <a:effectLst/>
                <a:latin typeface="Times New Roman" panose="02020603050405020304" pitchFamily="18" charset="0"/>
                <a:ea typeface="宋体" panose="02010600030101010101" pitchFamily="2" charset="-122"/>
                <a:cs typeface="Times New Roman" panose="02020603050405020304" pitchFamily="18" charset="0"/>
              </a:rPr>
              <a:t>php-mysql</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模块安装与配置</a:t>
            </a: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要实现</a:t>
            </a:r>
            <a:r>
              <a:rPr lang="en-US" altLang="zh-CN" sz="1800" kern="100" dirty="0" err="1">
                <a:solidFill>
                  <a:srgbClr val="000000"/>
                </a:solidFill>
                <a:effectLst/>
                <a:latin typeface="Times New Roman" panose="02020603050405020304" pitchFamily="18" charset="0"/>
                <a:ea typeface="宋体" panose="02010600030101010101" pitchFamily="2" charset="-122"/>
              </a:rPr>
              <a:t>php</a:t>
            </a:r>
            <a:r>
              <a:rPr lang="en-US" altLang="zh-CN" sz="1800" kern="100" dirty="0">
                <a:solidFill>
                  <a:srgbClr val="000000"/>
                </a:solidFill>
                <a:effectLst/>
                <a:latin typeface="Times New Roman" panose="02020603050405020304" pitchFamily="18" charset="0"/>
                <a:ea typeface="宋体" panose="02010600030101010101" pitchFamily="2" charset="-122"/>
              </a:rPr>
              <a:t>-fpm</a:t>
            </a:r>
            <a:r>
              <a:rPr lang="zh-CN" altLang="zh-CN" sz="1800" kern="100" dirty="0">
                <a:solidFill>
                  <a:srgbClr val="000000"/>
                </a:solidFill>
                <a:effectLst/>
                <a:latin typeface="Times New Roman" panose="02020603050405020304" pitchFamily="18" charset="0"/>
                <a:ea typeface="宋体" panose="02010600030101010101" pitchFamily="2" charset="-122"/>
              </a:rPr>
              <a:t>对</a:t>
            </a:r>
            <a:r>
              <a:rPr lang="en-US" altLang="zh-CN" sz="1800" kern="100" dirty="0">
                <a:solidFill>
                  <a:srgbClr val="000000"/>
                </a:solidFill>
                <a:effectLst/>
                <a:latin typeface="Times New Roman" panose="02020603050405020304" pitchFamily="18" charset="0"/>
                <a:ea typeface="宋体" panose="02010600030101010101" pitchFamily="2" charset="-122"/>
              </a:rPr>
              <a:t>MySQL</a:t>
            </a:r>
            <a:r>
              <a:rPr lang="zh-CN" altLang="zh-CN" sz="1800" kern="100" dirty="0">
                <a:solidFill>
                  <a:srgbClr val="000000"/>
                </a:solidFill>
                <a:effectLst/>
                <a:latin typeface="Times New Roman" panose="02020603050405020304" pitchFamily="18" charset="0"/>
                <a:ea typeface="宋体" panose="02010600030101010101" pitchFamily="2" charset="-122"/>
              </a:rPr>
              <a:t>的访问，安装并启动</a:t>
            </a:r>
            <a:r>
              <a:rPr lang="en-US" altLang="zh-CN" sz="1800" kern="100" dirty="0">
                <a:solidFill>
                  <a:srgbClr val="000000"/>
                </a:solidFill>
                <a:effectLst/>
                <a:latin typeface="Times New Roman" panose="02020603050405020304" pitchFamily="18" charset="0"/>
                <a:ea typeface="宋体" panose="02010600030101010101" pitchFamily="2" charset="-122"/>
              </a:rPr>
              <a:t>MySQL</a:t>
            </a:r>
            <a:r>
              <a:rPr lang="zh-CN" altLang="zh-CN" sz="1800" kern="100" dirty="0">
                <a:solidFill>
                  <a:srgbClr val="000000"/>
                </a:solidFill>
                <a:effectLst/>
                <a:latin typeface="Times New Roman" panose="02020603050405020304" pitchFamily="18" charset="0"/>
                <a:ea typeface="宋体" panose="02010600030101010101" pitchFamily="2" charset="-122"/>
              </a:rPr>
              <a:t>，还需要安装</a:t>
            </a:r>
            <a:r>
              <a:rPr lang="en-US" altLang="zh-CN" sz="1800" kern="100" dirty="0" err="1">
                <a:solidFill>
                  <a:srgbClr val="000000"/>
                </a:solidFill>
                <a:effectLst/>
                <a:latin typeface="Times New Roman" panose="02020603050405020304" pitchFamily="18" charset="0"/>
                <a:ea typeface="宋体" panose="02010600030101010101" pitchFamily="2" charset="-122"/>
              </a:rPr>
              <a:t>php-mysql</a:t>
            </a:r>
            <a:r>
              <a:rPr lang="zh-CN" altLang="zh-CN" sz="1800" kern="100" dirty="0">
                <a:solidFill>
                  <a:srgbClr val="000000"/>
                </a:solidFill>
                <a:effectLst/>
                <a:latin typeface="Times New Roman" panose="02020603050405020304" pitchFamily="18" charset="0"/>
                <a:ea typeface="宋体" panose="02010600030101010101" pitchFamily="2" charset="-122"/>
              </a:rPr>
              <a:t>模块。安装命令如下：</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	#apt install </a:t>
            </a:r>
            <a:r>
              <a:rPr lang="en-US" altLang="zh-CN" sz="1800" kern="100" dirty="0" err="1">
                <a:solidFill>
                  <a:srgbClr val="000000"/>
                </a:solidFill>
                <a:effectLst/>
                <a:latin typeface="Times New Roman" panose="02020603050405020304" pitchFamily="18" charset="0"/>
                <a:ea typeface="宋体" panose="02010600030101010101" pitchFamily="2" charset="-122"/>
              </a:rPr>
              <a:t>php-mysql</a:t>
            </a:r>
            <a:endParaRPr lang="zh-CN" altLang="zh-CN" sz="1800" kern="100" dirty="0">
              <a:effectLst/>
              <a:latin typeface="Times New Roman" panose="02020603050405020304" pitchFamily="18" charset="0"/>
              <a:ea typeface="宋体" panose="02010600030101010101" pitchFamily="2" charset="-122"/>
            </a:endParaRPr>
          </a:p>
          <a:p>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php-mysql</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模块安装后不需要任何配置即可使用，所以可以和</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php</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-fpm</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模块一起安装。通过</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php</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-fpm</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访问</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MySQL</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的示例程序</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index2.php</a:t>
            </a:r>
            <a:r>
              <a:rPr lang="zh-CN" altLang="en-US" sz="18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276091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254D6E2-348E-6E7B-EACF-E0DE33158EF7}"/>
              </a:ext>
            </a:extLst>
          </p:cNvPr>
          <p:cNvSpPr>
            <a:spLocks noGrp="1"/>
          </p:cNvSpPr>
          <p:nvPr>
            <p:ph idx="1"/>
          </p:nvPr>
        </p:nvSpPr>
        <p:spPr>
          <a:xfrm>
            <a:off x="671529" y="575940"/>
            <a:ext cx="7616793" cy="4176464"/>
          </a:xfrm>
        </p:spPr>
        <p:txBody>
          <a:bodyPr>
            <a:normAutofit/>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四、</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LAMP </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环境部署</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LAMP</a:t>
            </a:r>
            <a:r>
              <a:rPr lang="zh-CN" altLang="zh-CN" sz="1800" kern="100" dirty="0">
                <a:solidFill>
                  <a:srgbClr val="000000"/>
                </a:solidFill>
                <a:effectLst/>
                <a:latin typeface="Times New Roman" panose="02020603050405020304" pitchFamily="18" charset="0"/>
                <a:ea typeface="宋体" panose="02010600030101010101" pitchFamily="2" charset="-122"/>
              </a:rPr>
              <a:t>环境配置语句如下：</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apt  install -y Apache2 </a:t>
            </a:r>
            <a:r>
              <a:rPr lang="en-US" altLang="zh-CN" sz="11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php</a:t>
            </a: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-fpm </a:t>
            </a:r>
            <a:r>
              <a:rPr lang="en-US" altLang="zh-CN" sz="11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php-mysql</a:t>
            </a: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1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mariadb</a:t>
            </a: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-server </a:t>
            </a:r>
            <a:r>
              <a:rPr lang="en-US" altLang="zh-CN" sz="1100" kern="1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mariadb</a:t>
            </a:r>
            <a:r>
              <a:rPr lang="en-US" altLang="zh-CN" sz="11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-client</a:t>
            </a:r>
            <a:r>
              <a:rPr lang="en-US" altLang="zh-CN" sz="1100" kern="100" dirty="0">
                <a:solidFill>
                  <a:srgbClr val="000000"/>
                </a:solidFill>
                <a:effectLst/>
                <a:latin typeface="Times New Roman" panose="02020603050405020304" pitchFamily="18" charset="0"/>
                <a:ea typeface="宋体" panose="02010600030101010101" pitchFamily="2" charset="-122"/>
              </a:rPr>
              <a:t>  libApache2-mod-php  </a:t>
            </a:r>
            <a:endParaRPr lang="zh-CN" altLang="zh-CN" sz="1100" kern="100" dirty="0">
              <a:effectLst/>
              <a:latin typeface="Times New Roman" panose="02020603050405020304" pitchFamily="18" charset="0"/>
              <a:ea typeface="宋体" panose="02010600030101010101" pitchFamily="2" charset="-122"/>
            </a:endParaRPr>
          </a:p>
          <a:p>
            <a:pPr indent="266700" algn="just"/>
            <a:r>
              <a:rPr lang="en-US" altLang="zh-CN" sz="1100" kern="100" dirty="0" err="1">
                <a:solidFill>
                  <a:srgbClr val="000000"/>
                </a:solidFill>
                <a:effectLst/>
                <a:latin typeface="Times New Roman" panose="02020603050405020304" pitchFamily="18" charset="0"/>
                <a:ea typeface="宋体" panose="02010600030101010101" pitchFamily="2" charset="-122"/>
              </a:rPr>
              <a:t>php</a:t>
            </a:r>
            <a:r>
              <a:rPr lang="en-US" altLang="zh-CN" sz="1100" kern="100" dirty="0">
                <a:solidFill>
                  <a:srgbClr val="000000"/>
                </a:solidFill>
                <a:effectLst/>
                <a:latin typeface="Times New Roman" panose="02020603050405020304" pitchFamily="18" charset="0"/>
                <a:ea typeface="宋体" panose="02010600030101010101" pitchFamily="2" charset="-122"/>
              </a:rPr>
              <a:t>-xml  &gt;&gt; lamp.install.log    // </a:t>
            </a:r>
            <a:r>
              <a:rPr lang="zh-CN" altLang="zh-CN" sz="1100" kern="100" dirty="0">
                <a:solidFill>
                  <a:srgbClr val="000000"/>
                </a:solidFill>
                <a:effectLst/>
                <a:latin typeface="Times New Roman" panose="02020603050405020304" pitchFamily="18" charset="0"/>
                <a:ea typeface="宋体" panose="02010600030101010101" pitchFamily="2" charset="-122"/>
              </a:rPr>
              <a:t>两行同一行输入</a:t>
            </a:r>
            <a:endParaRPr lang="zh-CN" altLang="zh-CN" sz="1100" kern="100" dirty="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kern="100" dirty="0">
                <a:solidFill>
                  <a:srgbClr val="000000"/>
                </a:solidFill>
                <a:latin typeface="Times New Roman" panose="02020603050405020304" pitchFamily="18" charset="0"/>
                <a:ea typeface="宋体" panose="02010600030101010101" pitchFamily="2" charset="-122"/>
              </a:rPr>
              <a:t>1.</a:t>
            </a:r>
            <a:r>
              <a:rPr lang="zh-CN" altLang="zh-CN" sz="1800" kern="100" dirty="0">
                <a:solidFill>
                  <a:srgbClr val="000000"/>
                </a:solidFill>
                <a:latin typeface="Times New Roman" panose="02020603050405020304" pitchFamily="18" charset="0"/>
                <a:ea typeface="宋体" panose="02010600030101010101" pitchFamily="2" charset="-122"/>
              </a:rPr>
              <a:t>配置站点名称、网页路径和默认首页</a:t>
            </a:r>
            <a:endParaRPr lang="en-US" altLang="zh-CN" sz="1800" kern="100" dirty="0">
              <a:solidFill>
                <a:srgbClr val="000000"/>
              </a:solidFill>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kern="100" dirty="0">
                <a:solidFill>
                  <a:srgbClr val="000000"/>
                </a:solidFill>
                <a:latin typeface="Times New Roman" panose="02020603050405020304" pitchFamily="18" charset="0"/>
                <a:ea typeface="宋体" panose="02010600030101010101" pitchFamily="2" charset="-122"/>
              </a:rPr>
              <a:t>2.</a:t>
            </a:r>
            <a:r>
              <a:rPr lang="zh-CN" altLang="zh-CN" sz="1800" kern="100" dirty="0">
                <a:solidFill>
                  <a:srgbClr val="000000"/>
                </a:solidFill>
                <a:latin typeface="Times New Roman" panose="02020603050405020304" pitchFamily="18" charset="0"/>
                <a:ea typeface="宋体" panose="02010600030101010101" pitchFamily="2" charset="-122"/>
              </a:rPr>
              <a:t>本地域名解析</a:t>
            </a:r>
          </a:p>
          <a:p>
            <a:pPr algn="just" hangingPunct="0">
              <a:spcBef>
                <a:spcPts val="780"/>
              </a:spcBef>
              <a:spcAft>
                <a:spcPts val="780"/>
              </a:spcAft>
            </a:pPr>
            <a:r>
              <a:rPr lang="en-US" altLang="zh-CN" sz="1800" kern="100" dirty="0">
                <a:solidFill>
                  <a:srgbClr val="000000"/>
                </a:solidFill>
                <a:latin typeface="Times New Roman" panose="02020603050405020304" pitchFamily="18" charset="0"/>
                <a:ea typeface="宋体" panose="02010600030101010101" pitchFamily="2" charset="-122"/>
              </a:rPr>
              <a:t>3.</a:t>
            </a:r>
            <a:r>
              <a:rPr lang="zh-CN" altLang="zh-CN" sz="1800" kern="100" dirty="0">
                <a:solidFill>
                  <a:srgbClr val="000000"/>
                </a:solidFill>
                <a:latin typeface="Times New Roman" panose="02020603050405020304" pitchFamily="18" charset="0"/>
                <a:ea typeface="宋体" panose="02010600030101010101" pitchFamily="2" charset="-122"/>
              </a:rPr>
              <a:t>配置</a:t>
            </a:r>
            <a:r>
              <a:rPr lang="en-US" altLang="zh-CN" sz="1800" kern="100" dirty="0" err="1">
                <a:solidFill>
                  <a:srgbClr val="000000"/>
                </a:solidFill>
                <a:latin typeface="Times New Roman" panose="02020603050405020304" pitchFamily="18" charset="0"/>
                <a:ea typeface="宋体" panose="02010600030101010101" pitchFamily="2" charset="-122"/>
              </a:rPr>
              <a:t>Mariadb</a:t>
            </a:r>
            <a:r>
              <a:rPr lang="zh-CN" altLang="zh-CN" sz="1800" kern="100" dirty="0">
                <a:solidFill>
                  <a:srgbClr val="000000"/>
                </a:solidFill>
                <a:latin typeface="Times New Roman" panose="02020603050405020304" pitchFamily="18" charset="0"/>
                <a:ea typeface="宋体" panose="02010600030101010101" pitchFamily="2" charset="-122"/>
              </a:rPr>
              <a:t>组件</a:t>
            </a:r>
          </a:p>
          <a:p>
            <a:pPr algn="just" hangingPunct="0">
              <a:spcBef>
                <a:spcPts val="780"/>
              </a:spcBef>
              <a:spcAft>
                <a:spcPts val="780"/>
              </a:spcAft>
            </a:pPr>
            <a:r>
              <a:rPr lang="en-US" altLang="zh-CN" sz="1800" kern="100" dirty="0">
                <a:solidFill>
                  <a:srgbClr val="000000"/>
                </a:solidFill>
                <a:latin typeface="Times New Roman" panose="02020603050405020304" pitchFamily="18" charset="0"/>
                <a:ea typeface="宋体" panose="02010600030101010101" pitchFamily="2" charset="-122"/>
              </a:rPr>
              <a:t>4.</a:t>
            </a:r>
            <a:r>
              <a:rPr lang="zh-CN" altLang="zh-CN" sz="1800" kern="100" dirty="0">
                <a:solidFill>
                  <a:srgbClr val="000000"/>
                </a:solidFill>
                <a:latin typeface="Times New Roman" panose="02020603050405020304" pitchFamily="18" charset="0"/>
                <a:ea typeface="宋体" panose="02010600030101010101" pitchFamily="2" charset="-122"/>
              </a:rPr>
              <a:t>测试</a:t>
            </a:r>
            <a:r>
              <a:rPr lang="en-US" altLang="zh-CN" sz="1800" kern="100" dirty="0" err="1">
                <a:solidFill>
                  <a:srgbClr val="000000"/>
                </a:solidFill>
                <a:latin typeface="Times New Roman" panose="02020603050405020304" pitchFamily="18" charset="0"/>
                <a:ea typeface="宋体" panose="02010600030101010101" pitchFamily="2" charset="-122"/>
              </a:rPr>
              <a:t>php</a:t>
            </a:r>
            <a:r>
              <a:rPr lang="zh-CN" altLang="zh-CN" sz="1800" kern="100" dirty="0">
                <a:solidFill>
                  <a:srgbClr val="000000"/>
                </a:solidFill>
                <a:latin typeface="Times New Roman" panose="02020603050405020304" pitchFamily="18" charset="0"/>
                <a:ea typeface="宋体" panose="02010600030101010101" pitchFamily="2" charset="-122"/>
              </a:rPr>
              <a:t>网页解析</a:t>
            </a:r>
          </a:p>
          <a:p>
            <a:pPr algn="just" hangingPunct="0">
              <a:spcBef>
                <a:spcPts val="780"/>
              </a:spcBef>
              <a:spcAft>
                <a:spcPts val="780"/>
              </a:spcAft>
            </a:pPr>
            <a:endPar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endParaRPr lang="zh-CN" altLang="zh-CN"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82668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2872997" y="1843938"/>
            <a:ext cx="3213864" cy="806714"/>
          </a:xfrm>
          <a:prstGeom prst="rect">
            <a:avLst/>
          </a:prstGeom>
        </p:spPr>
        <p:txBody>
          <a:bodyPr wrap="none" lIns="67391" tIns="33696" rIns="67391" bIns="33696">
            <a:spAutoFit/>
          </a:bodyPr>
          <a:lstStyle/>
          <a:p>
            <a:pPr algn="ctr">
              <a:defRPr/>
            </a:pP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谢谢观看！</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3887834" y="3074920"/>
            <a:ext cx="841420" cy="237327"/>
          </a:xfrm>
          <a:prstGeom prst="rect">
            <a:avLst/>
          </a:prstGeom>
          <a:solidFill>
            <a:srgbClr val="F1F1F1"/>
          </a:solidFill>
        </p:spPr>
        <p:txBody>
          <a:bodyPr wrap="none" lIns="67391" tIns="33696" rIns="67391" bIns="33696">
            <a:spAutoFit/>
          </a:bodyPr>
          <a:lstStyle/>
          <a:p>
            <a:pPr algn="ctr">
              <a:defRPr/>
            </a:pPr>
            <a:r>
              <a:rPr lang="zh-CN" altLang="en-US" sz="11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教材编写组</a:t>
            </a:r>
          </a:p>
        </p:txBody>
      </p:sp>
    </p:spTree>
  </p:cSld>
  <p:clrMapOvr>
    <a:masterClrMapping/>
  </p:clrMapOvr>
  <mc:AlternateContent xmlns:mc="http://schemas.openxmlformats.org/markup-compatibility/2006" xmlns:p14="http://schemas.microsoft.com/office/powerpoint/2010/main">
    <mc:Choice Requires="p14">
      <p:transition spd="med" p14:dur="700" advTm="6473">
        <p:fade/>
      </p:transition>
    </mc:Choice>
    <mc:Fallback xmlns="">
      <p:transition spd="med" advTm="64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99"/>
                            </p:stCondLst>
                            <p:childTnLst>
                              <p:par>
                                <p:cTn id="13" presetID="34" presetClass="emph" presetSubtype="0" fill="hold" grpId="1" nodeType="afterEffect">
                                  <p:stCondLst>
                                    <p:cond delay="0"/>
                                  </p:stCondLst>
                                  <p:iterate type="lt">
                                    <p:tmPct val="10000"/>
                                  </p:iterate>
                                  <p:childTnLst>
                                    <p:animMotion origin="layout" path="M 2.52205E-6 4.64567E-6 L 2.52205E-6 -0.07213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399"/>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1899"/>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399"/>
                            </p:stCondLst>
                            <p:childTnLst>
                              <p:par>
                                <p:cTn id="28" presetID="2" presetClass="exit" presetSubtype="4" fill="hold" grpId="2" nodeType="afterEffect">
                                  <p:stCondLst>
                                    <p:cond delay="0"/>
                                  </p:stCondLst>
                                  <p:iterate type="lt">
                                    <p:tmPct val="0"/>
                                  </p:iterate>
                                  <p:childTnLst>
                                    <p:anim calcmode="lin" valueType="num">
                                      <p:cBhvr additive="base">
                                        <p:cTn id="29" dur="500"/>
                                        <p:tgtEl>
                                          <p:spTgt spid="4"/>
                                        </p:tgtEl>
                                        <p:attrNameLst>
                                          <p:attrName>ppt_x</p:attrName>
                                        </p:attrNameLst>
                                      </p:cBhvr>
                                      <p:tavLst>
                                        <p:tav tm="0">
                                          <p:val>
                                            <p:strVal val="ppt_x"/>
                                          </p:val>
                                        </p:tav>
                                        <p:tav tm="100000">
                                          <p:val>
                                            <p:strVal val="ppt_x"/>
                                          </p:val>
                                        </p:tav>
                                      </p:tavLst>
                                    </p:anim>
                                    <p:anim calcmode="lin" valueType="num">
                                      <p:cBhvr additive="base">
                                        <p:cTn id="30" dur="500"/>
                                        <p:tgtEl>
                                          <p:spTgt spid="4"/>
                                        </p:tgtEl>
                                        <p:attrNameLst>
                                          <p:attrName>ppt_y</p:attrName>
                                        </p:attrNameLst>
                                      </p:cBhvr>
                                      <p:tavLst>
                                        <p:tav tm="0">
                                          <p:val>
                                            <p:strVal val="ppt_y"/>
                                          </p:val>
                                        </p:tav>
                                        <p:tav tm="100000">
                                          <p:val>
                                            <p:strVal val="1+ppt_h/2"/>
                                          </p:val>
                                        </p:tav>
                                      </p:tavLst>
                                    </p:anim>
                                    <p:set>
                                      <p:cBhvr>
                                        <p:cTn id="31" dur="1" fill="hold">
                                          <p:stCondLst>
                                            <p:cond delay="499"/>
                                          </p:stCondLst>
                                        </p:cTn>
                                        <p:tgtEl>
                                          <p:spTgt spid="4"/>
                                        </p:tgtEl>
                                        <p:attrNameLst>
                                          <p:attrName>style.visibility</p:attrName>
                                        </p:attrNameLst>
                                      </p:cBhvr>
                                      <p:to>
                                        <p:strVal val="hidden"/>
                                      </p:to>
                                    </p:set>
                                  </p:childTnLst>
                                </p:cTn>
                              </p:par>
                            </p:childTnLst>
                          </p:cTn>
                        </p:par>
                        <p:par>
                          <p:cTn id="32" fill="hold">
                            <p:stCondLst>
                              <p:cond delay="2900"/>
                            </p:stCondLst>
                            <p:childTnLst>
                              <p:par>
                                <p:cTn id="33" presetID="9" presetClass="exit" presetSubtype="0" fill="hold" grpId="1" nodeType="afterEffect">
                                  <p:stCondLst>
                                    <p:cond delay="0"/>
                                  </p:stCondLst>
                                  <p:childTnLst>
                                    <p:animEffect transition="out" filter="dissolv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3400"/>
                            </p:stCondLst>
                            <p:childTnLst>
                              <p:par>
                                <p:cTn id="37" presetID="55" presetClass="exit" presetSubtype="0" fill="hold" nodeType="afterEffect">
                                  <p:stCondLst>
                                    <p:cond delay="0"/>
                                  </p:stCondLst>
                                  <p:childTnLst>
                                    <p:anim calcmode="lin" valueType="num">
                                      <p:cBhvr>
                                        <p:cTn id="38" dur="1000"/>
                                        <p:tgtEl>
                                          <p:spTgt spid="12"/>
                                        </p:tgtEl>
                                        <p:attrNameLst>
                                          <p:attrName>ppt_w</p:attrName>
                                        </p:attrNameLst>
                                      </p:cBhvr>
                                      <p:tavLst>
                                        <p:tav tm="0">
                                          <p:val>
                                            <p:strVal val="ppt_w"/>
                                          </p:val>
                                        </p:tav>
                                        <p:tav tm="100000">
                                          <p:val>
                                            <p:strVal val="ppt_w*0.70"/>
                                          </p:val>
                                        </p:tav>
                                      </p:tavLst>
                                    </p:anim>
                                    <p:anim calcmode="lin" valueType="num">
                                      <p:cBhvr>
                                        <p:cTn id="39" dur="1000"/>
                                        <p:tgtEl>
                                          <p:spTgt spid="12"/>
                                        </p:tgtEl>
                                        <p:attrNameLst>
                                          <p:attrName>ppt_h</p:attrName>
                                        </p:attrNameLst>
                                      </p:cBhvr>
                                      <p:tavLst>
                                        <p:tav tm="0">
                                          <p:val>
                                            <p:strVal val="ppt_h"/>
                                          </p:val>
                                        </p:tav>
                                        <p:tav tm="100000">
                                          <p:val>
                                            <p:strVal val="ppt_h"/>
                                          </p:val>
                                        </p:tav>
                                      </p:tavLst>
                                    </p:anim>
                                    <p:animEffect transition="out" filter="fade">
                                      <p:cBhvr>
                                        <p:cTn id="40" dur="1000"/>
                                        <p:tgtEl>
                                          <p:spTgt spid="12"/>
                                        </p:tgtEl>
                                      </p:cBhvr>
                                    </p:animEffect>
                                    <p:set>
                                      <p:cBhvr>
                                        <p:cTn id="41"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6"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2</a:t>
            </a:r>
            <a:endParaRPr lang="zh-CN" altLang="en-US" sz="7200" dirty="0">
              <a:solidFill>
                <a:srgbClr val="3B3837"/>
              </a:solidFill>
            </a:endParaRPr>
          </a:p>
        </p:txBody>
      </p:sp>
      <p:sp>
        <p:nvSpPr>
          <p:cNvPr id="6" name="Rectangle 36"/>
          <p:cNvSpPr/>
          <p:nvPr/>
        </p:nvSpPr>
        <p:spPr>
          <a:xfrm>
            <a:off x="3039765" y="2232124"/>
            <a:ext cx="4968552" cy="622048"/>
          </a:xfrm>
          <a:prstGeom prst="rect">
            <a:avLst/>
          </a:prstGeom>
          <a:noFill/>
        </p:spPr>
        <p:txBody>
          <a:bodyPr wrap="square" lIns="67391" tIns="33696" rIns="67391" bIns="33696">
            <a:spAutoFit/>
          </a:bodyPr>
          <a:lstStyle/>
          <a:p>
            <a:pPr algn="ct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项目目标</a:t>
            </a:r>
          </a:p>
        </p:txBody>
      </p:sp>
    </p:spTree>
    <p:extLst>
      <p:ext uri="{BB962C8B-B14F-4D97-AF65-F5344CB8AC3E}">
        <p14:creationId xmlns:p14="http://schemas.microsoft.com/office/powerpoint/2010/main" val="1378466685"/>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7120E4-2944-6382-2E50-F99D51F5A008}"/>
              </a:ext>
            </a:extLst>
          </p:cNvPr>
          <p:cNvSpPr>
            <a:spLocks noGrp="1"/>
          </p:cNvSpPr>
          <p:nvPr>
            <p:ph type="title"/>
          </p:nvPr>
        </p:nvSpPr>
        <p:spPr/>
        <p:txBody>
          <a:bodyPr/>
          <a:lstStyle/>
          <a:p>
            <a:r>
              <a:rPr lang="zh-CN" altLang="en-US" sz="2800" kern="100" dirty="0">
                <a:effectLst/>
                <a:latin typeface="宋体" panose="02010600030101010101" pitchFamily="2" charset="-122"/>
                <a:ea typeface="宋体" panose="02010600030101010101" pitchFamily="2" charset="-122"/>
              </a:rPr>
              <a:t>项目九 </a:t>
            </a:r>
            <a:r>
              <a:rPr lang="en-US" altLang="zh-CN" sz="2800" kern="100" dirty="0">
                <a:effectLst/>
                <a:latin typeface="宋体" panose="02010600030101010101" pitchFamily="2" charset="-122"/>
                <a:ea typeface="宋体" panose="02010600030101010101" pitchFamily="2" charset="-122"/>
              </a:rPr>
              <a:t>WEB</a:t>
            </a:r>
            <a:r>
              <a:rPr lang="zh-CN" altLang="en-US" sz="2800" kern="100" dirty="0">
                <a:effectLst/>
                <a:latin typeface="宋体" panose="02010600030101010101" pitchFamily="2" charset="-122"/>
                <a:ea typeface="宋体" panose="02010600030101010101" pitchFamily="2" charset="-122"/>
              </a:rPr>
              <a:t>服务器搭建</a:t>
            </a:r>
            <a:endParaRPr lang="zh-CN" altLang="en-US" dirty="0"/>
          </a:p>
        </p:txBody>
      </p:sp>
      <p:sp>
        <p:nvSpPr>
          <p:cNvPr id="3" name="内容占位符 2">
            <a:extLst>
              <a:ext uri="{FF2B5EF4-FFF2-40B4-BE49-F238E27FC236}">
                <a16:creationId xmlns:a16="http://schemas.microsoft.com/office/drawing/2014/main" id="{908E6105-E125-685A-D4A7-0AB8CDC23D63}"/>
              </a:ext>
            </a:extLst>
          </p:cNvPr>
          <p:cNvSpPr>
            <a:spLocks noGrp="1"/>
          </p:cNvSpPr>
          <p:nvPr>
            <p:ph sz="quarter" idx="13"/>
          </p:nvPr>
        </p:nvSpPr>
        <p:spPr>
          <a:xfrm>
            <a:off x="671070" y="1368028"/>
            <a:ext cx="7616792" cy="2888236"/>
          </a:xfrm>
        </p:spPr>
        <p:txBody>
          <a:bodyPr>
            <a:normAutofit fontScale="25000" lnSpcReduction="20000"/>
          </a:bodyPr>
          <a:lstStyle/>
          <a:p>
            <a:pPr marL="0" marR="0">
              <a:spcBef>
                <a:spcPts val="0"/>
              </a:spcBef>
              <a:spcAft>
                <a:spcPts val="0"/>
              </a:spcAft>
            </a:pPr>
            <a:r>
              <a:rPr lang="en-US" altLang="zh-CN" sz="5600" b="1" kern="100" dirty="0">
                <a:effectLst/>
                <a:latin typeface="宋体" panose="02010600030101010101" pitchFamily="2" charset="-122"/>
                <a:ea typeface="宋体" panose="02010600030101010101" pitchFamily="2" charset="-122"/>
              </a:rPr>
              <a:t>【</a:t>
            </a:r>
            <a:r>
              <a:rPr lang="zh-CN" altLang="en-US" sz="5600" b="1" kern="100" dirty="0">
                <a:effectLst/>
                <a:latin typeface="宋体" panose="02010600030101010101" pitchFamily="2" charset="-122"/>
                <a:ea typeface="宋体" panose="02010600030101010101" pitchFamily="2" charset="-122"/>
              </a:rPr>
              <a:t>项目目标</a:t>
            </a:r>
            <a:r>
              <a:rPr lang="en-US" altLang="zh-CN" sz="5600" b="1" kern="100" dirty="0">
                <a:effectLst/>
                <a:latin typeface="宋体" panose="02010600030101010101" pitchFamily="2" charset="-122"/>
                <a:ea typeface="宋体" panose="02010600030101010101" pitchFamily="2" charset="-122"/>
              </a:rPr>
              <a:t>】</a:t>
            </a:r>
            <a:endParaRPr lang="zh-CN" altLang="en-US" sz="5600" b="1" kern="100" dirty="0">
              <a:effectLst/>
              <a:latin typeface="Times New Roman" panose="02020603050405020304" pitchFamily="18" charset="0"/>
              <a:ea typeface="宋体" panose="02010600030101010101" pitchFamily="2" charset="-122"/>
            </a:endParaRPr>
          </a:p>
          <a:p>
            <a:pPr>
              <a:lnSpc>
                <a:spcPct val="170000"/>
              </a:lnSpc>
            </a:pPr>
            <a:r>
              <a:rPr lang="zh-CN" altLang="zh-CN" sz="4800" kern="100" dirty="0">
                <a:latin typeface="微软雅黑" panose="020B0503020204020204" pitchFamily="34" charset="-122"/>
                <a:ea typeface="微软雅黑" panose="020B0503020204020204" pitchFamily="34" charset="-122"/>
              </a:rPr>
              <a:t>知识目标</a:t>
            </a:r>
          </a:p>
          <a:p>
            <a:pPr marL="0" lvl="0" indent="-342900" algn="just">
              <a:lnSpc>
                <a:spcPct val="170000"/>
              </a:lnSpc>
              <a:spcBef>
                <a:spcPts val="0"/>
              </a:spcBef>
              <a:buFont typeface="Wingdings" panose="05000000000000000000" pitchFamily="2" charset="2"/>
              <a:buChar char=""/>
            </a:pPr>
            <a:r>
              <a:rPr lang="zh-CN" altLang="zh-CN" sz="4800" kern="100" dirty="0">
                <a:latin typeface="宋体" panose="02010600030101010101" pitchFamily="2" charset="-122"/>
                <a:ea typeface="宋体" panose="02010600030101010101" pitchFamily="2" charset="-122"/>
              </a:rPr>
              <a:t>熟悉</a:t>
            </a:r>
            <a:r>
              <a:rPr lang="en-US" altLang="zh-CN" sz="4800" kern="100" dirty="0">
                <a:latin typeface="宋体" panose="02010600030101010101" pitchFamily="2" charset="-122"/>
                <a:ea typeface="宋体" panose="02010600030101010101" pitchFamily="2" charset="-122"/>
              </a:rPr>
              <a:t> Nginx</a:t>
            </a:r>
            <a:r>
              <a:rPr lang="zh-CN" altLang="zh-CN" sz="4800" kern="100" dirty="0">
                <a:latin typeface="宋体" panose="02010600030101010101" pitchFamily="2" charset="-122"/>
                <a:ea typeface="宋体" panose="02010600030101010101" pitchFamily="2" charset="-122"/>
              </a:rPr>
              <a:t>的配置命令</a:t>
            </a:r>
          </a:p>
          <a:p>
            <a:pPr marL="0" lvl="0" indent="-342900" algn="just">
              <a:lnSpc>
                <a:spcPct val="170000"/>
              </a:lnSpc>
              <a:spcBef>
                <a:spcPts val="0"/>
              </a:spcBef>
              <a:buFont typeface="Wingdings" panose="05000000000000000000" pitchFamily="2" charset="2"/>
              <a:buChar char=""/>
            </a:pPr>
            <a:r>
              <a:rPr lang="zh-CN" altLang="zh-CN" sz="4800" kern="100" dirty="0">
                <a:latin typeface="宋体" panose="02010600030101010101" pitchFamily="2" charset="-122"/>
                <a:ea typeface="宋体" panose="02010600030101010101" pitchFamily="2" charset="-122"/>
              </a:rPr>
              <a:t>熟悉</a:t>
            </a:r>
            <a:r>
              <a:rPr lang="en-US" altLang="zh-CN" sz="4800" kern="100" dirty="0">
                <a:latin typeface="宋体" panose="02010600030101010101" pitchFamily="2" charset="-122"/>
                <a:ea typeface="宋体" panose="02010600030101010101" pitchFamily="2" charset="-122"/>
              </a:rPr>
              <a:t>Apache</a:t>
            </a:r>
            <a:r>
              <a:rPr lang="zh-CN" altLang="zh-CN" sz="4800" kern="100" dirty="0">
                <a:latin typeface="宋体" panose="02010600030101010101" pitchFamily="2" charset="-122"/>
                <a:ea typeface="宋体" panose="02010600030101010101" pitchFamily="2" charset="-122"/>
              </a:rPr>
              <a:t>的配置命令</a:t>
            </a:r>
          </a:p>
          <a:p>
            <a:pPr marL="0" lvl="0" indent="-342900" algn="just">
              <a:lnSpc>
                <a:spcPct val="170000"/>
              </a:lnSpc>
              <a:spcBef>
                <a:spcPts val="0"/>
              </a:spcBef>
              <a:buFont typeface="Wingdings" panose="05000000000000000000" pitchFamily="2" charset="2"/>
              <a:buChar char=""/>
            </a:pPr>
            <a:r>
              <a:rPr lang="zh-CN" altLang="zh-CN" sz="4800" kern="100" dirty="0">
                <a:latin typeface="宋体" panose="02010600030101010101" pitchFamily="2" charset="-122"/>
                <a:ea typeface="宋体" panose="02010600030101010101" pitchFamily="2" charset="-122"/>
              </a:rPr>
              <a:t>熟悉</a:t>
            </a:r>
            <a:r>
              <a:rPr lang="en-US" altLang="zh-CN" sz="4800" kern="100" dirty="0">
                <a:latin typeface="宋体" panose="02010600030101010101" pitchFamily="2" charset="-122"/>
                <a:ea typeface="宋体" panose="02010600030101010101" pitchFamily="2" charset="-122"/>
              </a:rPr>
              <a:t>LNMP</a:t>
            </a:r>
            <a:r>
              <a:rPr lang="zh-CN" altLang="zh-CN" sz="4800" kern="100" dirty="0">
                <a:latin typeface="宋体" panose="02010600030101010101" pitchFamily="2" charset="-122"/>
                <a:ea typeface="宋体" panose="02010600030101010101" pitchFamily="2" charset="-122"/>
              </a:rPr>
              <a:t>架构</a:t>
            </a:r>
          </a:p>
          <a:p>
            <a:pPr marL="0" lvl="0" indent="-342900" algn="just">
              <a:lnSpc>
                <a:spcPct val="170000"/>
              </a:lnSpc>
              <a:spcBef>
                <a:spcPts val="0"/>
              </a:spcBef>
              <a:buFont typeface="Wingdings" panose="05000000000000000000" pitchFamily="2" charset="2"/>
              <a:buChar char=""/>
            </a:pPr>
            <a:r>
              <a:rPr lang="zh-CN" altLang="zh-CN" sz="4800" kern="100" dirty="0">
                <a:latin typeface="宋体" panose="02010600030101010101" pitchFamily="2" charset="-122"/>
                <a:ea typeface="宋体" panose="02010600030101010101" pitchFamily="2" charset="-122"/>
              </a:rPr>
              <a:t>熟悉</a:t>
            </a:r>
            <a:r>
              <a:rPr lang="en-US" altLang="zh-CN" sz="4800" kern="100" dirty="0">
                <a:latin typeface="宋体" panose="02010600030101010101" pitchFamily="2" charset="-122"/>
                <a:ea typeface="宋体" panose="02010600030101010101" pitchFamily="2" charset="-122"/>
              </a:rPr>
              <a:t>LAMP</a:t>
            </a:r>
            <a:r>
              <a:rPr lang="zh-CN" altLang="zh-CN" sz="4800" kern="100" dirty="0">
                <a:latin typeface="宋体" panose="02010600030101010101" pitchFamily="2" charset="-122"/>
                <a:ea typeface="宋体" panose="02010600030101010101" pitchFamily="2" charset="-122"/>
              </a:rPr>
              <a:t>架构</a:t>
            </a:r>
            <a:endParaRPr lang="en-US" altLang="zh-CN" sz="4800" kern="100" dirty="0">
              <a:latin typeface="宋体" panose="02010600030101010101" pitchFamily="2" charset="-122"/>
              <a:ea typeface="宋体" panose="02010600030101010101" pitchFamily="2" charset="-122"/>
            </a:endParaRPr>
          </a:p>
          <a:p>
            <a:pPr marL="0" lvl="0" indent="-342900" algn="just">
              <a:lnSpc>
                <a:spcPct val="170000"/>
              </a:lnSpc>
              <a:spcBef>
                <a:spcPts val="0"/>
              </a:spcBef>
              <a:buFont typeface="Wingdings" panose="05000000000000000000" pitchFamily="2" charset="2"/>
              <a:buChar char=""/>
            </a:pPr>
            <a:r>
              <a:rPr lang="zh-CN" altLang="zh-CN" sz="4800" kern="100" dirty="0">
                <a:latin typeface="微软雅黑" panose="020B0503020204020204" pitchFamily="34" charset="-122"/>
                <a:ea typeface="微软雅黑" panose="020B0503020204020204" pitchFamily="34" charset="-122"/>
              </a:rPr>
              <a:t>技能目标</a:t>
            </a:r>
          </a:p>
          <a:p>
            <a:pPr marL="0" lvl="0" indent="-342900" algn="just">
              <a:lnSpc>
                <a:spcPct val="170000"/>
              </a:lnSpc>
              <a:spcBef>
                <a:spcPts val="0"/>
              </a:spcBef>
              <a:buFont typeface="Wingdings" panose="05000000000000000000" pitchFamily="2" charset="2"/>
              <a:buChar char=""/>
            </a:pPr>
            <a:r>
              <a:rPr lang="zh-CN" altLang="zh-CN" sz="4800" kern="100" dirty="0">
                <a:latin typeface="宋体" panose="02010600030101010101" pitchFamily="2" charset="-122"/>
                <a:ea typeface="宋体" panose="02010600030101010101" pitchFamily="2" charset="-122"/>
              </a:rPr>
              <a:t>能够独立创建一个</a:t>
            </a:r>
            <a:r>
              <a:rPr lang="en-US" altLang="zh-CN" sz="4800" kern="100" dirty="0">
                <a:latin typeface="宋体" panose="02010600030101010101" pitchFamily="2" charset="-122"/>
                <a:ea typeface="宋体" panose="02010600030101010101" pitchFamily="2" charset="-122"/>
              </a:rPr>
              <a:t>Nginx</a:t>
            </a:r>
            <a:r>
              <a:rPr lang="zh-CN" altLang="zh-CN" sz="4800" kern="100" dirty="0">
                <a:latin typeface="宋体" panose="02010600030101010101" pitchFamily="2" charset="-122"/>
                <a:ea typeface="宋体" panose="02010600030101010101" pitchFamily="2" charset="-122"/>
              </a:rPr>
              <a:t>的网站</a:t>
            </a:r>
          </a:p>
          <a:p>
            <a:pPr marL="0" lvl="0" indent="-342900" algn="just">
              <a:lnSpc>
                <a:spcPct val="170000"/>
              </a:lnSpc>
              <a:spcBef>
                <a:spcPts val="0"/>
              </a:spcBef>
              <a:buFont typeface="Wingdings" panose="05000000000000000000" pitchFamily="2" charset="2"/>
              <a:buChar char=""/>
            </a:pPr>
            <a:r>
              <a:rPr lang="zh-CN" altLang="zh-CN" sz="4800" kern="100" dirty="0">
                <a:latin typeface="宋体" panose="02010600030101010101" pitchFamily="2" charset="-122"/>
                <a:ea typeface="宋体" panose="02010600030101010101" pitchFamily="2" charset="-122"/>
              </a:rPr>
              <a:t>能够独立创建一个</a:t>
            </a:r>
            <a:r>
              <a:rPr lang="en-US" altLang="zh-CN" sz="4800" kern="100" dirty="0">
                <a:latin typeface="宋体" panose="02010600030101010101" pitchFamily="2" charset="-122"/>
                <a:ea typeface="宋体" panose="02010600030101010101" pitchFamily="2" charset="-122"/>
              </a:rPr>
              <a:t>Apache</a:t>
            </a:r>
            <a:r>
              <a:rPr lang="zh-CN" altLang="zh-CN" sz="4800" kern="100" dirty="0">
                <a:latin typeface="宋体" panose="02010600030101010101" pitchFamily="2" charset="-122"/>
                <a:ea typeface="宋体" panose="02010600030101010101" pitchFamily="2" charset="-122"/>
              </a:rPr>
              <a:t>的网站</a:t>
            </a:r>
          </a:p>
          <a:p>
            <a:endParaRPr lang="zh-CN" altLang="en-US" dirty="0"/>
          </a:p>
        </p:txBody>
      </p:sp>
      <p:sp>
        <p:nvSpPr>
          <p:cNvPr id="5" name="文本框 4">
            <a:extLst>
              <a:ext uri="{FF2B5EF4-FFF2-40B4-BE49-F238E27FC236}">
                <a16:creationId xmlns:a16="http://schemas.microsoft.com/office/drawing/2014/main" id="{C4B9D6B0-E94C-D225-972F-555D5A7A4BE7}"/>
              </a:ext>
            </a:extLst>
          </p:cNvPr>
          <p:cNvSpPr txBox="1"/>
          <p:nvPr/>
        </p:nvSpPr>
        <p:spPr>
          <a:xfrm>
            <a:off x="4407917" y="1720249"/>
            <a:ext cx="4248472" cy="1898981"/>
          </a:xfrm>
          <a:prstGeom prst="rect">
            <a:avLst/>
          </a:prstGeom>
          <a:noFill/>
        </p:spPr>
        <p:txBody>
          <a:bodyPr wrap="square" rtlCol="0">
            <a:spAutoFit/>
          </a:bodyPr>
          <a:lstStyle/>
          <a:p>
            <a:pPr marL="285750" marR="0" indent="-285750">
              <a:lnSpc>
                <a:spcPct val="170000"/>
              </a:lnSpc>
              <a:spcBef>
                <a:spcPts val="0"/>
              </a:spcBef>
              <a:spcAft>
                <a:spcPts val="0"/>
              </a:spcAft>
              <a:buFont typeface="Arial" panose="020B0604020202020204" pitchFamily="34" charset="0"/>
              <a:buChar char="•"/>
            </a:pPr>
            <a:r>
              <a:rPr lang="zh-CN" altLang="en-US" sz="1400" kern="100" cap="all" dirty="0">
                <a:latin typeface="微软雅黑" panose="020B0503020204020204" pitchFamily="34" charset="-122"/>
                <a:ea typeface="微软雅黑" panose="020B0503020204020204" pitchFamily="34" charset="-122"/>
              </a:rPr>
              <a:t>素质目标</a:t>
            </a:r>
          </a:p>
          <a:p>
            <a:pPr marL="342900" marR="0" lvl="0" indent="-342900" algn="just">
              <a:lnSpc>
                <a:spcPct val="170000"/>
              </a:lnSpc>
              <a:spcBef>
                <a:spcPts val="0"/>
              </a:spcBef>
              <a:spcAft>
                <a:spcPts val="0"/>
              </a:spcAft>
              <a:buFont typeface="Wingdings" panose="05000000000000000000" pitchFamily="2" charset="2"/>
              <a:buChar char=""/>
            </a:pPr>
            <a:r>
              <a:rPr lang="zh-CN" altLang="en-US" sz="1200" kern="100" dirty="0">
                <a:effectLst/>
                <a:latin typeface="宋体" panose="02010600030101010101" pitchFamily="2" charset="-122"/>
                <a:ea typeface="宋体" panose="02010600030101010101" pitchFamily="2" charset="-122"/>
              </a:rPr>
              <a:t>具有发现问题、分析问题和解决问题的能力</a:t>
            </a:r>
            <a:endParaRPr lang="zh-CN" altLang="en-US" sz="1200" kern="100" dirty="0">
              <a:effectLst/>
              <a:latin typeface="Times New Roman" panose="02020603050405020304" pitchFamily="18" charset="0"/>
              <a:ea typeface="宋体" panose="02010600030101010101" pitchFamily="2" charset="-122"/>
            </a:endParaRPr>
          </a:p>
          <a:p>
            <a:pPr marL="342900" marR="0" lvl="0" indent="-342900" algn="just">
              <a:lnSpc>
                <a:spcPct val="170000"/>
              </a:lnSpc>
              <a:spcBef>
                <a:spcPts val="0"/>
              </a:spcBef>
              <a:spcAft>
                <a:spcPts val="0"/>
              </a:spcAft>
              <a:buFont typeface="Wingdings" panose="05000000000000000000" pitchFamily="2" charset="2"/>
              <a:buChar char=""/>
            </a:pPr>
            <a:r>
              <a:rPr lang="zh-CN" altLang="en-US" sz="1200" kern="100" dirty="0">
                <a:effectLst/>
                <a:latin typeface="宋体" panose="02010600030101010101" pitchFamily="2" charset="-122"/>
                <a:ea typeface="宋体" panose="02010600030101010101" pitchFamily="2" charset="-122"/>
              </a:rPr>
              <a:t>具有主动学习知识的意识</a:t>
            </a:r>
            <a:endParaRPr lang="zh-CN" altLang="en-US" sz="1200" kern="100" dirty="0">
              <a:effectLst/>
              <a:latin typeface="Times New Roman" panose="02020603050405020304" pitchFamily="18" charset="0"/>
              <a:ea typeface="宋体" panose="02010600030101010101" pitchFamily="2" charset="-122"/>
            </a:endParaRPr>
          </a:p>
          <a:p>
            <a:pPr marL="342900" marR="0" lvl="0" indent="-342900" algn="just">
              <a:lnSpc>
                <a:spcPct val="170000"/>
              </a:lnSpc>
              <a:spcBef>
                <a:spcPts val="0"/>
              </a:spcBef>
              <a:spcAft>
                <a:spcPts val="0"/>
              </a:spcAft>
              <a:buFont typeface="Wingdings" panose="05000000000000000000" pitchFamily="2" charset="2"/>
              <a:buChar char=""/>
            </a:pPr>
            <a:r>
              <a:rPr lang="zh-CN" altLang="en-US" sz="1200" kern="100" dirty="0">
                <a:effectLst/>
                <a:latin typeface="宋体" panose="02010600030101010101" pitchFamily="2" charset="-122"/>
                <a:ea typeface="宋体" panose="02010600030101010101" pitchFamily="2" charset="-122"/>
              </a:rPr>
              <a:t>具有良好的心理素质和克服困难的能力</a:t>
            </a:r>
            <a:endParaRPr lang="zh-CN" altLang="en-US" sz="1200" kern="100" dirty="0">
              <a:effectLst/>
              <a:latin typeface="Times New Roman" panose="02020603050405020304" pitchFamily="18" charset="0"/>
              <a:ea typeface="宋体" panose="02010600030101010101" pitchFamily="2" charset="-122"/>
            </a:endParaRPr>
          </a:p>
          <a:p>
            <a:pPr marL="342900" marR="0" lvl="0" indent="-342900" algn="just">
              <a:lnSpc>
                <a:spcPct val="170000"/>
              </a:lnSpc>
              <a:spcBef>
                <a:spcPts val="0"/>
              </a:spcBef>
              <a:spcAft>
                <a:spcPts val="0"/>
              </a:spcAft>
              <a:buFont typeface="Wingdings" panose="05000000000000000000" pitchFamily="2" charset="2"/>
              <a:buChar char=""/>
            </a:pPr>
            <a:r>
              <a:rPr lang="zh-CN" altLang="en-US" sz="1200" kern="100" dirty="0">
                <a:effectLst/>
                <a:latin typeface="宋体" panose="02010600030101010101" pitchFamily="2" charset="-122"/>
                <a:ea typeface="宋体" panose="02010600030101010101" pitchFamily="2" charset="-122"/>
                <a:cs typeface="Times New Roman" panose="02020603050405020304" pitchFamily="18" charset="0"/>
              </a:rPr>
              <a:t>具备自主学习新知识、新技术的能力</a:t>
            </a:r>
            <a:endParaRPr lang="zh-CN" altLang="en-US" sz="1200" kern="100" dirty="0">
              <a:effectLst/>
              <a:latin typeface="Times New Roman" panose="02020603050405020304" pitchFamily="18" charset="0"/>
              <a:ea typeface="宋体" panose="02010600030101010101" pitchFamily="2" charset="-122"/>
            </a:endParaRPr>
          </a:p>
          <a:p>
            <a:endParaRPr lang="zh-CN" altLang="en-US" sz="1200" dirty="0"/>
          </a:p>
        </p:txBody>
      </p:sp>
    </p:spTree>
    <p:extLst>
      <p:ext uri="{BB962C8B-B14F-4D97-AF65-F5344CB8AC3E}">
        <p14:creationId xmlns:p14="http://schemas.microsoft.com/office/powerpoint/2010/main" val="1450194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8291" y="1319012"/>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3</a:t>
            </a:r>
            <a:endParaRPr lang="zh-CN" altLang="en-US" sz="7200" dirty="0">
              <a:solidFill>
                <a:srgbClr val="3B3837"/>
              </a:solidFill>
            </a:endParaRPr>
          </a:p>
        </p:txBody>
      </p:sp>
      <p:sp>
        <p:nvSpPr>
          <p:cNvPr id="6" name="Rectangle 36"/>
          <p:cNvSpPr/>
          <p:nvPr/>
        </p:nvSpPr>
        <p:spPr>
          <a:xfrm>
            <a:off x="3039765" y="2232124"/>
            <a:ext cx="4968552" cy="1237601"/>
          </a:xfrm>
          <a:prstGeom prst="rect">
            <a:avLst/>
          </a:prstGeom>
          <a:noFill/>
        </p:spPr>
        <p:txBody>
          <a:bodyPr wrap="square" lIns="67391" tIns="33696" rIns="67391" bIns="33696">
            <a:spAutoFit/>
          </a:bodyPr>
          <a:lstStyle/>
          <a:p>
            <a:pPr algn="ctr">
              <a:defRPr/>
            </a:pPr>
            <a:r>
              <a:rPr lang="en-US" altLang="zh-CN" sz="4000" kern="0" dirty="0">
                <a:solidFill>
                  <a:srgbClr val="3B3837"/>
                </a:solidFill>
                <a:latin typeface="Arial" panose="020B0604020202020204" pitchFamily="34" charset="0"/>
                <a:ea typeface="微软雅黑" panose="020B0503020204020204" pitchFamily="34" charset="-122"/>
                <a:sym typeface="Arial" panose="020B0604020202020204" pitchFamily="34" charset="0"/>
              </a:rPr>
              <a:t>       </a:t>
            </a:r>
            <a:r>
              <a:rPr lang="en-US" altLang="zh-CN" sz="3600" b="1" dirty="0"/>
              <a:t>Nginx</a:t>
            </a:r>
            <a:r>
              <a:rPr lang="zh-CN" altLang="zh-CN" sz="3600" b="1" dirty="0"/>
              <a:t>服务器配置</a:t>
            </a:r>
            <a:endParaRPr lang="zh-CN" altLang="en-US" sz="40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a:p>
            <a:pPr algn="ctr">
              <a:defRPr/>
            </a:pPr>
            <a:endPar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2501562220"/>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Nginx</a:t>
            </a:r>
            <a:r>
              <a:rPr lang="zh-CN" altLang="en-US" dirty="0"/>
              <a:t>服务器配置</a:t>
            </a:r>
          </a:p>
        </p:txBody>
      </p:sp>
      <p:sp>
        <p:nvSpPr>
          <p:cNvPr id="3" name="内容占位符 2"/>
          <p:cNvSpPr>
            <a:spLocks noGrp="1"/>
          </p:cNvSpPr>
          <p:nvPr>
            <p:ph idx="1"/>
          </p:nvPr>
        </p:nvSpPr>
        <p:spPr>
          <a:xfrm>
            <a:off x="671527" y="1584052"/>
            <a:ext cx="7616793" cy="2516560"/>
          </a:xfrm>
        </p:spPr>
        <p:txBody>
          <a:bodyPr>
            <a:normAutofit fontScale="92500" lnSpcReduction="20000"/>
          </a:bodyPr>
          <a:lstStyle/>
          <a:p>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Nginx</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概述</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Engine x</a:t>
            </a:r>
            <a:r>
              <a:rPr lang="zh-CN" altLang="zh-CN" sz="1800" kern="100" dirty="0">
                <a:solidFill>
                  <a:srgbClr val="000000"/>
                </a:solidFill>
                <a:effectLst/>
                <a:latin typeface="Times New Roman" panose="02020603050405020304" pitchFamily="18" charset="0"/>
                <a:ea typeface="宋体" panose="02010600030101010101" pitchFamily="2" charset="-122"/>
              </a:rPr>
              <a:t>）是由伊戈尔</a:t>
            </a:r>
            <a:r>
              <a:rPr lang="en-US" altLang="zh-CN" sz="1800" kern="100" dirty="0">
                <a:solidFill>
                  <a:srgbClr val="000000"/>
                </a:solidFill>
                <a:effectLst/>
                <a:latin typeface="Times New Roman" panose="02020603050405020304" pitchFamily="18" charset="0"/>
                <a:ea typeface="宋体" panose="02010600030101010101" pitchFamily="2" charset="-122"/>
              </a:rPr>
              <a:t>·</a:t>
            </a:r>
            <a:r>
              <a:rPr lang="zh-CN" altLang="zh-CN" sz="1800" kern="100" dirty="0">
                <a:solidFill>
                  <a:srgbClr val="000000"/>
                </a:solidFill>
                <a:effectLst/>
                <a:latin typeface="Times New Roman" panose="02020603050405020304" pitchFamily="18" charset="0"/>
                <a:ea typeface="宋体" panose="02010600030101010101" pitchFamily="2" charset="-122"/>
              </a:rPr>
              <a:t>西索耶夫为俄罗斯访问量第二的</a:t>
            </a:r>
            <a:r>
              <a:rPr lang="en-US" altLang="zh-CN" sz="1800" kern="100" dirty="0">
                <a:solidFill>
                  <a:srgbClr val="000000"/>
                </a:solidFill>
                <a:effectLst/>
                <a:latin typeface="Times New Roman" panose="02020603050405020304" pitchFamily="18" charset="0"/>
                <a:ea typeface="宋体" panose="02010600030101010101" pitchFamily="2" charset="-122"/>
              </a:rPr>
              <a:t>Rambler.ru</a:t>
            </a:r>
            <a:r>
              <a:rPr lang="zh-CN" altLang="zh-CN" sz="1800" kern="100" dirty="0">
                <a:solidFill>
                  <a:srgbClr val="000000"/>
                </a:solidFill>
                <a:effectLst/>
                <a:latin typeface="Times New Roman" panose="02020603050405020304" pitchFamily="18" charset="0"/>
                <a:ea typeface="宋体" panose="02010600030101010101" pitchFamily="2" charset="-122"/>
              </a:rPr>
              <a:t>站点开发的</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服务器，第一公开版本</a:t>
            </a:r>
            <a:r>
              <a:rPr lang="en-US" altLang="zh-CN" sz="1800" kern="100" dirty="0">
                <a:solidFill>
                  <a:srgbClr val="000000"/>
                </a:solidFill>
                <a:effectLst/>
                <a:latin typeface="Times New Roman" panose="02020603050405020304" pitchFamily="18" charset="0"/>
                <a:ea typeface="宋体" panose="02010600030101010101" pitchFamily="2" charset="-122"/>
              </a:rPr>
              <a:t>0.1.0</a:t>
            </a:r>
            <a:r>
              <a:rPr lang="zh-CN" altLang="zh-CN" sz="1800" kern="100" dirty="0">
                <a:solidFill>
                  <a:srgbClr val="000000"/>
                </a:solidFill>
                <a:effectLst/>
                <a:latin typeface="Times New Roman" panose="02020603050405020304" pitchFamily="18" charset="0"/>
                <a:ea typeface="宋体" panose="02010600030101010101" pitchFamily="2" charset="-122"/>
              </a:rPr>
              <a:t>发行于</a:t>
            </a:r>
            <a:r>
              <a:rPr lang="en-US" altLang="zh-CN" sz="1800" kern="100" dirty="0">
                <a:solidFill>
                  <a:srgbClr val="000000"/>
                </a:solidFill>
                <a:effectLst/>
                <a:latin typeface="Times New Roman" panose="02020603050405020304" pitchFamily="18" charset="0"/>
                <a:ea typeface="宋体" panose="02010600030101010101" pitchFamily="2" charset="-122"/>
              </a:rPr>
              <a:t>2004</a:t>
            </a:r>
            <a:r>
              <a:rPr lang="zh-CN" altLang="zh-CN" sz="1800" kern="100" dirty="0">
                <a:solidFill>
                  <a:srgbClr val="000000"/>
                </a:solidFill>
                <a:effectLst/>
                <a:latin typeface="Times New Roman" panose="02020603050405020304" pitchFamily="18" charset="0"/>
                <a:ea typeface="宋体" panose="02010600030101010101" pitchFamily="2" charset="-122"/>
              </a:rPr>
              <a:t>年，截止到</a:t>
            </a:r>
            <a:r>
              <a:rPr lang="en-US" altLang="zh-CN" sz="1800" kern="100" dirty="0">
                <a:solidFill>
                  <a:srgbClr val="000000"/>
                </a:solidFill>
                <a:effectLst/>
                <a:latin typeface="Times New Roman" panose="02020603050405020304" pitchFamily="18" charset="0"/>
                <a:ea typeface="宋体" panose="02010600030101010101" pitchFamily="2" charset="-122"/>
              </a:rPr>
              <a:t>2022</a:t>
            </a:r>
            <a:r>
              <a:rPr lang="zh-CN" altLang="zh-CN" sz="1800" kern="100" dirty="0">
                <a:solidFill>
                  <a:srgbClr val="000000"/>
                </a:solidFill>
                <a:effectLst/>
                <a:latin typeface="Times New Roman" panose="02020603050405020304" pitchFamily="18" charset="0"/>
                <a:ea typeface="宋体" panose="02010600030101010101" pitchFamily="2" charset="-122"/>
              </a:rPr>
              <a:t>年</a:t>
            </a:r>
            <a:r>
              <a:rPr lang="en-US" altLang="zh-CN" sz="1800" kern="100" dirty="0">
                <a:solidFill>
                  <a:srgbClr val="000000"/>
                </a:solidFill>
                <a:effectLst/>
                <a:latin typeface="Times New Roman" panose="02020603050405020304" pitchFamily="18" charset="0"/>
                <a:ea typeface="宋体" panose="02010600030101010101" pitchFamily="2" charset="-122"/>
              </a:rPr>
              <a:t>1</a:t>
            </a:r>
            <a:r>
              <a:rPr lang="zh-CN" altLang="zh-CN" sz="1800" kern="100" dirty="0">
                <a:solidFill>
                  <a:srgbClr val="000000"/>
                </a:solidFill>
                <a:effectLst/>
                <a:latin typeface="Times New Roman" panose="02020603050405020304" pitchFamily="18" charset="0"/>
                <a:ea typeface="宋体" panose="02010600030101010101" pitchFamily="2" charset="-122"/>
              </a:rPr>
              <a:t>月</a:t>
            </a:r>
            <a:r>
              <a:rPr lang="en-US" altLang="zh-CN" sz="1800" kern="100" dirty="0">
                <a:solidFill>
                  <a:srgbClr val="000000"/>
                </a:solidFill>
                <a:effectLst/>
                <a:latin typeface="Times New Roman" panose="02020603050405020304" pitchFamily="18" charset="0"/>
                <a:ea typeface="宋体" panose="02010600030101010101" pitchFamily="2" charset="-122"/>
              </a:rPr>
              <a:t>21</a:t>
            </a:r>
            <a:r>
              <a:rPr lang="zh-CN" altLang="zh-CN" sz="1800" kern="100" dirty="0">
                <a:solidFill>
                  <a:srgbClr val="000000"/>
                </a:solidFill>
                <a:effectLst/>
                <a:latin typeface="Times New Roman" panose="02020603050405020304" pitchFamily="18" charset="0"/>
                <a:ea typeface="宋体" panose="02010600030101010101" pitchFamily="2" charset="-122"/>
              </a:rPr>
              <a:t>日，版本</a:t>
            </a:r>
            <a:r>
              <a:rPr lang="en-US" altLang="zh-CN" sz="1800" kern="100" dirty="0">
                <a:solidFill>
                  <a:srgbClr val="333333"/>
                </a:solidFill>
                <a:effectLst/>
                <a:latin typeface="Times New Roman" panose="02020603050405020304" pitchFamily="18" charset="0"/>
                <a:ea typeface="宋体" panose="02010600030101010101" pitchFamily="2" charset="-122"/>
              </a:rPr>
              <a:t>1.21.6</a:t>
            </a:r>
            <a:r>
              <a:rPr lang="en-US" altLang="zh-CN" sz="1800" kern="100" dirty="0">
                <a:solidFill>
                  <a:srgbClr val="000000"/>
                </a:solidFill>
                <a:effectLst/>
                <a:latin typeface="Times New Roman" panose="02020603050405020304" pitchFamily="18" charset="0"/>
                <a:ea typeface="宋体" panose="02010600030101010101" pitchFamily="2" charset="-122"/>
              </a:rPr>
              <a:t> </a:t>
            </a:r>
            <a:r>
              <a:rPr lang="zh-CN" altLang="zh-CN" sz="1800" kern="100" dirty="0">
                <a:solidFill>
                  <a:srgbClr val="000000"/>
                </a:solidFill>
                <a:effectLst/>
                <a:latin typeface="Times New Roman" panose="02020603050405020304" pitchFamily="18" charset="0"/>
                <a:ea typeface="宋体" panose="02010600030101010101" pitchFamily="2" charset="-122"/>
              </a:rPr>
              <a:t>发布，</a:t>
            </a:r>
            <a:r>
              <a:rPr lang="en-US" altLang="zh-CN" sz="1800" kern="100" dirty="0">
                <a:solidFill>
                  <a:srgbClr val="000000"/>
                </a:solidFill>
                <a:effectLst/>
                <a:latin typeface="Times New Roman" panose="02020603050405020304" pitchFamily="18" charset="0"/>
                <a:ea typeface="宋体" panose="02010600030101010101" pitchFamily="2" charset="-122"/>
              </a:rPr>
              <a:t>Linux</a:t>
            </a:r>
            <a:r>
              <a:rPr lang="zh-CN" altLang="zh-CN" sz="1800" kern="100" dirty="0">
                <a:solidFill>
                  <a:srgbClr val="000000"/>
                </a:solidFill>
                <a:effectLst/>
                <a:latin typeface="Times New Roman" panose="02020603050405020304" pitchFamily="18" charset="0"/>
                <a:ea typeface="宋体" panose="02010600030101010101" pitchFamily="2" charset="-122"/>
              </a:rPr>
              <a:t>系统库版本是</a:t>
            </a:r>
            <a:r>
              <a:rPr lang="en-US" altLang="zh-CN" sz="1800" kern="100" dirty="0">
                <a:solidFill>
                  <a:srgbClr val="000000"/>
                </a:solidFill>
                <a:effectLst/>
                <a:latin typeface="Times New Roman" panose="02020603050405020304" pitchFamily="18" charset="0"/>
                <a:ea typeface="宋体" panose="02010600030101010101" pitchFamily="2" charset="-122"/>
              </a:rPr>
              <a:t>1.14.2</a:t>
            </a:r>
            <a:r>
              <a:rPr lang="zh-CN" altLang="zh-CN" sz="1800" kern="100" dirty="0">
                <a:solidFill>
                  <a:srgbClr val="000000"/>
                </a:solidFill>
                <a:effectLst/>
                <a:latin typeface="Times New Roman" panose="02020603050405020304" pitchFamily="18" charset="0"/>
                <a:ea typeface="宋体" panose="02010600030101010101" pitchFamily="2" charset="-122"/>
              </a:rPr>
              <a:t>版本。</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Nginx </a:t>
            </a:r>
            <a:r>
              <a:rPr lang="zh-CN" altLang="zh-CN" sz="1800" kern="100" dirty="0">
                <a:solidFill>
                  <a:srgbClr val="000000"/>
                </a:solidFill>
                <a:effectLst/>
                <a:latin typeface="Times New Roman" panose="02020603050405020304" pitchFamily="18" charset="0"/>
                <a:ea typeface="宋体" panose="02010600030101010101" pitchFamily="2" charset="-122"/>
              </a:rPr>
              <a:t>是一款轻量级的高性能</a:t>
            </a:r>
            <a:r>
              <a:rPr lang="en-US" altLang="zh-CN" sz="1800" kern="100" dirty="0">
                <a:solidFill>
                  <a:srgbClr val="000000"/>
                </a:solidFill>
                <a:effectLst/>
                <a:latin typeface="Times New Roman" panose="02020603050405020304" pitchFamily="18" charset="0"/>
                <a:ea typeface="宋体" panose="02010600030101010101" pitchFamily="2" charset="-122"/>
              </a:rPr>
              <a:t>Web</a:t>
            </a:r>
            <a:r>
              <a:rPr lang="zh-CN" altLang="zh-CN" sz="1800" kern="100" dirty="0">
                <a:solidFill>
                  <a:srgbClr val="000000"/>
                </a:solidFill>
                <a:effectLst/>
                <a:latin typeface="Times New Roman" panose="02020603050405020304" pitchFamily="18" charset="0"/>
                <a:ea typeface="宋体" panose="02010600030101010101" pitchFamily="2" charset="-122"/>
              </a:rPr>
              <a:t>服务器，处理高并发事务的能力十分强大，能经受高负载的考验，也是一个反向代理及邮件代理服务器。国内使用</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服务器的有百度、京东、新浪、网易、腾讯、淘宝。</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zh-CN" altLang="zh-CN" sz="1800" kern="100" dirty="0">
                <a:solidFill>
                  <a:srgbClr val="000000"/>
                </a:solidFill>
                <a:effectLst/>
                <a:latin typeface="Times New Roman" panose="02020603050405020304" pitchFamily="18" charset="0"/>
                <a:ea typeface="宋体" panose="02010600030101010101" pitchFamily="2" charset="-122"/>
              </a:rPr>
              <a:t>网站建设的</a:t>
            </a:r>
            <a:r>
              <a:rPr lang="en-US" altLang="zh-CN" sz="1800" kern="100" dirty="0">
                <a:solidFill>
                  <a:srgbClr val="000000"/>
                </a:solidFill>
                <a:effectLst/>
                <a:latin typeface="Times New Roman" panose="02020603050405020304" pitchFamily="18" charset="0"/>
                <a:ea typeface="宋体" panose="02010600030101010101" pitchFamily="2" charset="-122"/>
              </a:rPr>
              <a:t>LNMP</a:t>
            </a:r>
            <a:r>
              <a:rPr lang="zh-CN" altLang="zh-CN" sz="1800" kern="100" dirty="0">
                <a:solidFill>
                  <a:srgbClr val="000000"/>
                </a:solidFill>
                <a:effectLst/>
                <a:latin typeface="Times New Roman" panose="02020603050405020304" pitchFamily="18" charset="0"/>
                <a:ea typeface="宋体" panose="02010600030101010101" pitchFamily="2" charset="-122"/>
              </a:rPr>
              <a:t>模式是</a:t>
            </a:r>
            <a:r>
              <a:rPr lang="en-US" altLang="zh-CN" sz="1800" kern="100" dirty="0">
                <a:solidFill>
                  <a:srgbClr val="000000"/>
                </a:solidFill>
                <a:effectLst/>
                <a:latin typeface="Times New Roman" panose="02020603050405020304" pitchFamily="18" charset="0"/>
                <a:ea typeface="宋体" panose="02010600030101010101" pitchFamily="2" charset="-122"/>
              </a:rPr>
              <a:t>Linux</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a:t>
            </a:r>
            <a:r>
              <a:rPr lang="en-US" altLang="zh-CN" sz="1800" kern="100" dirty="0">
                <a:solidFill>
                  <a:srgbClr val="000000"/>
                </a:solidFill>
                <a:effectLst/>
                <a:latin typeface="Times New Roman" panose="02020603050405020304" pitchFamily="18" charset="0"/>
                <a:ea typeface="宋体" panose="02010600030101010101" pitchFamily="2" charset="-122"/>
              </a:rPr>
              <a:t>MySQL</a:t>
            </a:r>
            <a:r>
              <a:rPr lang="zh-CN" altLang="zh-CN" sz="1800" kern="100" dirty="0">
                <a:solidFill>
                  <a:srgbClr val="000000"/>
                </a:solidFill>
                <a:effectLst/>
                <a:latin typeface="Times New Roman" panose="02020603050405020304" pitchFamily="18" charset="0"/>
                <a:ea typeface="宋体" panose="02010600030101010101" pitchFamily="2" charset="-122"/>
              </a:rPr>
              <a:t>和</a:t>
            </a:r>
            <a:r>
              <a:rPr lang="en-US" altLang="zh-CN" sz="1800" kern="100" dirty="0">
                <a:solidFill>
                  <a:srgbClr val="000000"/>
                </a:solidFill>
                <a:effectLst/>
                <a:latin typeface="Times New Roman" panose="02020603050405020304" pitchFamily="18" charset="0"/>
                <a:ea typeface="宋体" panose="02010600030101010101" pitchFamily="2" charset="-122"/>
              </a:rPr>
              <a:t>PHP</a:t>
            </a:r>
            <a:r>
              <a:rPr lang="zh-CN" altLang="zh-CN" sz="1800" kern="100" dirty="0">
                <a:solidFill>
                  <a:srgbClr val="000000"/>
                </a:solidFill>
                <a:effectLst/>
                <a:latin typeface="Times New Roman" panose="02020603050405020304" pitchFamily="18" charset="0"/>
                <a:ea typeface="宋体" panose="02010600030101010101" pitchFamily="2" charset="-122"/>
              </a:rPr>
              <a:t>的组合。</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CCD7F6F-3055-7D69-75E4-184F31F5815F}"/>
              </a:ext>
            </a:extLst>
          </p:cNvPr>
          <p:cNvSpPr>
            <a:spLocks noGrp="1"/>
          </p:cNvSpPr>
          <p:nvPr>
            <p:ph idx="1"/>
          </p:nvPr>
        </p:nvSpPr>
        <p:spPr>
          <a:xfrm>
            <a:off x="503931" y="359916"/>
            <a:ext cx="7768837" cy="3968356"/>
          </a:xfrm>
        </p:spPr>
        <p:txBody>
          <a:bodyPr/>
          <a:lstStyle/>
          <a:p>
            <a:pPr algn="just" hangingPunct="0">
              <a:spcBef>
                <a:spcPts val="780"/>
              </a:spcBef>
              <a:spcAft>
                <a:spcPts val="780"/>
              </a:spcAft>
            </a:pPr>
            <a:r>
              <a:rPr lang="en-US"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1.Nginx</a:t>
            </a:r>
            <a:r>
              <a:rPr lang="zh-CN" altLang="zh-CN" sz="1800" b="1" kern="100" dirty="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Nginx</a:t>
            </a:r>
            <a:r>
              <a:rPr lang="zh-CN" altLang="zh-CN" sz="1800" kern="100" dirty="0">
                <a:solidFill>
                  <a:srgbClr val="000000"/>
                </a:solidFill>
                <a:effectLst/>
                <a:latin typeface="Times New Roman" panose="02020603050405020304" pitchFamily="18" charset="0"/>
                <a:ea typeface="宋体" panose="02010600030101010101" pitchFamily="2" charset="-122"/>
              </a:rPr>
              <a:t>可以作为前端命令来使用，其命令格式如下：</a:t>
            </a:r>
            <a:endParaRPr lang="zh-CN" altLang="zh-CN" sz="1800" kern="100" dirty="0">
              <a:effectLst/>
              <a:latin typeface="Times New Roman" panose="02020603050405020304" pitchFamily="18" charset="0"/>
              <a:ea typeface="宋体" panose="02010600030101010101" pitchFamily="2" charset="-122"/>
            </a:endParaRPr>
          </a:p>
          <a:p>
            <a:pPr indent="266700" algn="just"/>
            <a:r>
              <a:rPr lang="en-US" altLang="zh-CN" sz="1800" kern="100" dirty="0">
                <a:solidFill>
                  <a:srgbClr val="000000"/>
                </a:solidFill>
                <a:effectLst/>
                <a:latin typeface="Times New Roman" panose="02020603050405020304" pitchFamily="18" charset="0"/>
                <a:ea typeface="宋体" panose="02010600030101010101" pitchFamily="2" charset="-122"/>
              </a:rPr>
              <a:t>Nginx [</a:t>
            </a:r>
            <a:r>
              <a:rPr lang="zh-CN" altLang="zh-CN" sz="1800" kern="100" dirty="0">
                <a:solidFill>
                  <a:srgbClr val="000000"/>
                </a:solidFill>
                <a:effectLst/>
                <a:latin typeface="Times New Roman" panose="02020603050405020304" pitchFamily="18" charset="0"/>
                <a:ea typeface="宋体" panose="02010600030101010101" pitchFamily="2" charset="-122"/>
              </a:rPr>
              <a:t>参数</a:t>
            </a:r>
            <a:r>
              <a:rPr lang="en-US" altLang="zh-CN" sz="1800" kern="100" dirty="0">
                <a:solidFill>
                  <a:srgbClr val="000000"/>
                </a:solidFill>
                <a:effectLst/>
                <a:latin typeface="Times New Roman" panose="02020603050405020304" pitchFamily="18" charset="0"/>
                <a:ea typeface="宋体" panose="02010600030101010101" pitchFamily="2" charset="-122"/>
              </a:rPr>
              <a:t>]</a:t>
            </a:r>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
        <p:nvSpPr>
          <p:cNvPr id="4" name="内容占位符 2">
            <a:extLst>
              <a:ext uri="{FF2B5EF4-FFF2-40B4-BE49-F238E27FC236}">
                <a16:creationId xmlns:a16="http://schemas.microsoft.com/office/drawing/2014/main" id="{205F07A8-36F1-010B-2C9F-F577F6830612}"/>
              </a:ext>
            </a:extLst>
          </p:cNvPr>
          <p:cNvSpPr txBox="1">
            <a:spLocks/>
          </p:cNvSpPr>
          <p:nvPr/>
        </p:nvSpPr>
        <p:spPr>
          <a:xfrm>
            <a:off x="671527" y="503932"/>
            <a:ext cx="7616793" cy="3596680"/>
          </a:xfrm>
          <a:prstGeom prst="rect">
            <a:avLst/>
          </a:prstGeom>
        </p:spPr>
        <p:txBody>
          <a:bodyPr vert="horz" lIns="91440" tIns="45720" rIns="91440" bIns="45720" rtlCol="0">
            <a:normAutofit/>
          </a:bodyPr>
          <a:lst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all"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all"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all"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a:lstStyle>
          <a:p>
            <a:endParaRPr lang="zh-CN" altLang="en-US" dirty="0"/>
          </a:p>
        </p:txBody>
      </p:sp>
      <p:graphicFrame>
        <p:nvGraphicFramePr>
          <p:cNvPr id="7" name="表格 6">
            <a:extLst>
              <a:ext uri="{FF2B5EF4-FFF2-40B4-BE49-F238E27FC236}">
                <a16:creationId xmlns:a16="http://schemas.microsoft.com/office/drawing/2014/main" id="{6608C335-1FD9-F516-327D-D796396A5E03}"/>
              </a:ext>
            </a:extLst>
          </p:cNvPr>
          <p:cNvGraphicFramePr>
            <a:graphicFrameLocks noGrp="1"/>
          </p:cNvGraphicFramePr>
          <p:nvPr>
            <p:extLst>
              <p:ext uri="{D42A27DB-BD31-4B8C-83A1-F6EECF244321}">
                <p14:modId xmlns:p14="http://schemas.microsoft.com/office/powerpoint/2010/main" val="2609011285"/>
              </p:ext>
            </p:extLst>
          </p:nvPr>
        </p:nvGraphicFramePr>
        <p:xfrm>
          <a:off x="1311573" y="1872084"/>
          <a:ext cx="5874088" cy="1671156"/>
        </p:xfrm>
        <a:graphic>
          <a:graphicData uri="http://schemas.openxmlformats.org/drawingml/2006/table">
            <a:tbl>
              <a:tblPr firstRow="1" firstCol="1" bandRow="1">
                <a:tableStyleId>{5C22544A-7EE6-4342-B048-85BDC9FD1C3A}</a:tableStyleId>
              </a:tblPr>
              <a:tblGrid>
                <a:gridCol w="916060">
                  <a:extLst>
                    <a:ext uri="{9D8B030D-6E8A-4147-A177-3AD203B41FA5}">
                      <a16:colId xmlns:a16="http://schemas.microsoft.com/office/drawing/2014/main" val="4273219920"/>
                    </a:ext>
                  </a:extLst>
                </a:gridCol>
                <a:gridCol w="1699777">
                  <a:extLst>
                    <a:ext uri="{9D8B030D-6E8A-4147-A177-3AD203B41FA5}">
                      <a16:colId xmlns:a16="http://schemas.microsoft.com/office/drawing/2014/main" val="2868396784"/>
                    </a:ext>
                  </a:extLst>
                </a:gridCol>
                <a:gridCol w="666539">
                  <a:extLst>
                    <a:ext uri="{9D8B030D-6E8A-4147-A177-3AD203B41FA5}">
                      <a16:colId xmlns:a16="http://schemas.microsoft.com/office/drawing/2014/main" val="407565464"/>
                    </a:ext>
                  </a:extLst>
                </a:gridCol>
                <a:gridCol w="2591712">
                  <a:extLst>
                    <a:ext uri="{9D8B030D-6E8A-4147-A177-3AD203B41FA5}">
                      <a16:colId xmlns:a16="http://schemas.microsoft.com/office/drawing/2014/main" val="3232795879"/>
                    </a:ext>
                  </a:extLst>
                </a:gridCol>
              </a:tblGrid>
              <a:tr h="223510">
                <a:tc>
                  <a:txBody>
                    <a:bodyPr/>
                    <a:lstStyle/>
                    <a:p>
                      <a:pPr algn="ctr"/>
                      <a:r>
                        <a:rPr lang="zh-CN" sz="900" kern="100">
                          <a:effectLst/>
                        </a:rPr>
                        <a:t>参数</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功能描述</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参数</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功能描述</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62010319"/>
                  </a:ext>
                </a:extLst>
              </a:tr>
              <a:tr h="223510">
                <a:tc>
                  <a:txBody>
                    <a:bodyPr/>
                    <a:lstStyle/>
                    <a:p>
                      <a:pPr algn="ctr"/>
                      <a:r>
                        <a:rPr lang="en-US" sz="900" kern="100">
                          <a:effectLst/>
                        </a:rPr>
                        <a:t>-?,-h</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帮助</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en-US" sz="900" kern="100">
                          <a:effectLst/>
                        </a:rPr>
                        <a:t>-c file</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指定配置文件</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92366429"/>
                  </a:ext>
                </a:extLst>
              </a:tr>
              <a:tr h="223510">
                <a:tc>
                  <a:txBody>
                    <a:bodyPr/>
                    <a:lstStyle/>
                    <a:p>
                      <a:pPr algn="ctr"/>
                      <a:r>
                        <a:rPr lang="en-US" sz="900" kern="100">
                          <a:effectLst/>
                        </a:rPr>
                        <a:t>-g directives</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指定全局命令</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en-US" sz="900" kern="100">
                          <a:effectLst/>
                        </a:rPr>
                        <a:t>-p prefix</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指定路径前缀</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55067047"/>
                  </a:ext>
                </a:extLst>
              </a:tr>
              <a:tr h="553606">
                <a:tc>
                  <a:txBody>
                    <a:bodyPr/>
                    <a:lstStyle/>
                    <a:p>
                      <a:pPr algn="ctr"/>
                      <a:r>
                        <a:rPr lang="en-US" sz="900" kern="100">
                          <a:effectLst/>
                        </a:rPr>
                        <a:t>-q</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安静模式，抑制非错误输出</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en-US" sz="900" kern="100">
                          <a:effectLst/>
                        </a:rPr>
                        <a:t>-s signal</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l"/>
                      <a:r>
                        <a:rPr lang="zh-CN" sz="900" kern="100">
                          <a:effectLst/>
                        </a:rPr>
                        <a:t>指定信号，对</a:t>
                      </a:r>
                      <a:r>
                        <a:rPr lang="en-US" sz="900" kern="100">
                          <a:effectLst/>
                        </a:rPr>
                        <a:t>Nginx</a:t>
                      </a:r>
                      <a:r>
                        <a:rPr lang="zh-CN" sz="900" kern="100">
                          <a:effectLst/>
                        </a:rPr>
                        <a:t>服务器主程序进行控制，其中，</a:t>
                      </a:r>
                      <a:r>
                        <a:rPr lang="en-US" sz="900" kern="100">
                          <a:effectLst/>
                        </a:rPr>
                        <a:t>stop</a:t>
                      </a:r>
                      <a:r>
                        <a:rPr lang="zh-CN" sz="900" kern="100">
                          <a:effectLst/>
                        </a:rPr>
                        <a:t>表示立即停止，</a:t>
                      </a:r>
                      <a:r>
                        <a:rPr lang="en-US" sz="900" kern="100">
                          <a:effectLst/>
                        </a:rPr>
                        <a:t>quit</a:t>
                      </a:r>
                      <a:r>
                        <a:rPr lang="zh-CN" sz="900" kern="100">
                          <a:effectLst/>
                        </a:rPr>
                        <a:t>表示正常终止，</a:t>
                      </a:r>
                      <a:r>
                        <a:rPr lang="en-US" sz="900" kern="100">
                          <a:effectLst/>
                        </a:rPr>
                        <a:t>reopen</a:t>
                      </a:r>
                      <a:r>
                        <a:rPr lang="zh-CN" sz="900" kern="100">
                          <a:effectLst/>
                        </a:rPr>
                        <a:t>表示重新打开日志，</a:t>
                      </a:r>
                      <a:r>
                        <a:rPr lang="en-US" sz="900" kern="100">
                          <a:effectLst/>
                        </a:rPr>
                        <a:t>reload</a:t>
                      </a:r>
                      <a:r>
                        <a:rPr lang="zh-CN" sz="900" kern="100">
                          <a:effectLst/>
                        </a:rPr>
                        <a:t>表示重新加载配置文件</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593513274"/>
                  </a:ext>
                </a:extLst>
              </a:tr>
              <a:tr h="223510">
                <a:tc>
                  <a:txBody>
                    <a:bodyPr/>
                    <a:lstStyle/>
                    <a:p>
                      <a:pPr algn="ctr"/>
                      <a:r>
                        <a:rPr lang="en-US" sz="900" kern="100">
                          <a:effectLst/>
                        </a:rPr>
                        <a:t>-t</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检查配置文件的正确性</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en-US" sz="900" kern="100">
                          <a:effectLst/>
                        </a:rPr>
                        <a:t>-T</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检查配置文件并正确输出配置文件内容</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77034248"/>
                  </a:ext>
                </a:extLst>
              </a:tr>
              <a:tr h="223510">
                <a:tc>
                  <a:txBody>
                    <a:bodyPr/>
                    <a:lstStyle/>
                    <a:p>
                      <a:pPr algn="ctr"/>
                      <a:r>
                        <a:rPr lang="en-US" sz="900" kern="100">
                          <a:effectLst/>
                        </a:rPr>
                        <a:t>-v</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a:effectLst/>
                        </a:rPr>
                        <a:t>显示版本信息</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en-US" sz="900" kern="100">
                          <a:effectLst/>
                        </a:rPr>
                        <a:t>-V</a:t>
                      </a:r>
                      <a:endParaRPr lang="zh-CN" sz="9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r>
                        <a:rPr lang="zh-CN" sz="900" kern="100" dirty="0">
                          <a:effectLst/>
                        </a:rPr>
                        <a:t>显示版本信息</a:t>
                      </a:r>
                      <a:r>
                        <a:rPr lang="en-US" sz="900" kern="100" dirty="0">
                          <a:effectLst/>
                        </a:rPr>
                        <a:t>,</a:t>
                      </a:r>
                      <a:r>
                        <a:rPr lang="zh-CN" sz="900" kern="100" dirty="0">
                          <a:effectLst/>
                        </a:rPr>
                        <a:t>编译版本和配置脚本参数信息</a:t>
                      </a:r>
                      <a:endParaRPr lang="zh-CN" sz="9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280008612"/>
                  </a:ext>
                </a:extLst>
              </a:tr>
            </a:tbl>
          </a:graphicData>
        </a:graphic>
      </p:graphicFrame>
    </p:spTree>
    <p:extLst>
      <p:ext uri="{BB962C8B-B14F-4D97-AF65-F5344CB8AC3E}">
        <p14:creationId xmlns:p14="http://schemas.microsoft.com/office/powerpoint/2010/main" val="1891902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8"/>
  <p:tag name="ISPRING_FIRST_PUBLISH" val="1"/>
  <p:tag name="KSO_WPP_MARK_KEY" val="11197f6b-4c11-4661-bf1b-5a5bfc0be739"/>
  <p:tag name="COMMONDATA" val="eyJoZGlkIjoiZTExZDAzNDI4NDEyNzhjNTlkOGMzYjM0ZjMyYmU1ZWYifQ=="/>
</p:tagLst>
</file>

<file path=ppt/theme/theme1.xml><?xml version="1.0" encoding="utf-8"?>
<a:theme xmlns:a="http://schemas.openxmlformats.org/drawingml/2006/main" name="水滴">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TM02892315[[fn=丝状]]</Template>
  <TotalTime>397</TotalTime>
  <Words>4163</Words>
  <Application>Microsoft Office PowerPoint</Application>
  <PresentationFormat>自定义</PresentationFormat>
  <Paragraphs>289</Paragraphs>
  <Slides>44</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44</vt:i4>
      </vt:variant>
    </vt:vector>
  </HeadingPairs>
  <TitlesOfParts>
    <vt:vector size="53" baseType="lpstr">
      <vt:lpstr>等线</vt:lpstr>
      <vt:lpstr>宋体</vt:lpstr>
      <vt:lpstr>微软雅黑</vt:lpstr>
      <vt:lpstr>Arial</vt:lpstr>
      <vt:lpstr>Calibri</vt:lpstr>
      <vt:lpstr>Times New Roman</vt:lpstr>
      <vt:lpstr>Tw Cen MT</vt:lpstr>
      <vt:lpstr>Wingdings</vt:lpstr>
      <vt:lpstr>水滴</vt:lpstr>
      <vt:lpstr>PowerPoint 演示文稿</vt:lpstr>
      <vt:lpstr>PowerPoint 演示文稿</vt:lpstr>
      <vt:lpstr>PowerPoint 演示文稿</vt:lpstr>
      <vt:lpstr>项目背景</vt:lpstr>
      <vt:lpstr>PowerPoint 演示文稿</vt:lpstr>
      <vt:lpstr>项目九 WEB服务器搭建</vt:lpstr>
      <vt:lpstr>PowerPoint 演示文稿</vt:lpstr>
      <vt:lpstr>Nginx服务器配置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Apache服务器配置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ok8</dc:title>
  <dc:creator>ShooTin</dc:creator>
  <cp:lastModifiedBy>lenovo</cp:lastModifiedBy>
  <cp:revision>50</cp:revision>
  <dcterms:created xsi:type="dcterms:W3CDTF">2022-11-30T09:24:06Z</dcterms:created>
  <dcterms:modified xsi:type="dcterms:W3CDTF">2022-12-16T06:40:48Z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4AAB4035DDC24A639DFEE9F10AB53F67</vt:lpwstr>
  </property>
  <property fmtid="{D5CDD505-2E9C-101B-9397-08002B2CF9AE}" pid="3" name="KSOProductBuildVer">
    <vt:lpwstr>2052-11.1.0.12763</vt:lpwstr>
  </property>
</Properties>
</file>