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29" r:id="rId13"/>
    <p:sldId id="330" r:id="rId14"/>
    <p:sldId id="331" r:id="rId15"/>
    <p:sldId id="333" r:id="rId16"/>
    <p:sldId id="348" r:id="rId17"/>
    <p:sldId id="349" r:id="rId18"/>
    <p:sldId id="350" r:id="rId19"/>
    <p:sldId id="351" r:id="rId20"/>
    <p:sldId id="302" r:id="rId21"/>
    <p:sldId id="352" r:id="rId22"/>
    <p:sldId id="354" r:id="rId23"/>
    <p:sldId id="355" r:id="rId24"/>
    <p:sldId id="303" r:id="rId25"/>
    <p:sldId id="356" r:id="rId26"/>
    <p:sldId id="357" r:id="rId27"/>
    <p:sldId id="358" r:id="rId28"/>
    <p:sldId id="301" r:id="rId29"/>
    <p:sldId id="359" r:id="rId30"/>
    <p:sldId id="360" r:id="rId31"/>
    <p:sldId id="361" r:id="rId32"/>
    <p:sldId id="362" r:id="rId33"/>
    <p:sldId id="363" r:id="rId34"/>
    <p:sldId id="285" r:id="rId35"/>
  </p:sldIdLst>
  <p:sldSz cx="8959850" cy="50403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">
          <p15:clr>
            <a:srgbClr val="A4A3A4"/>
          </p15:clr>
        </p15:guide>
        <p15:guide id="2" pos="28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3B3837"/>
    <a:srgbClr val="F5F5F5"/>
    <a:srgbClr val="EAEAEA"/>
    <a:srgbClr val="F6F5F5"/>
    <a:srgbClr val="D9D9D9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60"/>
  </p:normalViewPr>
  <p:slideViewPr>
    <p:cSldViewPr>
      <p:cViewPr varScale="1">
        <p:scale>
          <a:sx n="109" d="100"/>
          <a:sy n="109" d="100"/>
        </p:scale>
        <p:origin x="924" y="102"/>
      </p:cViewPr>
      <p:guideLst>
        <p:guide orient="horz" pos="1587"/>
        <p:guide pos="282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9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D2DB8-FB8D-44E1-B0A8-17A7BC2901A6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F8146-797D-4748-9C17-4003A6DD46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92B0A-9A72-46CF-9031-31BEF6868F68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E3B0D-E3B5-49EB-B71F-FCF3A9E925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E3B0D-E3B5-49EB-B71F-FCF3A9E92577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6812" y="956017"/>
            <a:ext cx="6386227" cy="1844156"/>
          </a:xfrm>
        </p:spPr>
        <p:txBody>
          <a:bodyPr anchor="b">
            <a:normAutofit/>
          </a:bodyPr>
          <a:lstStyle>
            <a:lvl1pPr algn="ctr">
              <a:defRPr sz="353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812" y="2856178"/>
            <a:ext cx="6386227" cy="1008062"/>
          </a:xfrm>
        </p:spPr>
        <p:txBody>
          <a:bodyPr>
            <a:normAutofit/>
          </a:bodyPr>
          <a:lstStyle>
            <a:lvl1pPr marL="0" indent="0" algn="ctr">
              <a:buNone/>
              <a:defRPr sz="1615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 algn="ctr">
              <a:buNone/>
              <a:defRPr sz="1470"/>
            </a:lvl2pPr>
            <a:lvl3pPr marL="671830" indent="0" algn="ctr">
              <a:buNone/>
              <a:defRPr sz="1325"/>
            </a:lvl3pPr>
            <a:lvl4pPr marL="1007745" indent="0" algn="ctr">
              <a:buNone/>
              <a:defRPr sz="1175"/>
            </a:lvl4pPr>
            <a:lvl5pPr marL="1344295" indent="0" algn="ctr">
              <a:buNone/>
              <a:defRPr sz="1175"/>
            </a:lvl5pPr>
            <a:lvl6pPr marL="1680210" indent="0" algn="ctr">
              <a:buNone/>
              <a:defRPr sz="1175"/>
            </a:lvl6pPr>
            <a:lvl7pPr marL="2016125" indent="0" algn="ctr">
              <a:buNone/>
              <a:defRPr sz="1175"/>
            </a:lvl7pPr>
            <a:lvl8pPr marL="2352040" indent="0" algn="ctr">
              <a:buNone/>
              <a:defRPr sz="1175"/>
            </a:lvl8pPr>
            <a:lvl9pPr marL="2687955" indent="0" algn="ctr">
              <a:buNone/>
              <a:defRPr sz="11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7783" y="4771963"/>
            <a:ext cx="2015966" cy="26835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64957" y="4767098"/>
            <a:ext cx="561618" cy="26835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5" name="Picture 5" descr="G:\Fujian Communications Technology college\科研项目\科技服务团队\校名和图标\新校徽透明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499" y="71884"/>
            <a:ext cx="755914" cy="75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图片包含 文本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81" y="143892"/>
            <a:ext cx="1200949" cy="534268"/>
          </a:xfrm>
          <a:prstGeom prst="rect">
            <a:avLst/>
          </a:prstGeom>
        </p:spPr>
      </p:pic>
      <p:sp>
        <p:nvSpPr>
          <p:cNvPr id="17" name="文本框 16"/>
          <p:cNvSpPr txBox="1"/>
          <p:nvPr userDrawn="1"/>
        </p:nvSpPr>
        <p:spPr>
          <a:xfrm>
            <a:off x="-82767" y="175830"/>
            <a:ext cx="6650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43" y="3152492"/>
            <a:ext cx="7616778" cy="596496"/>
          </a:xfrm>
        </p:spPr>
        <p:txBody>
          <a:bodyPr anchor="b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0663" y="513190"/>
            <a:ext cx="7218538" cy="2362241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754679"/>
            <a:ext cx="7616793" cy="501585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7"/>
            <a:ext cx="7616793" cy="2518867"/>
          </a:xfrm>
        </p:spPr>
        <p:txBody>
          <a:bodyPr anchor="ctr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090349"/>
            <a:ext cx="7616793" cy="1165916"/>
          </a:xfrm>
        </p:spPr>
        <p:txBody>
          <a:bodyPr anchor="ctr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815" y="448028"/>
            <a:ext cx="6836554" cy="2199646"/>
          </a:xfrm>
        </p:spPr>
        <p:txBody>
          <a:bodyPr anchor="ctr"/>
          <a:lstStyle>
            <a:lvl1pPr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64495" y="2653206"/>
            <a:ext cx="6432028" cy="437142"/>
          </a:xfrm>
        </p:spPr>
        <p:txBody>
          <a:bodyPr anchor="t">
            <a:normAutofit/>
          </a:bodyPr>
          <a:lstStyle>
            <a:lvl1pPr marL="0" indent="0">
              <a:buNone/>
              <a:defRPr sz="1030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213803"/>
            <a:ext cx="7616793" cy="104440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5989" y="554277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588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58705" y="2200142"/>
            <a:ext cx="447993" cy="429783"/>
          </a:xfrm>
          <a:prstGeom prst="rect">
            <a:avLst/>
          </a:prstGeom>
        </p:spPr>
        <p:txBody>
          <a:bodyPr vert="horz" lIns="67199" tIns="33599" rIns="67199" bIns="33599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588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1571861"/>
            <a:ext cx="7616793" cy="1846083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3426601"/>
            <a:ext cx="7616793" cy="838321"/>
          </a:xfrm>
        </p:spPr>
        <p:txBody>
          <a:bodyPr anchor="t"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7616793" cy="11796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2424404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71529" y="2163230"/>
            <a:ext cx="2424404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2043" y="1739704"/>
            <a:ext cx="2418925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63928" y="2163230"/>
            <a:ext cx="2427619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3" y="1739704"/>
            <a:ext cx="2428778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76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59543" y="2163230"/>
            <a:ext cx="2428778" cy="2093034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71529" y="448889"/>
            <a:ext cx="7616793" cy="117880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71529" y="3090348"/>
            <a:ext cx="242251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71529" y="1739704"/>
            <a:ext cx="2422517" cy="112007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71529" y="3513874"/>
            <a:ext cx="2422517" cy="742390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64965" y="3090348"/>
            <a:ext cx="2426500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63928" y="1739704"/>
            <a:ext cx="2427620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63928" y="3513873"/>
            <a:ext cx="2427620" cy="742391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9544" y="3090348"/>
            <a:ext cx="2425657" cy="423526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615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9543" y="1739704"/>
            <a:ext cx="2428778" cy="112007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175"/>
            </a:lvl1pPr>
            <a:lvl2pPr marL="335915" indent="0">
              <a:buNone/>
              <a:defRPr sz="1175"/>
            </a:lvl2pPr>
            <a:lvl3pPr marL="671830" indent="0">
              <a:buNone/>
              <a:defRPr sz="1175"/>
            </a:lvl3pPr>
            <a:lvl4pPr marL="1007745" indent="0">
              <a:buNone/>
              <a:defRPr sz="1175"/>
            </a:lvl4pPr>
            <a:lvl5pPr marL="1344295" indent="0">
              <a:buNone/>
              <a:defRPr sz="1175"/>
            </a:lvl5pPr>
            <a:lvl6pPr marL="1680210" indent="0">
              <a:buNone/>
              <a:defRPr sz="1175"/>
            </a:lvl6pPr>
            <a:lvl7pPr marL="2016125" indent="0">
              <a:buNone/>
              <a:defRPr sz="1175"/>
            </a:lvl7pPr>
            <a:lvl8pPr marL="2352040" indent="0">
              <a:buNone/>
              <a:defRPr sz="1175"/>
            </a:lvl8pPr>
            <a:lvl9pPr marL="2687955" indent="0">
              <a:buNone/>
              <a:defRPr sz="11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9452" y="3513872"/>
            <a:ext cx="2428870" cy="742392"/>
          </a:xfrm>
        </p:spPr>
        <p:txBody>
          <a:bodyPr anchor="t">
            <a:normAutofit/>
          </a:bodyPr>
          <a:lstStyle>
            <a:lvl1pPr marL="0" indent="0" algn="ctr">
              <a:buNone/>
              <a:defRPr sz="1030"/>
            </a:lvl1pPr>
            <a:lvl2pPr marL="335915" indent="0">
              <a:buNone/>
              <a:defRPr sz="880"/>
            </a:lvl2pPr>
            <a:lvl3pPr marL="671830" indent="0">
              <a:buNone/>
              <a:defRPr sz="735"/>
            </a:lvl3pPr>
            <a:lvl4pPr marL="1007745" indent="0">
              <a:buNone/>
              <a:defRPr sz="660"/>
            </a:lvl4pPr>
            <a:lvl5pPr marL="1344295" indent="0">
              <a:buNone/>
              <a:defRPr sz="660"/>
            </a:lvl5pPr>
            <a:lvl6pPr marL="1680210" indent="0">
              <a:buNone/>
              <a:defRPr sz="660"/>
            </a:lvl6pPr>
            <a:lvl7pPr marL="2016125" indent="0">
              <a:buNone/>
              <a:defRPr sz="660"/>
            </a:lvl7pPr>
            <a:lvl8pPr marL="2352040" indent="0">
              <a:buNone/>
              <a:defRPr sz="660"/>
            </a:lvl8pPr>
            <a:lvl9pPr marL="2687955" indent="0">
              <a:buNone/>
              <a:defRPr sz="6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29" y="1739704"/>
            <a:ext cx="7616793" cy="251656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1892" y="448029"/>
            <a:ext cx="1876429" cy="380823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71530" y="448029"/>
            <a:ext cx="5628364" cy="380823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8" y="1739704"/>
            <a:ext cx="7616333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608956"/>
            <a:ext cx="7607459" cy="2011435"/>
          </a:xfrm>
        </p:spPr>
        <p:txBody>
          <a:bodyPr anchor="b">
            <a:normAutofit/>
          </a:bodyPr>
          <a:lstStyle>
            <a:lvl1pPr>
              <a:defRPr sz="294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2688062"/>
            <a:ext cx="7607459" cy="1005551"/>
          </a:xfrm>
        </p:spPr>
        <p:txBody>
          <a:bodyPr>
            <a:normAutofit/>
          </a:bodyPr>
          <a:lstStyle>
            <a:lvl1pPr marL="0" indent="0" algn="ctr">
              <a:buNone/>
              <a:defRPr sz="1470">
                <a:solidFill>
                  <a:schemeClr val="bg1">
                    <a:lumMod val="50000"/>
                  </a:schemeClr>
                </a:solidFill>
              </a:defRPr>
            </a:lvl1pPr>
            <a:lvl2pPr marL="335915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183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3pPr>
            <a:lvl4pPr marL="100774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4pPr>
            <a:lvl5pPr marL="134429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6pPr>
            <a:lvl7pPr marL="201612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7pPr>
            <a:lvl8pPr marL="2352040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8pPr>
            <a:lvl9pPr marL="2687955" indent="0">
              <a:buNone/>
              <a:defRPr sz="11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71529" y="1739704"/>
            <a:ext cx="375239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535924" y="1739704"/>
            <a:ext cx="3751937" cy="25165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432" y="1742589"/>
            <a:ext cx="3581496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71529" y="2242353"/>
            <a:ext cx="375239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705" y="1742589"/>
            <a:ext cx="3587617" cy="49976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1910" b="0">
                <a:solidFill>
                  <a:schemeClr val="tx1"/>
                </a:solidFill>
              </a:defRPr>
            </a:lvl1pPr>
            <a:lvl2pPr marL="335915" indent="0">
              <a:buNone/>
              <a:defRPr sz="1470" b="1"/>
            </a:lvl2pPr>
            <a:lvl3pPr marL="671830" indent="0">
              <a:buNone/>
              <a:defRPr sz="1325" b="1"/>
            </a:lvl3pPr>
            <a:lvl4pPr marL="1007745" indent="0">
              <a:buNone/>
              <a:defRPr sz="1175" b="1"/>
            </a:lvl4pPr>
            <a:lvl5pPr marL="1344295" indent="0">
              <a:buNone/>
              <a:defRPr sz="1175" b="1"/>
            </a:lvl5pPr>
            <a:lvl6pPr marL="1680210" indent="0">
              <a:buNone/>
              <a:defRPr sz="1175" b="1"/>
            </a:lvl6pPr>
            <a:lvl7pPr marL="2016125" indent="0">
              <a:buNone/>
              <a:defRPr sz="1175" b="1"/>
            </a:lvl7pPr>
            <a:lvl8pPr marL="2352040" indent="0">
              <a:buNone/>
              <a:defRPr sz="1175" b="1"/>
            </a:lvl8pPr>
            <a:lvl9pPr marL="2687955" indent="0">
              <a:buNone/>
              <a:defRPr sz="11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535924" y="2242353"/>
            <a:ext cx="3751938" cy="20139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2892321" cy="1486997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31847" y="448028"/>
            <a:ext cx="4556474" cy="380823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29" y="1935024"/>
            <a:ext cx="2892321" cy="2321240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59850" cy="5040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29" y="448028"/>
            <a:ext cx="4361584" cy="1486998"/>
          </a:xfrm>
        </p:spPr>
        <p:txBody>
          <a:bodyPr anchor="b"/>
          <a:lstStyle>
            <a:lvl1pPr algn="ctr">
              <a:defRPr sz="23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56457" y="448029"/>
            <a:ext cx="2392349" cy="3808236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350"/>
            </a:lvl1pPr>
            <a:lvl2pPr marL="335915" indent="0">
              <a:buNone/>
              <a:defRPr sz="2060"/>
            </a:lvl2pPr>
            <a:lvl3pPr marL="671830" indent="0">
              <a:buNone/>
              <a:defRPr sz="1765"/>
            </a:lvl3pPr>
            <a:lvl4pPr marL="1007745" indent="0">
              <a:buNone/>
              <a:defRPr sz="1470"/>
            </a:lvl4pPr>
            <a:lvl5pPr marL="1344295" indent="0">
              <a:buNone/>
              <a:defRPr sz="1470"/>
            </a:lvl5pPr>
            <a:lvl6pPr marL="1680210" indent="0">
              <a:buNone/>
              <a:defRPr sz="1470"/>
            </a:lvl6pPr>
            <a:lvl7pPr marL="2016125" indent="0">
              <a:buNone/>
              <a:defRPr sz="1470"/>
            </a:lvl7pPr>
            <a:lvl8pPr marL="2352040" indent="0">
              <a:buNone/>
              <a:defRPr sz="1470"/>
            </a:lvl8pPr>
            <a:lvl9pPr marL="2687955" indent="0">
              <a:buNone/>
              <a:defRPr sz="14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544" y="1935025"/>
            <a:ext cx="4361569" cy="2321239"/>
          </a:xfrm>
        </p:spPr>
        <p:txBody>
          <a:bodyPr/>
          <a:lstStyle>
            <a:lvl1pPr marL="0" indent="0" algn="ctr">
              <a:buNone/>
              <a:defRPr sz="1175"/>
            </a:lvl1pPr>
            <a:lvl2pPr marL="335915" indent="0">
              <a:buNone/>
              <a:defRPr sz="1030"/>
            </a:lvl2pPr>
            <a:lvl3pPr marL="671830" indent="0">
              <a:buNone/>
              <a:defRPr sz="880"/>
            </a:lvl3pPr>
            <a:lvl4pPr marL="1007745" indent="0">
              <a:buNone/>
              <a:defRPr sz="735"/>
            </a:lvl4pPr>
            <a:lvl5pPr marL="1344295" indent="0">
              <a:buNone/>
              <a:defRPr sz="735"/>
            </a:lvl5pPr>
            <a:lvl6pPr marL="1680210" indent="0">
              <a:buNone/>
              <a:defRPr sz="735"/>
            </a:lvl6pPr>
            <a:lvl7pPr marL="2016125" indent="0">
              <a:buNone/>
              <a:defRPr sz="735"/>
            </a:lvl7pPr>
            <a:lvl8pPr marL="2352040" indent="0">
              <a:buNone/>
              <a:defRPr sz="735"/>
            </a:lvl8pPr>
            <a:lvl9pPr marL="2687955" indent="0">
              <a:buNone/>
              <a:defRPr sz="7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8959852" cy="504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530" y="454582"/>
            <a:ext cx="7616792" cy="1173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29" y="1739704"/>
            <a:ext cx="7616793" cy="2516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3072" y="4323936"/>
            <a:ext cx="201596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2022/12/16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1529" y="4323936"/>
            <a:ext cx="4903877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5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6703" y="4323936"/>
            <a:ext cx="56161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5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框 6"/>
          <p:cNvSpPr txBox="1"/>
          <p:nvPr userDrawn="1"/>
        </p:nvSpPr>
        <p:spPr>
          <a:xfrm>
            <a:off x="-128587" y="4688669"/>
            <a:ext cx="5919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信创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操作系统管理（统信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版）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配套</a:t>
            </a:r>
            <a:r>
              <a:rPr lang="en-US" altLang="zh-CN" sz="18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endParaRPr lang="zh-CN" altLang="en-US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5" descr="G:\Fujian Communications Technology college\科研项目\科技服务团队\校名和图标\新校徽透明.png"/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225" y="4297835"/>
            <a:ext cx="739196" cy="74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图片包含 文本&#10;&#10;描述已自动生成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496" y="4614769"/>
            <a:ext cx="956830" cy="4256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671830" rtl="0" eaLnBrk="1" latinLnBrk="0" hangingPunct="1">
        <a:lnSpc>
          <a:spcPct val="90000"/>
        </a:lnSpc>
        <a:spcBef>
          <a:spcPct val="0"/>
        </a:spcBef>
        <a:buNone/>
        <a:defRPr sz="2645" kern="1200" cap="none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68275" indent="-168275" algn="l" defTabSz="671830" rtl="0" eaLnBrk="1" latinLnBrk="0" hangingPunct="1">
        <a:lnSpc>
          <a:spcPct val="120000"/>
        </a:lnSpc>
        <a:spcBef>
          <a:spcPts val="735"/>
        </a:spcBef>
        <a:buClr>
          <a:schemeClr val="tx1"/>
        </a:buClr>
        <a:buFont typeface="Arial" panose="020B0604020202020204" pitchFamily="34" charset="0"/>
        <a:buChar char="•"/>
        <a:defRPr sz="147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0419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325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4010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175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7602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1193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4785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183765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1968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856230" indent="-168275" algn="l" defTabSz="671830" rtl="0" eaLnBrk="1" latinLnBrk="0" hangingPunct="1">
        <a:lnSpc>
          <a:spcPct val="120000"/>
        </a:lnSpc>
        <a:spcBef>
          <a:spcPts val="365"/>
        </a:spcBef>
        <a:buClr>
          <a:schemeClr val="tx1"/>
        </a:buClr>
        <a:buFont typeface="Arial" panose="020B0604020202020204" pitchFamily="34" charset="0"/>
        <a:buChar char="•"/>
        <a:defRPr sz="103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1pPr>
      <a:lvl2pPr marL="33591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2pPr>
      <a:lvl3pPr marL="67183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3pPr>
      <a:lvl4pPr marL="100774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4pPr>
      <a:lvl5pPr marL="134429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6pPr>
      <a:lvl7pPr marL="201612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7pPr>
      <a:lvl8pPr marL="2352040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8pPr>
      <a:lvl9pPr marL="2687955" algn="l" defTabSz="671830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1851633" y="1634757"/>
            <a:ext cx="5256584" cy="805815"/>
          </a:xfrm>
          <a:prstGeom prst="rect">
            <a:avLst/>
          </a:prstGeom>
        </p:spPr>
        <p:txBody>
          <a:bodyPr wrap="square" lIns="67391" tIns="33696" rIns="67391" bIns="33696">
            <a:spAutoFit/>
          </a:bodyPr>
          <a:lstStyle/>
          <a:p>
            <a:pPr>
              <a:defRPr/>
            </a:pPr>
            <a:r>
              <a:rPr 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项目五 </a:t>
            </a:r>
            <a:r>
              <a:rPr lang="en-US" alt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设备管理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4.80315E-6 L 0 -0.07212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任务实施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2465" y="1194435"/>
            <a:ext cx="806005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查看USB总线和所连接的设备信息</a:t>
            </a:r>
          </a:p>
          <a:p>
            <a:r>
              <a:rPr lang="zh-CN" altLang="en-US" sz="2400"/>
              <a:t>$ lsusb   # 查看USB总线和所连接的设备信息</a:t>
            </a:r>
          </a:p>
          <a:p>
            <a:r>
              <a:rPr lang="zh-CN" altLang="en-US" sz="2400"/>
              <a:t>$ lsusb -t   # 以树状图显示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任务实施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2465" y="1194435"/>
            <a:ext cx="806005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查看CPU信息</a:t>
            </a:r>
          </a:p>
          <a:p>
            <a:r>
              <a:rPr lang="zh-CN" altLang="en-US" sz="2400"/>
              <a:t>$ lscpu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任务实施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2465" y="1194435"/>
            <a:ext cx="806005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查看块设备信息</a:t>
            </a:r>
          </a:p>
          <a:p>
            <a:r>
              <a:rPr lang="zh-CN" altLang="en-US" sz="2400"/>
              <a:t>$ lsblk     # 显示所有块设备</a:t>
            </a:r>
          </a:p>
          <a:p>
            <a:r>
              <a:rPr lang="zh-CN" altLang="en-US" sz="2400"/>
              <a:t>$ lsblk -S    # 只显示SCSI设备</a:t>
            </a:r>
          </a:p>
          <a:p>
            <a:r>
              <a:rPr lang="zh-CN" altLang="en-US" sz="2400"/>
              <a:t>$ lsblk /dev/sda	 # 只输出sda信息</a:t>
            </a:r>
          </a:p>
          <a:p>
            <a:r>
              <a:rPr lang="zh-CN" altLang="en-US" sz="2400"/>
              <a:t>$ lsblk -l -o”NAME,LABEL,UUID”   # 输出设备的NAME、LABEL、UUID信息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任务实施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2465" y="1194435"/>
            <a:ext cx="806005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显示块设备属性信息</a:t>
            </a:r>
          </a:p>
          <a:p>
            <a:r>
              <a:rPr lang="zh-CN" altLang="en-US" sz="2400"/>
              <a:t>$ blkid   # 显示所有块设备信息</a:t>
            </a:r>
          </a:p>
          <a:p>
            <a:r>
              <a:rPr lang="zh-CN" altLang="en-US" sz="2400"/>
              <a:t>$ blkid /dev/sda   # 显示sda设备信息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660400"/>
            <a:ext cx="7616825" cy="909955"/>
          </a:xfrm>
        </p:spPr>
        <p:txBody>
          <a:bodyPr/>
          <a:lstStyle/>
          <a:p>
            <a:r>
              <a:rPr lang="en-US" altLang="zh-CN"/>
              <a:t>任务二 打印机的管理与使用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sz="2000"/>
              <a:t>在本任务中，小明需要知道文件打印命令，并能够在桌面环境、服务器环境下使用打印机，管理打印任务。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660400"/>
            <a:ext cx="761682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任务二 打印机的管理与使用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sz="2000">
                <a:latin typeface="+mn-ea"/>
              </a:rPr>
              <a:t>lp/lpr</a:t>
            </a:r>
            <a:r>
              <a:rPr lang="en-US" altLang="zh-CN" sz="2000"/>
              <a:t>命令</a:t>
            </a:r>
          </a:p>
          <a:p>
            <a:pPr marL="0" indent="0">
              <a:buNone/>
            </a:pPr>
            <a:r>
              <a:rPr lang="en-US" altLang="zh-CN" sz="2000"/>
              <a:t>格式一：lp [选项]</a:t>
            </a:r>
          </a:p>
          <a:p>
            <a:pPr marL="0" indent="0">
              <a:buNone/>
            </a:pPr>
            <a:r>
              <a:rPr lang="en-US" altLang="zh-CN" sz="2000"/>
              <a:t>格式二：lpr [选项]</a:t>
            </a:r>
          </a:p>
          <a:p>
            <a:pPr marL="0" indent="0">
              <a:buNone/>
            </a:pPr>
            <a:r>
              <a:rPr lang="en-US" altLang="zh-CN" sz="2000"/>
              <a:t>功能：根据选项要求打印文件。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660400"/>
            <a:ext cx="761682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任务二 打印机的管理与使用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672163" y="1261549"/>
            <a:ext cx="7616333" cy="251656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charset="0"/>
              <a:buChar char="l"/>
            </a:pPr>
            <a:r>
              <a:rPr lang="en-US" altLang="zh-CN" sz="2000">
                <a:latin typeface="+mn-ea"/>
                <a:cs typeface="+mn-ea"/>
              </a:rPr>
              <a:t>.lpstat命令</a:t>
            </a:r>
          </a:p>
          <a:p>
            <a:pPr marL="0" indent="0">
              <a:buNone/>
            </a:pPr>
            <a:r>
              <a:rPr lang="en-US" altLang="zh-CN" sz="2000">
                <a:latin typeface="+mn-ea"/>
                <a:cs typeface="+mn-ea"/>
              </a:rPr>
              <a:t>格式：lpstat [选项]</a:t>
            </a:r>
          </a:p>
          <a:p>
            <a:pPr marL="0" indent="0">
              <a:buNone/>
            </a:pPr>
            <a:r>
              <a:rPr lang="en-US" altLang="zh-CN" sz="2000">
                <a:latin typeface="+mn-ea"/>
                <a:cs typeface="+mn-ea"/>
              </a:rPr>
              <a:t>功能：查询打印机状态及任务队列的情况</a:t>
            </a:r>
          </a:p>
          <a:p>
            <a:pPr>
              <a:buFont typeface="Wingdings" panose="05000000000000000000" charset="0"/>
              <a:buChar char="l"/>
            </a:pPr>
            <a:r>
              <a:rPr lang="en-US" altLang="zh-CN" sz="2000">
                <a:latin typeface="+mn-ea"/>
                <a:cs typeface="+mn-ea"/>
              </a:rPr>
              <a:t>cancel/lprm命令</a:t>
            </a:r>
          </a:p>
          <a:p>
            <a:pPr marL="0" indent="0">
              <a:buNone/>
            </a:pPr>
            <a:r>
              <a:rPr lang="en-US" altLang="zh-CN" sz="2000">
                <a:latin typeface="+mn-ea"/>
                <a:cs typeface="+mn-ea"/>
              </a:rPr>
              <a:t>格式一：cancel [-a] lp_job</a:t>
            </a:r>
          </a:p>
          <a:p>
            <a:pPr marL="0" indent="0">
              <a:buNone/>
            </a:pPr>
            <a:r>
              <a:rPr lang="en-US" altLang="zh-CN" sz="2000">
                <a:latin typeface="+mn-ea"/>
                <a:cs typeface="+mn-ea"/>
              </a:rPr>
              <a:t>格式二：lprm lp_job_num</a:t>
            </a:r>
          </a:p>
          <a:p>
            <a:pPr marL="0" indent="0">
              <a:buNone/>
            </a:pPr>
            <a:r>
              <a:rPr lang="en-US" altLang="zh-CN" sz="2000">
                <a:latin typeface="+mn-ea"/>
                <a:cs typeface="+mn-ea"/>
              </a:rPr>
              <a:t>功能：撤销打印队列中的打印作业。其中，选项 -a 用于撤销打印队列中的所有打印作业</a:t>
            </a:r>
            <a:r>
              <a:rPr lang="en-US" altLang="zh-CN" sz="2000"/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2465" y="187960"/>
            <a:ext cx="761682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任务二 打印机的管理与使用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99490" y="616585"/>
            <a:ext cx="45135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通过图形界面管理打印机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080" y="1633220"/>
            <a:ext cx="1365250" cy="1944370"/>
          </a:xfrm>
          <a:prstGeom prst="rect">
            <a:avLst/>
          </a:prstGeom>
        </p:spPr>
      </p:pic>
      <p:pic>
        <p:nvPicPr>
          <p:cNvPr id="327" name="图片 327" descr="图形用户界面, 文本, 应用程序, 聊天或短信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8" y="1910397"/>
            <a:ext cx="3077845" cy="1667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2465" y="187960"/>
            <a:ext cx="761682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任务二 打印机的管理与使用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63905" y="697865"/>
            <a:ext cx="778637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+mn-ea"/>
                <a:cs typeface="+mn-ea"/>
              </a:rPr>
              <a:t>在终端界面打印文件</a:t>
            </a:r>
          </a:p>
          <a:p>
            <a:r>
              <a:rPr lang="zh-CN" altLang="en-US">
                <a:latin typeface="+mn-ea"/>
                <a:cs typeface="+mn-ea"/>
              </a:rPr>
              <a:t>$ lp demo.txt # 打印demo.txt文件</a:t>
            </a:r>
          </a:p>
          <a:p>
            <a:r>
              <a:rPr lang="zh-CN" altLang="en-US">
                <a:latin typeface="+mn-ea"/>
                <a:cs typeface="+mn-ea"/>
              </a:rPr>
              <a:t>$ lp -n 2 demo.tx # 打印两份demo.txt文件</a:t>
            </a:r>
          </a:p>
          <a:p>
            <a:r>
              <a:rPr lang="zh-CN" altLang="en-US">
                <a:latin typeface="+mn-ea"/>
                <a:cs typeface="+mn-ea"/>
              </a:rPr>
              <a:t>$ lpr -#2 demo.txt # 打印两份demo.txt文件</a:t>
            </a:r>
          </a:p>
          <a:p>
            <a:r>
              <a:rPr lang="zh-CN" altLang="en-US">
                <a:latin typeface="+mn-ea"/>
                <a:cs typeface="+mn-ea"/>
              </a:rPr>
              <a:t>$ ls -l /tmp | lp # 打印/tmp目录下的列表</a:t>
            </a:r>
          </a:p>
          <a:p>
            <a:r>
              <a:rPr lang="zh-CN" altLang="en-US">
                <a:latin typeface="+mn-ea"/>
                <a:cs typeface="+mn-ea"/>
              </a:rPr>
              <a:t>$ lpr demo1.txt demo2.txt # 打印多份文件</a:t>
            </a:r>
          </a:p>
          <a:p>
            <a:r>
              <a:rPr lang="zh-CN" altLang="en-US">
                <a:latin typeface="+mn-ea"/>
                <a:cs typeface="+mn-ea"/>
              </a:rPr>
              <a:t>$ pr -n demo.txt | lpr # 以文件名为标题，添加行号，分页打印demo.txt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2465" y="187960"/>
            <a:ext cx="761682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任务二 打印机的管理与使用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9470" y="697865"/>
            <a:ext cx="727011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+mn-ea"/>
                <a:cs typeface="+mn-ea"/>
              </a:rPr>
              <a:t>在终端界面管理打印任务</a:t>
            </a:r>
          </a:p>
          <a:p>
            <a:r>
              <a:rPr lang="zh-CN" altLang="en-US">
                <a:latin typeface="+mn-ea"/>
                <a:cs typeface="+mn-ea"/>
              </a:rPr>
              <a:t>$ lpstat -o   # 显示打印机上的作业队列</a:t>
            </a:r>
          </a:p>
          <a:p>
            <a:r>
              <a:rPr lang="zh-CN" altLang="en-US">
                <a:latin typeface="+mn-ea"/>
                <a:cs typeface="+mn-ea"/>
              </a:rPr>
              <a:t>	lp-1   demo1</a:t>
            </a:r>
          </a:p>
          <a:p>
            <a:r>
              <a:rPr lang="zh-CN" altLang="en-US">
                <a:latin typeface="+mn-ea"/>
                <a:cs typeface="+mn-ea"/>
              </a:rPr>
              <a:t>	lp-2 demo2</a:t>
            </a:r>
          </a:p>
          <a:p>
            <a:r>
              <a:rPr lang="zh-CN" altLang="en-US">
                <a:latin typeface="+mn-ea"/>
                <a:cs typeface="+mn-ea"/>
              </a:rPr>
              <a:t>$ cancel lp-1 lp-2   # 删除打印作业lp-1 lp-2</a:t>
            </a:r>
          </a:p>
          <a:p>
            <a:r>
              <a:rPr lang="zh-CN" altLang="en-US">
                <a:latin typeface="+mn-ea"/>
                <a:cs typeface="+mn-ea"/>
              </a:rPr>
              <a:t>$ lrm 1 2   # 删除打印作业lp-1 lp-2</a:t>
            </a:r>
          </a:p>
          <a:p>
            <a:r>
              <a:rPr lang="zh-CN" altLang="en-US">
                <a:latin typeface="+mn-ea"/>
                <a:cs typeface="+mn-ea"/>
              </a:rPr>
              <a:t>$ cancel -a   # 撤销所有打印作业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任务一 查看系统设备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sz="2000"/>
              <a:t>在本任务中，小明需要知道统信UOS支持的设备和系统设备操作的基本命令，并能够使用终端命令查看硬件信息、块设备信息和网卡信息。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1851633" y="1634757"/>
            <a:ext cx="5256584" cy="805815"/>
          </a:xfrm>
          <a:prstGeom prst="rect">
            <a:avLst/>
          </a:prstGeom>
        </p:spPr>
        <p:txBody>
          <a:bodyPr wrap="square" lIns="67391" tIns="33696" rIns="67391" bIns="33696">
            <a:spAutoFit/>
          </a:bodyPr>
          <a:lstStyle/>
          <a:p>
            <a:pPr>
              <a:defRPr/>
            </a:pPr>
            <a:r>
              <a:rPr 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项目五 </a:t>
            </a:r>
            <a:r>
              <a:rPr lang="en-US" alt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设备管理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699260" y="3218815"/>
            <a:ext cx="472313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/>
              <a:t>任务三  交换区管理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4.80315E-6 L 0 -0.07212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8825" y="1024890"/>
            <a:ext cx="761682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任务三  交换区管理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55420" y="2040255"/>
            <a:ext cx="64077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在本任务中，为了在UOS操作系统中合理使用内存空间，小明需要通过管理交换区来优化内存资源使用，提高系统性能。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8825" y="1024890"/>
            <a:ext cx="761682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任务三  交换区管理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75715" y="1621790"/>
            <a:ext cx="640778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无论在系统安装过程中是否指定了交换区，系统总会分配一定大小的磁盘空问用作交换区或用于存储交换设备。交换区一般由操作系统自动管理，不需耍用户或管理员进行过多的干预。但管理员可通过特殊命令对交换区进行一定范围的控制或配置。</a:t>
            </a:r>
          </a:p>
          <a:p>
            <a:r>
              <a:rPr lang="zh-CN" altLang="en-US"/>
              <a:t>如果在安装系统时没有分配足够的交换区，则对于正在使用的系统， 管理员可以使用交换区管理命令添加交换区，若外置存储上有剩余空间，则可在其上创建交换区，此时建议使用独立的分区：若不能创建交换区，则可使用文件作为交换设备。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42845" y="423545"/>
            <a:ext cx="524065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任务三  交换区管理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8995" y="93281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交换设备管理的命令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49630" y="1450340"/>
            <a:ext cx="4900295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000">
                <a:latin typeface="+mn-ea"/>
                <a:cs typeface="+mn-ea"/>
              </a:rPr>
              <a:t>mkswap命令</a:t>
            </a:r>
          </a:p>
          <a:p>
            <a:r>
              <a:rPr lang="zh-CN" altLang="en-US" sz="2000">
                <a:latin typeface="+mn-ea"/>
                <a:cs typeface="+mn-ea"/>
              </a:rPr>
              <a:t>mkswap命令用于在设备或普通文件上创建交换区，其语法格式如下：</a:t>
            </a:r>
          </a:p>
          <a:p>
            <a:r>
              <a:rPr lang="zh-CN" altLang="en-US" sz="2000">
                <a:latin typeface="+mn-ea"/>
                <a:cs typeface="+mn-ea"/>
              </a:rPr>
              <a:t>mkswap [选项] [设备] [大小]</a:t>
            </a:r>
          </a:p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 sz="2000">
                <a:latin typeface="+mn-ea"/>
                <a:cs typeface="+mn-ea"/>
              </a:rPr>
              <a:t>swapon命令</a:t>
            </a:r>
          </a:p>
          <a:p>
            <a:r>
              <a:rPr lang="zh-CN" altLang="en-US" sz="2000">
                <a:latin typeface="+mn-ea"/>
                <a:cs typeface="+mn-ea"/>
              </a:rPr>
              <a:t>swapon命令用于启用由mkswap创建的交换区，其命令格式如下：</a:t>
            </a:r>
          </a:p>
          <a:p>
            <a:r>
              <a:rPr lang="zh-CN" altLang="en-US" sz="2000">
                <a:latin typeface="+mn-ea"/>
                <a:cs typeface="+mn-ea"/>
              </a:rPr>
              <a:t>swapon [选项] [设备文件]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1851633" y="1634757"/>
            <a:ext cx="5256584" cy="805815"/>
          </a:xfrm>
          <a:prstGeom prst="rect">
            <a:avLst/>
          </a:prstGeom>
        </p:spPr>
        <p:txBody>
          <a:bodyPr wrap="square" lIns="67391" tIns="33696" rIns="67391" bIns="33696">
            <a:spAutoFit/>
          </a:bodyPr>
          <a:lstStyle/>
          <a:p>
            <a:pPr>
              <a:defRPr/>
            </a:pPr>
            <a:r>
              <a:rPr 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项目五 </a:t>
            </a:r>
            <a:r>
              <a:rPr lang="en-US" alt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设备管理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699260" y="3218815"/>
            <a:ext cx="540893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/>
              <a:t>任务四  串口与终端管理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4.80315E-6 L 0 -0.07212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42845" y="423545"/>
            <a:ext cx="524065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任务四  串口与终端管理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4260" y="1503680"/>
            <a:ext cx="71208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&lt;任务描述&gt;</a:t>
            </a:r>
          </a:p>
          <a:p>
            <a:r>
              <a:rPr lang="zh-CN" altLang="en-US" sz="2400"/>
              <a:t>在本任务中，小明需要在UOS平台实现串口和外部设备的通信，并利用终端管理命令对进行管理。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13940" y="155575"/>
            <a:ext cx="524065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任务四  串口与终端管理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5955" y="76962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知识准备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0230" y="1397635"/>
            <a:ext cx="73787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终端概述</a:t>
            </a:r>
          </a:p>
          <a:p>
            <a:r>
              <a:rPr lang="zh-CN" altLang="en-US"/>
              <a:t>终端的类型可以从硬件和软件区分。硬件主要指各生产厂家的不同型号的产品，软件些硬件终端设备所支持的 “逻辑”终端类型。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0230" y="2450465"/>
            <a:ext cx="72720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终端的工作方式</a:t>
            </a:r>
          </a:p>
          <a:p>
            <a:r>
              <a:rPr lang="zh-CN" altLang="en-US"/>
              <a:t>终端是由内核中的终端驱动程序来控制的，它有两种工作方式：规范模式 (Canonical Mode）和非规范模式 (Noncanonical Mode)。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13940" y="155575"/>
            <a:ext cx="5240655" cy="509270"/>
          </a:xfrm>
        </p:spPr>
        <p:txBody>
          <a:bodyPr>
            <a:normAutofit/>
          </a:bodyPr>
          <a:lstStyle/>
          <a:p>
            <a:r>
              <a:rPr lang="en-US" altLang="zh-CN"/>
              <a:t>任务四  串口与终端管理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5955" y="76962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终端管理命令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5955" y="1376045"/>
            <a:ext cx="727075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+mn-ea"/>
                <a:cs typeface="+mn-ea"/>
              </a:rPr>
              <a:t>stty命令</a:t>
            </a:r>
          </a:p>
          <a:p>
            <a:r>
              <a:rPr lang="zh-CN" altLang="en-US">
                <a:latin typeface="+mn-ea"/>
                <a:cs typeface="+mn-ea"/>
              </a:rPr>
              <a:t>stty 命令用来查询或设置终端的属性，其命令格式如下：</a:t>
            </a:r>
          </a:p>
          <a:p>
            <a:r>
              <a:rPr lang="zh-CN" altLang="en-US">
                <a:latin typeface="+mn-ea"/>
                <a:cs typeface="+mn-ea"/>
              </a:rPr>
              <a:t>stty [-F 设备 | --file=设备][选项] [设置]...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6590" y="2476500"/>
            <a:ext cx="737743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+mj-ea"/>
                <a:ea typeface="+mj-ea"/>
                <a:cs typeface="+mj-ea"/>
              </a:rPr>
              <a:t>export命令</a:t>
            </a:r>
          </a:p>
          <a:p>
            <a:r>
              <a:rPr lang="zh-CN" altLang="en-US">
                <a:latin typeface="+mj-ea"/>
                <a:ea typeface="+mj-ea"/>
                <a:cs typeface="+mj-ea"/>
              </a:rPr>
              <a:t>export 命令用于设置或显示环境变量。在 shell 中执行程序时，shell 会提供一组环境变量。export 可新增，修改或删除环境变量，供后续执行的程序使用。export 的效力仅限于该次登陆操作。</a:t>
            </a:r>
          </a:p>
          <a:p>
            <a:r>
              <a:rPr lang="zh-CN" altLang="en-US">
                <a:latin typeface="+mj-ea"/>
                <a:ea typeface="+mj-ea"/>
                <a:cs typeface="+mj-ea"/>
              </a:rPr>
              <a:t>export的命令格式如下：</a:t>
            </a:r>
          </a:p>
          <a:p>
            <a:r>
              <a:rPr lang="zh-CN" altLang="en-US">
                <a:latin typeface="+mj-ea"/>
                <a:ea typeface="+mj-ea"/>
                <a:cs typeface="+mj-ea"/>
              </a:rPr>
              <a:t>export [-fnp][变量名称]=[变量设置值]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1851633" y="1634757"/>
            <a:ext cx="5256584" cy="805815"/>
          </a:xfrm>
          <a:prstGeom prst="rect">
            <a:avLst/>
          </a:prstGeom>
        </p:spPr>
        <p:txBody>
          <a:bodyPr wrap="square" lIns="67391" tIns="33696" rIns="67391" bIns="33696">
            <a:spAutoFit/>
          </a:bodyPr>
          <a:lstStyle/>
          <a:p>
            <a:pPr>
              <a:defRPr/>
            </a:pPr>
            <a:r>
              <a:rPr 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项目五 </a:t>
            </a:r>
            <a:r>
              <a:rPr lang="en-US" altLang="zh-CN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设备管理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030095" y="3218815"/>
            <a:ext cx="489902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/>
              <a:t>任务五 磁盘管理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4.80315E-6 L 0 -0.07212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9060" y="664845"/>
            <a:ext cx="48990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任务五 磁盘管理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0230" y="1321435"/>
            <a:ext cx="695071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&lt;任务描述&gt;</a:t>
            </a:r>
          </a:p>
          <a:p>
            <a:r>
              <a:rPr lang="zh-CN" altLang="en-US" sz="2400">
                <a:latin typeface="+mn-ea"/>
                <a:cs typeface="+mn-ea"/>
              </a:rPr>
              <a:t>某公司新购入一批硬盘需要部署在服务器上，需要在UOS平台上通过磁盘管理自定义磁盘使用，方便维护管理。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任务一 查看系统设备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2005330" y="1739900"/>
            <a:ext cx="6282690" cy="2516505"/>
          </a:xfrm>
        </p:spPr>
        <p:txBody>
          <a:bodyPr/>
          <a:lstStyle/>
          <a:p>
            <a:r>
              <a:rPr lang="en-US" altLang="zh-CN" sz="2000"/>
              <a:t>设备管理是指设备安装、管理与使用。设备安装可以分为两部分：一部分是物理设备的安装；另一部分是设备驱动程序的安装与管理。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7660" y="1259205"/>
            <a:ext cx="86487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设备管理综述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9060" y="664845"/>
            <a:ext cx="48990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任务五 磁盘管理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31520" y="119824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磁盘管理命令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14400" y="1781810"/>
            <a:ext cx="575754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>
                <a:latin typeface="+mn-ea"/>
                <a:cs typeface="+mn-ea"/>
              </a:rPr>
              <a:t>fdisk命令</a:t>
            </a:r>
          </a:p>
          <a:p>
            <a:r>
              <a:rPr lang="zh-CN" altLang="en-US" sz="2000">
                <a:latin typeface="+mn-ea"/>
                <a:cs typeface="+mn-ea"/>
              </a:rPr>
              <a:t> fdisk命令用来进行磁盘分区，其命令格式如下：</a:t>
            </a:r>
          </a:p>
          <a:p>
            <a:r>
              <a:rPr lang="zh-CN" altLang="en-US" sz="2000">
                <a:latin typeface="+mn-ea"/>
                <a:cs typeface="+mn-ea"/>
              </a:rPr>
              <a:t>fdisk [-l] 磁盘设备</a:t>
            </a:r>
          </a:p>
          <a:p>
            <a:endParaRPr lang="zh-CN" altLang="en-US" sz="2000">
              <a:latin typeface="+mn-ea"/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>
                <a:latin typeface="+mj-ea"/>
                <a:ea typeface="+mj-ea"/>
                <a:cs typeface="+mj-ea"/>
                <a:sym typeface="+mn-ea"/>
              </a:rPr>
              <a:t>mkfs命令 </a:t>
            </a:r>
            <a:endParaRPr lang="zh-CN" altLang="en-US" sz="2000">
              <a:latin typeface="+mj-ea"/>
              <a:ea typeface="+mj-ea"/>
              <a:cs typeface="+mj-ea"/>
            </a:endParaRPr>
          </a:p>
          <a:p>
            <a:r>
              <a:rPr lang="zh-CN" altLang="en-US" sz="2000">
                <a:latin typeface="+mj-ea"/>
                <a:ea typeface="+mj-ea"/>
                <a:cs typeface="+mj-ea"/>
                <a:sym typeface="+mn-ea"/>
              </a:rPr>
              <a:t>mkfs命令在磁盘分割后进行文件系统的格式化，其命令格式如下：</a:t>
            </a:r>
            <a:endParaRPr lang="zh-CN" altLang="en-US" sz="2000">
              <a:latin typeface="+mj-ea"/>
              <a:ea typeface="+mj-ea"/>
              <a:cs typeface="+mj-ea"/>
            </a:endParaRPr>
          </a:p>
          <a:p>
            <a:r>
              <a:rPr lang="zh-CN" altLang="en-US" sz="2000">
                <a:latin typeface="+mj-ea"/>
                <a:ea typeface="+mj-ea"/>
                <a:cs typeface="+mj-ea"/>
                <a:sym typeface="+mn-ea"/>
              </a:rPr>
              <a:t>mkfs [-t 文件系统格式] 装置文件名</a:t>
            </a:r>
            <a:endParaRPr lang="zh-CN" altLang="en-US" sz="2000">
              <a:latin typeface="+mj-ea"/>
              <a:ea typeface="+mj-ea"/>
              <a:cs typeface="+mj-ea"/>
            </a:endParaRPr>
          </a:p>
          <a:p>
            <a:endParaRPr lang="zh-CN" altLang="en-US" sz="20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9060" y="664845"/>
            <a:ext cx="48990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任务五 磁盘管理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31520" y="119824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磁盘管理命令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18235" y="1566545"/>
            <a:ext cx="575754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>
                <a:latin typeface="+mn-ea"/>
                <a:cs typeface="+mn-ea"/>
              </a:rPr>
              <a:t>fsck命令 </a:t>
            </a:r>
          </a:p>
          <a:p>
            <a:pPr indent="0">
              <a:buNone/>
            </a:pPr>
            <a:r>
              <a:rPr lang="zh-CN" altLang="en-US" sz="2000">
                <a:latin typeface="+mn-ea"/>
                <a:cs typeface="+mn-ea"/>
              </a:rPr>
              <a:t>fsck命令用来对文件系统进行检查，其命令格式如下：</a:t>
            </a:r>
          </a:p>
          <a:p>
            <a:pPr indent="0">
              <a:buNone/>
            </a:pPr>
            <a:r>
              <a:rPr lang="zh-CN" altLang="en-US" sz="2000">
                <a:latin typeface="+mn-ea"/>
                <a:cs typeface="+mn-ea"/>
              </a:rPr>
              <a:t>fsck [-t 文件系统] [-ACay] 装置名称</a:t>
            </a:r>
          </a:p>
          <a:p>
            <a:endParaRPr lang="zh-CN" altLang="en-US" sz="2000">
              <a:latin typeface="+mn-ea"/>
              <a:cs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>
                <a:latin typeface="+mj-ea"/>
                <a:ea typeface="+mj-ea"/>
                <a:cs typeface="+mj-ea"/>
                <a:sym typeface="+mn-ea"/>
              </a:rPr>
              <a:t>df命令</a:t>
            </a:r>
          </a:p>
          <a:p>
            <a:pPr indent="0">
              <a:buNone/>
            </a:pPr>
            <a:r>
              <a:rPr lang="zh-CN" altLang="en-US" sz="2000">
                <a:latin typeface="+mj-ea"/>
                <a:ea typeface="+mj-ea"/>
                <a:cs typeface="+mj-ea"/>
                <a:sym typeface="+mn-ea"/>
              </a:rPr>
              <a:t>df命令用来列出文件系统的整体磁盘使用量，检查文件系统的磁盘空间占用情况，如硬盘被占用的空间，以及目前剩下的空间等信息。df命令的格式如下：</a:t>
            </a:r>
          </a:p>
          <a:p>
            <a:pPr indent="0">
              <a:buNone/>
            </a:pPr>
            <a:r>
              <a:rPr lang="zh-CN" altLang="en-US" sz="2000">
                <a:latin typeface="+mj-ea"/>
                <a:ea typeface="+mj-ea"/>
                <a:cs typeface="+mj-ea"/>
                <a:sym typeface="+mn-ea"/>
              </a:rPr>
              <a:t>df [-ahikHTm] [目录或文件名]</a:t>
            </a:r>
          </a:p>
          <a:p>
            <a:endParaRPr lang="zh-CN" altLang="en-US" sz="2000"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9060" y="664845"/>
            <a:ext cx="48990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任务五 磁盘管理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4665" y="1186180"/>
            <a:ext cx="740410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latin typeface="+mn-ea"/>
                <a:cs typeface="+mn-ea"/>
              </a:rPr>
              <a:t>mount 命令与umount 命令 </a:t>
            </a:r>
          </a:p>
          <a:p>
            <a:pPr indent="0">
              <a:buNone/>
            </a:pPr>
            <a:r>
              <a:rPr lang="zh-CN" altLang="en-US">
                <a:latin typeface="+mn-ea"/>
                <a:cs typeface="+mn-ea"/>
              </a:rPr>
              <a:t>统信UOS 的磁盘挂载使用 mount 命令，卸载使用 umount 命令。</a:t>
            </a:r>
          </a:p>
          <a:p>
            <a:pPr indent="0">
              <a:buNone/>
            </a:pPr>
            <a:r>
              <a:rPr lang="zh-CN" altLang="en-US">
                <a:latin typeface="+mn-ea"/>
                <a:cs typeface="+mn-ea"/>
              </a:rPr>
              <a:t>（1）mount命令将指定磁盘设备挂载到指定挂载点，其命令格式如下：</a:t>
            </a:r>
          </a:p>
          <a:p>
            <a:pPr indent="0">
              <a:buNone/>
            </a:pPr>
            <a:r>
              <a:rPr lang="zh-CN" altLang="en-US">
                <a:latin typeface="+mn-ea"/>
                <a:cs typeface="+mn-ea"/>
              </a:rPr>
              <a:t>mount [-t 文件系统] [-L Label名] [-o 额外选项] [-n]  装置文件名  挂载点</a:t>
            </a:r>
          </a:p>
          <a:p>
            <a:pPr indent="0">
              <a:buNone/>
            </a:pPr>
            <a:r>
              <a:rPr lang="zh-CN" altLang="en-US">
                <a:latin typeface="+mn-ea"/>
                <a:cs typeface="+mn-ea"/>
              </a:rPr>
              <a:t>（2）umount命令用来卸载指定磁盘设备，其命令格式如下：</a:t>
            </a:r>
          </a:p>
          <a:p>
            <a:pPr indent="0">
              <a:buNone/>
            </a:pPr>
            <a:r>
              <a:rPr lang="zh-CN" altLang="en-US">
                <a:latin typeface="+mn-ea"/>
                <a:cs typeface="+mn-ea"/>
              </a:rPr>
              <a:t>umount [-fn] 装置文件名或挂载点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9060" y="664845"/>
            <a:ext cx="489902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/>
              <a:t>任务五 磁盘管理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4665" y="1186180"/>
            <a:ext cx="74041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>
              <a:latin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7865" y="1063625"/>
            <a:ext cx="505206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du命令</a:t>
            </a:r>
          </a:p>
          <a:p>
            <a:r>
              <a:rPr lang="zh-CN" altLang="en-US" sz="2400">
                <a:latin typeface="+mn-ea"/>
                <a:cs typeface="+mn-ea"/>
              </a:rPr>
              <a:t>du命令用来查看文件和目录磁盘使用空间情况，其命令格式如下：</a:t>
            </a:r>
          </a:p>
          <a:p>
            <a:r>
              <a:rPr lang="zh-CN" altLang="en-US" sz="2400">
                <a:latin typeface="+mn-ea"/>
                <a:cs typeface="+mn-ea"/>
              </a:rPr>
              <a:t>du [-ahskm] 文件或目录名称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3">
        <p:fade/>
      </p:transition>
    </mc:Choice>
    <mc:Fallback xmlns="">
      <p:transition spd="med" advTm="69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/>
          <p:nvPr/>
        </p:nvSpPr>
        <p:spPr>
          <a:xfrm>
            <a:off x="2872997" y="1843938"/>
            <a:ext cx="3213864" cy="80671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4800" kern="0" dirty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谢谢观看！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111773" y="3218933"/>
            <a:ext cx="2592288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6"/>
          <p:cNvSpPr/>
          <p:nvPr/>
        </p:nvSpPr>
        <p:spPr>
          <a:xfrm>
            <a:off x="3887834" y="3074920"/>
            <a:ext cx="841420" cy="237327"/>
          </a:xfrm>
          <a:prstGeom prst="rect">
            <a:avLst/>
          </a:prstGeom>
          <a:solidFill>
            <a:srgbClr val="F1F1F1"/>
          </a:solidFill>
        </p:spPr>
        <p:txBody>
          <a:bodyPr wrap="none" lIns="67391" tIns="33696" rIns="67391" bIns="33696">
            <a:spAutoFit/>
          </a:bodyPr>
          <a:lstStyle/>
          <a:p>
            <a:pPr algn="ctr">
              <a:defRPr/>
            </a:pPr>
            <a:r>
              <a:rPr lang="zh-CN" altLang="en-US" sz="1100" kern="0">
                <a:solidFill>
                  <a:srgbClr val="3B383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教材编写组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73">
        <p:fade/>
      </p:transition>
    </mc:Choice>
    <mc:Fallback xmlns="">
      <p:transition spd="med" advTm="64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9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2205E-6 4.64567E-6 L 2.52205E-6 -0.07213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99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99"/>
                            </p:stCondLst>
                            <p:childTnLst>
                              <p:par>
                                <p:cTn id="28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任务一 查看系统设备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2005330" y="1739900"/>
            <a:ext cx="6282690" cy="2516505"/>
          </a:xfrm>
        </p:spPr>
        <p:txBody>
          <a:bodyPr/>
          <a:lstStyle/>
          <a:p>
            <a:r>
              <a:rPr lang="en-US" altLang="zh-CN" sz="2000"/>
              <a:t>字符设备</a:t>
            </a:r>
          </a:p>
          <a:p>
            <a:r>
              <a:rPr lang="en-US" altLang="zh-CN" sz="2000"/>
              <a:t>块设备</a:t>
            </a:r>
          </a:p>
          <a:p>
            <a:r>
              <a:rPr lang="en-US" altLang="zh-CN" sz="2000"/>
              <a:t>伪设备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查看系统设备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75995" y="840105"/>
            <a:ext cx="44697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系统设备操作的基本命令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1830" y="1643380"/>
            <a:ext cx="674179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1spci命令</a:t>
            </a:r>
          </a:p>
          <a:p>
            <a:r>
              <a:rPr lang="zh-CN" altLang="en-US" sz="2400">
                <a:latin typeface="+mn-ea"/>
                <a:cs typeface="+mn-ea"/>
              </a:rPr>
              <a:t>lspci命令用于查看系统中的所有PCI 总线和所连接的设备信息，其语法格式如下：</a:t>
            </a:r>
          </a:p>
          <a:p>
            <a:r>
              <a:rPr lang="zh-CN" altLang="en-US" sz="2400">
                <a:latin typeface="+mn-ea"/>
                <a:cs typeface="+mn-ea"/>
              </a:rPr>
              <a:t>lspci [选项]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查看系统设备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75995" y="840105"/>
            <a:ext cx="44697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系统设备操作的基本命令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1830" y="1643380"/>
            <a:ext cx="674179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lsusb命令</a:t>
            </a:r>
          </a:p>
          <a:p>
            <a:r>
              <a:rPr lang="zh-CN" altLang="en-US" sz="2400">
                <a:latin typeface="+mn-ea"/>
                <a:cs typeface="+mn-ea"/>
              </a:rPr>
              <a:t>lsusb命令用于查看系统中的所有USB总线和所连接的设备信息，其命令格式如下：</a:t>
            </a:r>
          </a:p>
          <a:p>
            <a:r>
              <a:rPr lang="zh-CN" altLang="en-US" sz="2400">
                <a:latin typeface="+mn-ea"/>
                <a:cs typeface="+mn-ea"/>
              </a:rPr>
              <a:t>lsusb [选项]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查看系统设备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75995" y="840105"/>
            <a:ext cx="44697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系统设备操作的基本命令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1830" y="1643380"/>
            <a:ext cx="674179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lscpu命令</a:t>
            </a:r>
          </a:p>
          <a:p>
            <a:r>
              <a:rPr lang="zh-CN" altLang="en-US" sz="2400">
                <a:latin typeface="+mn-ea"/>
                <a:cs typeface="+mn-ea"/>
              </a:rPr>
              <a:t>lscpu命令用于查看有关CPU的体系结构等信息，其命令格式如下：</a:t>
            </a:r>
          </a:p>
          <a:p>
            <a:r>
              <a:rPr lang="zh-CN" altLang="en-US" sz="2400">
                <a:latin typeface="+mn-ea"/>
                <a:cs typeface="+mn-ea"/>
              </a:rPr>
              <a:t>lscpu [选项]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查看系统设备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75995" y="840105"/>
            <a:ext cx="44697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系统设备操作的基本命令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1830" y="1643380"/>
            <a:ext cx="674179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+mn-ea"/>
                <a:cs typeface="+mn-ea"/>
              </a:rPr>
              <a:t>hwinfo命令</a:t>
            </a:r>
          </a:p>
          <a:p>
            <a:r>
              <a:rPr lang="zh-CN" altLang="en-US" sz="2400">
                <a:latin typeface="+mn-ea"/>
                <a:cs typeface="+mn-ea"/>
              </a:rPr>
              <a:t>hwinfo 命令用于探测所有的硬件，其命令格式如下：</a:t>
            </a:r>
          </a:p>
          <a:p>
            <a:r>
              <a:rPr lang="zh-CN" altLang="en-US" sz="2400">
                <a:latin typeface="+mn-ea"/>
                <a:cs typeface="+mn-ea"/>
              </a:rPr>
              <a:t>hwinfo [选项]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1830" y="277495"/>
            <a:ext cx="7616825" cy="461010"/>
          </a:xfrm>
        </p:spPr>
        <p:txBody>
          <a:bodyPr>
            <a:normAutofit/>
          </a:bodyPr>
          <a:lstStyle/>
          <a:p>
            <a:r>
              <a:rPr lang="en-US" altLang="zh-CN"/>
              <a:t>任务一 任务实施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2465" y="1194435"/>
            <a:ext cx="806005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查看 PCI总线和所连接的设备信息</a:t>
            </a:r>
          </a:p>
          <a:p>
            <a:r>
              <a:rPr lang="zh-CN" altLang="en-US" sz="2400"/>
              <a:t>$ lspci     # 查看所有PCI总线和所连接的设备信息</a:t>
            </a:r>
          </a:p>
          <a:p>
            <a:r>
              <a:rPr lang="zh-CN" altLang="en-US" sz="2400"/>
              <a:t>$ lspci -v</a:t>
            </a:r>
            <a:r>
              <a:rPr lang="zh-CN" altLang="en-US" sz="2400">
                <a:sym typeface="+mn-ea"/>
              </a:rPr>
              <a:t>     </a:t>
            </a:r>
            <a:r>
              <a:rPr lang="zh-CN" altLang="en-US" sz="2400"/>
              <a:t># 显示更多的信息</a:t>
            </a:r>
          </a:p>
          <a:p>
            <a:r>
              <a:rPr lang="zh-CN" altLang="en-US" sz="2400"/>
              <a:t>$ lspci | grep -I ethernet</a:t>
            </a:r>
            <a:r>
              <a:rPr lang="zh-CN" altLang="en-US" sz="2400">
                <a:sym typeface="+mn-ea"/>
              </a:rPr>
              <a:t>     </a:t>
            </a:r>
            <a:r>
              <a:rPr lang="zh-CN" altLang="en-US" sz="2400"/>
              <a:t># 查看网卡信息</a:t>
            </a:r>
          </a:p>
          <a:p>
            <a:r>
              <a:rPr lang="zh-CN" altLang="en-US" sz="2400"/>
              <a:t>$ lspci | grep storage</a:t>
            </a:r>
            <a:r>
              <a:rPr lang="zh-CN" altLang="en-US" sz="2400">
                <a:sym typeface="+mn-ea"/>
              </a:rPr>
              <a:t>     </a:t>
            </a:r>
            <a:r>
              <a:rPr lang="zh-CN" altLang="en-US" sz="2400"/>
              <a:t># 查看存储设备信息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水滴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TM02892315[[fn=丝状]]</Template>
  <TotalTime>3</TotalTime>
  <Words>1385</Words>
  <Application>Microsoft Office PowerPoint</Application>
  <PresentationFormat>自定义</PresentationFormat>
  <Paragraphs>167</Paragraphs>
  <Slides>34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1" baseType="lpstr">
      <vt:lpstr>等线</vt:lpstr>
      <vt:lpstr>宋体</vt:lpstr>
      <vt:lpstr>微软雅黑</vt:lpstr>
      <vt:lpstr>Arial</vt:lpstr>
      <vt:lpstr>Tw Cen MT</vt:lpstr>
      <vt:lpstr>Wingdings</vt:lpstr>
      <vt:lpstr>水滴</vt:lpstr>
      <vt:lpstr>PowerPoint 演示文稿</vt:lpstr>
      <vt:lpstr>任务一 查看系统设备</vt:lpstr>
      <vt:lpstr>任务一 查看系统设备</vt:lpstr>
      <vt:lpstr>任务一 查看系统设备</vt:lpstr>
      <vt:lpstr>任务一 查看系统设备</vt:lpstr>
      <vt:lpstr>任务一 查看系统设备</vt:lpstr>
      <vt:lpstr>任务一 查看系统设备</vt:lpstr>
      <vt:lpstr>任务一 查看系统设备</vt:lpstr>
      <vt:lpstr>任务一 任务实施</vt:lpstr>
      <vt:lpstr>任务一 任务实施</vt:lpstr>
      <vt:lpstr>任务一 任务实施</vt:lpstr>
      <vt:lpstr>任务一 任务实施</vt:lpstr>
      <vt:lpstr>任务一 任务实施</vt:lpstr>
      <vt:lpstr>任务二 打印机的管理与使用</vt:lpstr>
      <vt:lpstr>任务二 打印机的管理与使用</vt:lpstr>
      <vt:lpstr>任务二 打印机的管理与使用</vt:lpstr>
      <vt:lpstr>任务二 打印机的管理与使用</vt:lpstr>
      <vt:lpstr>任务二 打印机的管理与使用</vt:lpstr>
      <vt:lpstr>任务二 打印机的管理与使用</vt:lpstr>
      <vt:lpstr>PowerPoint 演示文稿</vt:lpstr>
      <vt:lpstr>任务三  交换区管理</vt:lpstr>
      <vt:lpstr>任务三  交换区管理</vt:lpstr>
      <vt:lpstr>任务三  交换区管理</vt:lpstr>
      <vt:lpstr>PowerPoint 演示文稿</vt:lpstr>
      <vt:lpstr>任务四  串口与终端管理</vt:lpstr>
      <vt:lpstr>任务四  串口与终端管理</vt:lpstr>
      <vt:lpstr>任务四  串口与终端管理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ok8</dc:title>
  <dc:creator/>
  <cp:lastModifiedBy>lenovo</cp:lastModifiedBy>
  <cp:revision>50</cp:revision>
  <dcterms:created xsi:type="dcterms:W3CDTF">2022-11-30T09:24:00Z</dcterms:created>
  <dcterms:modified xsi:type="dcterms:W3CDTF">2022-12-16T06:29:29Z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4AAB4035DDC24A639DFEE9F10AB53F67</vt:lpwstr>
  </property>
  <property fmtid="{D5CDD505-2E9C-101B-9397-08002B2CF9AE}" pid="3" name="KSOProductBuildVer">
    <vt:lpwstr>2052-11.8.2.8506</vt:lpwstr>
  </property>
</Properties>
</file>