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72" r:id="rId1"/>
  </p:sldMasterIdLst>
  <p:notesMasterIdLst>
    <p:notesMasterId r:id="rId29"/>
  </p:notesMasterIdLst>
  <p:handoutMasterIdLst>
    <p:handoutMasterId r:id="rId30"/>
  </p:handoutMasterIdLst>
  <p:sldIdLst>
    <p:sldId id="256" r:id="rId2"/>
    <p:sldId id="291" r:id="rId3"/>
    <p:sldId id="289" r:id="rId4"/>
    <p:sldId id="290" r:id="rId5"/>
    <p:sldId id="288" r:id="rId6"/>
    <p:sldId id="287" r:id="rId7"/>
    <p:sldId id="292" r:id="rId8"/>
    <p:sldId id="293" r:id="rId9"/>
    <p:sldId id="294" r:id="rId10"/>
    <p:sldId id="295" r:id="rId11"/>
    <p:sldId id="296" r:id="rId12"/>
    <p:sldId id="297" r:id="rId13"/>
    <p:sldId id="298" r:id="rId14"/>
    <p:sldId id="299" r:id="rId15"/>
    <p:sldId id="300" r:id="rId16"/>
    <p:sldId id="301" r:id="rId17"/>
    <p:sldId id="286" r:id="rId18"/>
    <p:sldId id="302" r:id="rId19"/>
    <p:sldId id="303" r:id="rId20"/>
    <p:sldId id="304" r:id="rId21"/>
    <p:sldId id="305" r:id="rId22"/>
    <p:sldId id="306" r:id="rId23"/>
    <p:sldId id="307" r:id="rId24"/>
    <p:sldId id="308" r:id="rId25"/>
    <p:sldId id="309" r:id="rId26"/>
    <p:sldId id="310" r:id="rId27"/>
    <p:sldId id="285" r:id="rId28"/>
  </p:sldIdLst>
  <p:sldSz cx="8959850" cy="5040313"/>
  <p:notesSz cx="6858000" cy="9144000"/>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8">
          <p15:clr>
            <a:srgbClr val="A4A3A4"/>
          </p15:clr>
        </p15:guide>
        <p15:guide id="2" pos="282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3B3837"/>
    <a:srgbClr val="F5F5F5"/>
    <a:srgbClr val="EAEAEA"/>
    <a:srgbClr val="F6F5F5"/>
    <a:srgbClr val="D9D9D9"/>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38" autoAdjust="0"/>
    <p:restoredTop sz="94660"/>
  </p:normalViewPr>
  <p:slideViewPr>
    <p:cSldViewPr>
      <p:cViewPr varScale="1">
        <p:scale>
          <a:sx n="109" d="100"/>
          <a:sy n="109" d="100"/>
        </p:scale>
        <p:origin x="732" y="-600"/>
      </p:cViewPr>
      <p:guideLst>
        <p:guide orient="horz" pos="1588"/>
        <p:guide pos="2822"/>
      </p:guideLst>
    </p:cSldViewPr>
  </p:slideViewPr>
  <p:notesTextViewPr>
    <p:cViewPr>
      <p:scale>
        <a:sx n="100" d="100"/>
        <a:sy n="100" d="100"/>
      </p:scale>
      <p:origin x="0" y="0"/>
    </p:cViewPr>
  </p:notesTextViewPr>
  <p:notesViewPr>
    <p:cSldViewPr>
      <p:cViewPr varScale="1">
        <p:scale>
          <a:sx n="51" d="100"/>
          <a:sy n="51" d="100"/>
        </p:scale>
        <p:origin x="2692" y="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A7D2DB8-FB8D-44E1-B0A8-17A7BC2901A6}" type="datetimeFigureOut">
              <a:rPr lang="zh-CN" altLang="en-US" smtClean="0"/>
              <a:t>2022/12/16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B6F8146-797D-4748-9C17-4003A6DD46C5}"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D92B0A-9A72-46CF-9031-31BEF6868F68}" type="datetimeFigureOut">
              <a:rPr lang="zh-CN" altLang="en-US" smtClean="0"/>
              <a:t>2022/12/16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BE3B0D-E3B5-49EB-B71F-FCF3A9E92577}"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BE3B0D-E3B5-49EB-B71F-FCF3A9E92577}" type="slidenum">
              <a:rPr lang="zh-CN" altLang="en-US" smtClean="0"/>
              <a:t>27</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86812" y="956017"/>
            <a:ext cx="6386227" cy="1844156"/>
          </a:xfrm>
        </p:spPr>
        <p:txBody>
          <a:bodyPr anchor="b">
            <a:normAutofit/>
          </a:bodyPr>
          <a:lstStyle>
            <a:lvl1pPr algn="ctr">
              <a:defRPr sz="3530"/>
            </a:lvl1pPr>
          </a:lstStyle>
          <a:p>
            <a:r>
              <a:rPr lang="zh-CN" altLang="en-US"/>
              <a:t>单击此处编辑母版标题样式</a:t>
            </a:r>
            <a:endParaRPr lang="en-US" dirty="0"/>
          </a:p>
        </p:txBody>
      </p:sp>
      <p:sp>
        <p:nvSpPr>
          <p:cNvPr id="3" name="Subtitle 2"/>
          <p:cNvSpPr>
            <a:spLocks noGrp="1"/>
          </p:cNvSpPr>
          <p:nvPr>
            <p:ph type="subTitle" idx="1"/>
          </p:nvPr>
        </p:nvSpPr>
        <p:spPr>
          <a:xfrm>
            <a:off x="1286812" y="2856178"/>
            <a:ext cx="6386227" cy="1008062"/>
          </a:xfrm>
        </p:spPr>
        <p:txBody>
          <a:bodyPr>
            <a:normAutofit/>
          </a:bodyPr>
          <a:lstStyle>
            <a:lvl1pPr marL="0" indent="0" algn="ctr">
              <a:buNone/>
              <a:defRPr sz="1615">
                <a:solidFill>
                  <a:schemeClr val="bg1">
                    <a:lumMod val="50000"/>
                  </a:schemeClr>
                </a:solidFill>
              </a:defRPr>
            </a:lvl1pPr>
            <a:lvl2pPr marL="335915" indent="0" algn="ctr">
              <a:buNone/>
              <a:defRPr sz="1470"/>
            </a:lvl2pPr>
            <a:lvl3pPr marL="671830" indent="0" algn="ctr">
              <a:buNone/>
              <a:defRPr sz="1325"/>
            </a:lvl3pPr>
            <a:lvl4pPr marL="1007745" indent="0" algn="ctr">
              <a:buNone/>
              <a:defRPr sz="1175"/>
            </a:lvl4pPr>
            <a:lvl5pPr marL="1344295" indent="0" algn="ctr">
              <a:buNone/>
              <a:defRPr sz="1175"/>
            </a:lvl5pPr>
            <a:lvl6pPr marL="1680210" indent="0" algn="ctr">
              <a:buNone/>
              <a:defRPr sz="1175"/>
            </a:lvl6pPr>
            <a:lvl7pPr marL="2016125" indent="0" algn="ctr">
              <a:buNone/>
              <a:defRPr sz="1175"/>
            </a:lvl7pPr>
            <a:lvl8pPr marL="2352040" indent="0" algn="ctr">
              <a:buNone/>
              <a:defRPr sz="1175"/>
            </a:lvl8pPr>
            <a:lvl9pPr marL="2687955" indent="0" algn="ctr">
              <a:buNone/>
              <a:defRPr sz="1175"/>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5037783" y="4771963"/>
            <a:ext cx="2015966" cy="268350"/>
          </a:xfrm>
        </p:spPr>
        <p:txBody>
          <a:bodyPr/>
          <a:lstStyle/>
          <a:p>
            <a:fld id="{530820CF-B880-4189-942D-D702A7CBA730}" type="datetimeFigureOut">
              <a:rPr lang="zh-CN" altLang="en-US" smtClean="0"/>
              <a:t>2022/12/16</a:t>
            </a:fld>
            <a:endParaRPr lang="zh-CN" altLang="en-US" dirty="0"/>
          </a:p>
        </p:txBody>
      </p:sp>
      <p:sp>
        <p:nvSpPr>
          <p:cNvPr id="6" name="Slide Number Placeholder 5"/>
          <p:cNvSpPr>
            <a:spLocks noGrp="1"/>
          </p:cNvSpPr>
          <p:nvPr>
            <p:ph type="sldNum" sz="quarter" idx="12"/>
          </p:nvPr>
        </p:nvSpPr>
        <p:spPr>
          <a:xfrm>
            <a:off x="5764957" y="4767098"/>
            <a:ext cx="561618" cy="268350"/>
          </a:xfrm>
        </p:spPr>
        <p:txBody>
          <a:bodyPr/>
          <a:lstStyle/>
          <a:p>
            <a:fld id="{0C913308-F349-4B6D-A68A-DD1791B4A57B}" type="slidenum">
              <a:rPr lang="zh-CN" altLang="en-US" smtClean="0"/>
              <a:t>‹#›</a:t>
            </a:fld>
            <a:endParaRPr lang="zh-CN" altLang="en-US" dirty="0"/>
          </a:p>
        </p:txBody>
      </p:sp>
      <p:pic>
        <p:nvPicPr>
          <p:cNvPr id="9" name="Picture 4" descr="G:\Fujian Communications Technology college\科研项目\科技服务团队\校名和图标\新校名透明.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21261" y="5489952"/>
            <a:ext cx="4004409" cy="602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5" descr="G:\Fujian Communications Technology college\科研项目\科技服务团队\校名和图标\新校徽透明.png">
            <a:extLst>
              <a:ext uri="{FF2B5EF4-FFF2-40B4-BE49-F238E27FC236}">
                <a16:creationId xmlns:a16="http://schemas.microsoft.com/office/drawing/2014/main" id="{3F239E3D-118B-B357-CF11-328AE14D240C}"/>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16499" y="71884"/>
            <a:ext cx="755914" cy="75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15" descr="图片包含 文本&#10;&#10;描述已自动生成">
            <a:extLst>
              <a:ext uri="{FF2B5EF4-FFF2-40B4-BE49-F238E27FC236}">
                <a16:creationId xmlns:a16="http://schemas.microsoft.com/office/drawing/2014/main" id="{FC3E15BB-416F-DC74-8DC8-2B1B0883067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84181" y="143892"/>
            <a:ext cx="1200949" cy="534268"/>
          </a:xfrm>
          <a:prstGeom prst="rect">
            <a:avLst/>
          </a:prstGeom>
        </p:spPr>
      </p:pic>
      <p:sp>
        <p:nvSpPr>
          <p:cNvPr id="17" name="文本框 16">
            <a:extLst>
              <a:ext uri="{FF2B5EF4-FFF2-40B4-BE49-F238E27FC236}">
                <a16:creationId xmlns:a16="http://schemas.microsoft.com/office/drawing/2014/main" id="{A93CAEC3-ABF3-4D34-2961-0F7309AD1A6F}"/>
              </a:ext>
            </a:extLst>
          </p:cNvPr>
          <p:cNvSpPr txBox="1"/>
          <p:nvPr userDrawn="1"/>
        </p:nvSpPr>
        <p:spPr>
          <a:xfrm>
            <a:off x="-82767" y="175830"/>
            <a:ext cx="6650924" cy="369332"/>
          </a:xfrm>
          <a:prstGeom prst="rect">
            <a:avLst/>
          </a:prstGeom>
          <a:noFill/>
        </p:spPr>
        <p:txBody>
          <a:bodyPr wrap="square">
            <a:spAutoFit/>
          </a:bodyPr>
          <a:lstStyle/>
          <a:p>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信创</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Linux</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操作系统管理（统信</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UOS</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版）</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配套</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PPT</a:t>
            </a:r>
            <a:endParaRPr lang="zh-CN" altLang="en-US" sz="1800" kern="100" dirty="0">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43" y="3152492"/>
            <a:ext cx="7616778" cy="596496"/>
          </a:xfrm>
        </p:spPr>
        <p:txBody>
          <a:bodyPr anchor="b"/>
          <a:lstStyle>
            <a:lvl1pPr>
              <a:defRPr sz="235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870663" y="513190"/>
            <a:ext cx="7218538" cy="2362241"/>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2350"/>
            </a:lvl1pPr>
            <a:lvl2pPr marL="335915" indent="0">
              <a:buNone/>
              <a:defRPr sz="2060"/>
            </a:lvl2pPr>
            <a:lvl3pPr marL="671830" indent="0">
              <a:buNone/>
              <a:defRPr sz="1765"/>
            </a:lvl3pPr>
            <a:lvl4pPr marL="1007745" indent="0">
              <a:buNone/>
              <a:defRPr sz="1470"/>
            </a:lvl4pPr>
            <a:lvl5pPr marL="1344295" indent="0">
              <a:buNone/>
              <a:defRPr sz="1470"/>
            </a:lvl5pPr>
            <a:lvl6pPr marL="1680210" indent="0">
              <a:buNone/>
              <a:defRPr sz="1470"/>
            </a:lvl6pPr>
            <a:lvl7pPr marL="2016125" indent="0">
              <a:buNone/>
              <a:defRPr sz="1470"/>
            </a:lvl7pPr>
            <a:lvl8pPr marL="2352040" indent="0">
              <a:buNone/>
              <a:defRPr sz="1470"/>
            </a:lvl8pPr>
            <a:lvl9pPr marL="2687955" indent="0">
              <a:buNone/>
              <a:defRPr sz="1470"/>
            </a:lvl9pPr>
          </a:lstStyle>
          <a:p>
            <a:r>
              <a:rPr lang="zh-CN" altLang="en-US"/>
              <a:t>单击图标添加图片</a:t>
            </a:r>
            <a:endParaRPr lang="en-US" dirty="0"/>
          </a:p>
        </p:txBody>
      </p:sp>
      <p:sp>
        <p:nvSpPr>
          <p:cNvPr id="4" name="Text Placeholder 3"/>
          <p:cNvSpPr>
            <a:spLocks noGrp="1"/>
          </p:cNvSpPr>
          <p:nvPr>
            <p:ph type="body" sz="half" idx="2"/>
          </p:nvPr>
        </p:nvSpPr>
        <p:spPr>
          <a:xfrm>
            <a:off x="671529" y="3754679"/>
            <a:ext cx="7616793" cy="501585"/>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7"/>
            <a:ext cx="7616793" cy="2518867"/>
          </a:xfrm>
        </p:spPr>
        <p:txBody>
          <a:bodyPr anchor="ctr"/>
          <a:lstStyle>
            <a:lvl1pPr algn="ctr">
              <a:defRPr sz="235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671529" y="3090349"/>
            <a:ext cx="7616793" cy="1165916"/>
          </a:xfrm>
        </p:spPr>
        <p:txBody>
          <a:bodyPr anchor="ct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1062815" y="448028"/>
            <a:ext cx="6836554" cy="2199646"/>
          </a:xfrm>
        </p:spPr>
        <p:txBody>
          <a:bodyPr anchor="ctr"/>
          <a:lstStyle>
            <a:lvl1pPr>
              <a:defRPr sz="2350"/>
            </a:lvl1pPr>
          </a:lstStyle>
          <a:p>
            <a:r>
              <a:rPr lang="zh-CN" altLang="en-US"/>
              <a:t>单击此处编辑母版标题样式</a:t>
            </a:r>
            <a:endParaRPr lang="en-US" dirty="0"/>
          </a:p>
        </p:txBody>
      </p:sp>
      <p:sp>
        <p:nvSpPr>
          <p:cNvPr id="12" name="Text Placeholder 3"/>
          <p:cNvSpPr>
            <a:spLocks noGrp="1"/>
          </p:cNvSpPr>
          <p:nvPr>
            <p:ph type="body" sz="half" idx="13"/>
          </p:nvPr>
        </p:nvSpPr>
        <p:spPr>
          <a:xfrm>
            <a:off x="1264495" y="2653206"/>
            <a:ext cx="6432028" cy="437142"/>
          </a:xfrm>
        </p:spPr>
        <p:txBody>
          <a:bodyPr anchor="t">
            <a:normAutofit/>
          </a:bodyPr>
          <a:lstStyle>
            <a:lvl1pPr marL="0" indent="0">
              <a:buNone/>
              <a:defRPr sz="1030"/>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4" name="Text Placeholder 3"/>
          <p:cNvSpPr>
            <a:spLocks noGrp="1"/>
          </p:cNvSpPr>
          <p:nvPr>
            <p:ph type="body" sz="half" idx="2"/>
          </p:nvPr>
        </p:nvSpPr>
        <p:spPr>
          <a:xfrm>
            <a:off x="671529" y="3213803"/>
            <a:ext cx="7616793" cy="1044408"/>
          </a:xfrm>
        </p:spPr>
        <p:txBody>
          <a:bodyPr anchor="ctr">
            <a:normAutofit/>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
        <p:nvSpPr>
          <p:cNvPr id="13" name="TextBox 12"/>
          <p:cNvSpPr txBox="1"/>
          <p:nvPr/>
        </p:nvSpPr>
        <p:spPr>
          <a:xfrm>
            <a:off x="735989" y="554277"/>
            <a:ext cx="447993" cy="429783"/>
          </a:xfrm>
          <a:prstGeom prst="rect">
            <a:avLst/>
          </a:prstGeom>
        </p:spPr>
        <p:txBody>
          <a:bodyPr vert="horz" lIns="67199" tIns="33599" rIns="67199" bIns="33599"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5880" dirty="0">
                <a:solidFill>
                  <a:schemeClr val="tx1"/>
                </a:solidFill>
                <a:effectLst/>
              </a:rPr>
              <a:t>“</a:t>
            </a:r>
          </a:p>
        </p:txBody>
      </p:sp>
      <p:sp>
        <p:nvSpPr>
          <p:cNvPr id="14" name="TextBox 13"/>
          <p:cNvSpPr txBox="1"/>
          <p:nvPr/>
        </p:nvSpPr>
        <p:spPr>
          <a:xfrm>
            <a:off x="7758705" y="2200142"/>
            <a:ext cx="447993" cy="429783"/>
          </a:xfrm>
          <a:prstGeom prst="rect">
            <a:avLst/>
          </a:prstGeom>
        </p:spPr>
        <p:txBody>
          <a:bodyPr vert="horz" lIns="67199" tIns="33599" rIns="67199" bIns="33599"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5880" dirty="0">
                <a:solidFill>
                  <a:schemeClr val="tx1"/>
                </a:solidFill>
                <a:effectLst/>
              </a:rPr>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1571861"/>
            <a:ext cx="7616793" cy="1846083"/>
          </a:xfrm>
        </p:spPr>
        <p:txBody>
          <a:bodyPr anchor="b"/>
          <a:lstStyle>
            <a:lvl1pPr algn="ctr">
              <a:defRPr sz="235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671529" y="3426601"/>
            <a:ext cx="7616793" cy="838321"/>
          </a:xfrm>
        </p:spPr>
        <p:txBody>
          <a:bodyPr anchor="t"/>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5" name="Title 1"/>
          <p:cNvSpPr>
            <a:spLocks noGrp="1"/>
          </p:cNvSpPr>
          <p:nvPr>
            <p:ph type="title"/>
          </p:nvPr>
        </p:nvSpPr>
        <p:spPr>
          <a:xfrm>
            <a:off x="671529" y="448028"/>
            <a:ext cx="7616793" cy="1179670"/>
          </a:xfrm>
        </p:spPr>
        <p:txBody>
          <a:bodyPr/>
          <a:lstStyle/>
          <a:p>
            <a:r>
              <a:rPr lang="zh-CN" altLang="en-US"/>
              <a:t>单击此处编辑母版标题样式</a:t>
            </a:r>
            <a:endParaRPr lang="en-US" dirty="0"/>
          </a:p>
        </p:txBody>
      </p:sp>
      <p:sp>
        <p:nvSpPr>
          <p:cNvPr id="7" name="Text Placeholder 2"/>
          <p:cNvSpPr>
            <a:spLocks noGrp="1"/>
          </p:cNvSpPr>
          <p:nvPr>
            <p:ph type="body" idx="1"/>
          </p:nvPr>
        </p:nvSpPr>
        <p:spPr>
          <a:xfrm>
            <a:off x="671529" y="1739704"/>
            <a:ext cx="2424404"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8" name="Text Placeholder 3"/>
          <p:cNvSpPr>
            <a:spLocks noGrp="1"/>
          </p:cNvSpPr>
          <p:nvPr>
            <p:ph type="body" sz="half" idx="15"/>
          </p:nvPr>
        </p:nvSpPr>
        <p:spPr>
          <a:xfrm>
            <a:off x="671529" y="2163230"/>
            <a:ext cx="2424404"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9" name="Text Placeholder 4"/>
          <p:cNvSpPr>
            <a:spLocks noGrp="1"/>
          </p:cNvSpPr>
          <p:nvPr>
            <p:ph type="body" sz="quarter" idx="3"/>
          </p:nvPr>
        </p:nvSpPr>
        <p:spPr>
          <a:xfrm>
            <a:off x="3272043" y="1739704"/>
            <a:ext cx="2418925"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0" name="Text Placeholder 3"/>
          <p:cNvSpPr>
            <a:spLocks noGrp="1"/>
          </p:cNvSpPr>
          <p:nvPr>
            <p:ph type="body" sz="half" idx="16"/>
          </p:nvPr>
        </p:nvSpPr>
        <p:spPr>
          <a:xfrm>
            <a:off x="3263928" y="2163230"/>
            <a:ext cx="2427619"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11" name="Text Placeholder 4"/>
          <p:cNvSpPr>
            <a:spLocks noGrp="1"/>
          </p:cNvSpPr>
          <p:nvPr>
            <p:ph type="body" sz="quarter" idx="13"/>
          </p:nvPr>
        </p:nvSpPr>
        <p:spPr>
          <a:xfrm>
            <a:off x="5859543" y="1739704"/>
            <a:ext cx="2428778" cy="423526"/>
          </a:xfrm>
        </p:spPr>
        <p:txBody>
          <a:bodyPr anchor="b">
            <a:noAutofit/>
          </a:bodyPr>
          <a:lstStyle>
            <a:lvl1pPr marL="0" indent="0" algn="ctr">
              <a:lnSpc>
                <a:spcPct val="85000"/>
              </a:lnSpc>
              <a:buNone/>
              <a:defRPr sz="176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2" name="Text Placeholder 3"/>
          <p:cNvSpPr>
            <a:spLocks noGrp="1"/>
          </p:cNvSpPr>
          <p:nvPr>
            <p:ph type="body" sz="half" idx="17"/>
          </p:nvPr>
        </p:nvSpPr>
        <p:spPr>
          <a:xfrm>
            <a:off x="5859543" y="2163230"/>
            <a:ext cx="2428778" cy="2093034"/>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4" name="Footer Placeholder 3"/>
          <p:cNvSpPr>
            <a:spLocks noGrp="1"/>
          </p:cNvSpPr>
          <p:nvPr>
            <p:ph type="ftr" sz="quarter" idx="11"/>
          </p:nvPr>
        </p:nvSpPr>
        <p:spPr/>
        <p:txBody>
          <a:bodyPr/>
          <a:lstStyle/>
          <a:p>
            <a:endParaRPr lang="zh-CN" altLang="en-US" dirty="0"/>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30" name="Title 1"/>
          <p:cNvSpPr>
            <a:spLocks noGrp="1"/>
          </p:cNvSpPr>
          <p:nvPr>
            <p:ph type="title"/>
          </p:nvPr>
        </p:nvSpPr>
        <p:spPr>
          <a:xfrm>
            <a:off x="671529" y="448889"/>
            <a:ext cx="7616793" cy="1178809"/>
          </a:xfrm>
        </p:spPr>
        <p:txBody>
          <a:bodyPr/>
          <a:lstStyle/>
          <a:p>
            <a:r>
              <a:rPr lang="zh-CN" altLang="en-US"/>
              <a:t>单击此处编辑母版标题样式</a:t>
            </a:r>
            <a:endParaRPr lang="en-US" dirty="0"/>
          </a:p>
        </p:txBody>
      </p:sp>
      <p:sp>
        <p:nvSpPr>
          <p:cNvPr id="19" name="Text Placeholder 2"/>
          <p:cNvSpPr>
            <a:spLocks noGrp="1"/>
          </p:cNvSpPr>
          <p:nvPr>
            <p:ph type="body" idx="1"/>
          </p:nvPr>
        </p:nvSpPr>
        <p:spPr>
          <a:xfrm>
            <a:off x="671529" y="3090348"/>
            <a:ext cx="2422517"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0" name="Picture Placeholder 2"/>
          <p:cNvSpPr>
            <a:spLocks noGrp="1" noChangeAspect="1"/>
          </p:cNvSpPr>
          <p:nvPr>
            <p:ph type="pic" idx="15"/>
          </p:nvPr>
        </p:nvSpPr>
        <p:spPr>
          <a:xfrm>
            <a:off x="671529" y="1739704"/>
            <a:ext cx="2422517" cy="112007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dirty="0"/>
          </a:p>
        </p:txBody>
      </p:sp>
      <p:sp>
        <p:nvSpPr>
          <p:cNvPr id="21" name="Text Placeholder 3"/>
          <p:cNvSpPr>
            <a:spLocks noGrp="1"/>
          </p:cNvSpPr>
          <p:nvPr>
            <p:ph type="body" sz="half" idx="18"/>
          </p:nvPr>
        </p:nvSpPr>
        <p:spPr>
          <a:xfrm>
            <a:off x="671529" y="3513874"/>
            <a:ext cx="2422517" cy="742390"/>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22" name="Text Placeholder 4"/>
          <p:cNvSpPr>
            <a:spLocks noGrp="1"/>
          </p:cNvSpPr>
          <p:nvPr>
            <p:ph type="body" sz="quarter" idx="3"/>
          </p:nvPr>
        </p:nvSpPr>
        <p:spPr>
          <a:xfrm>
            <a:off x="3264965" y="3090348"/>
            <a:ext cx="2426500"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3" name="Picture Placeholder 2"/>
          <p:cNvSpPr>
            <a:spLocks noGrp="1" noChangeAspect="1"/>
          </p:cNvSpPr>
          <p:nvPr>
            <p:ph type="pic" idx="21"/>
          </p:nvPr>
        </p:nvSpPr>
        <p:spPr>
          <a:xfrm>
            <a:off x="3263928" y="1739704"/>
            <a:ext cx="2427620" cy="112007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dirty="0"/>
          </a:p>
        </p:txBody>
      </p:sp>
      <p:sp>
        <p:nvSpPr>
          <p:cNvPr id="24" name="Text Placeholder 3"/>
          <p:cNvSpPr>
            <a:spLocks noGrp="1"/>
          </p:cNvSpPr>
          <p:nvPr>
            <p:ph type="body" sz="half" idx="19"/>
          </p:nvPr>
        </p:nvSpPr>
        <p:spPr>
          <a:xfrm>
            <a:off x="3263928" y="3513873"/>
            <a:ext cx="2427620" cy="742391"/>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25" name="Text Placeholder 4"/>
          <p:cNvSpPr>
            <a:spLocks noGrp="1"/>
          </p:cNvSpPr>
          <p:nvPr>
            <p:ph type="body" sz="quarter" idx="13"/>
          </p:nvPr>
        </p:nvSpPr>
        <p:spPr>
          <a:xfrm>
            <a:off x="5859544" y="3090348"/>
            <a:ext cx="2425657" cy="423526"/>
          </a:xfrm>
        </p:spPr>
        <p:txBody>
          <a:bodyPr anchor="b">
            <a:noAutofit/>
          </a:bodyPr>
          <a:lstStyle>
            <a:lvl1pPr marL="0" indent="0" algn="ctr">
              <a:lnSpc>
                <a:spcPct val="85000"/>
              </a:lnSpc>
              <a:buNone/>
              <a:defRPr sz="1615"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26" name="Picture Placeholder 2"/>
          <p:cNvSpPr>
            <a:spLocks noGrp="1" noChangeAspect="1"/>
          </p:cNvSpPr>
          <p:nvPr>
            <p:ph type="pic" idx="22"/>
          </p:nvPr>
        </p:nvSpPr>
        <p:spPr>
          <a:xfrm>
            <a:off x="5859543" y="1739704"/>
            <a:ext cx="2428778" cy="112007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175"/>
            </a:lvl1pPr>
            <a:lvl2pPr marL="335915" indent="0">
              <a:buNone/>
              <a:defRPr sz="1175"/>
            </a:lvl2pPr>
            <a:lvl3pPr marL="671830" indent="0">
              <a:buNone/>
              <a:defRPr sz="1175"/>
            </a:lvl3pPr>
            <a:lvl4pPr marL="1007745" indent="0">
              <a:buNone/>
              <a:defRPr sz="1175"/>
            </a:lvl4pPr>
            <a:lvl5pPr marL="1344295" indent="0">
              <a:buNone/>
              <a:defRPr sz="1175"/>
            </a:lvl5pPr>
            <a:lvl6pPr marL="1680210" indent="0">
              <a:buNone/>
              <a:defRPr sz="1175"/>
            </a:lvl6pPr>
            <a:lvl7pPr marL="2016125" indent="0">
              <a:buNone/>
              <a:defRPr sz="1175"/>
            </a:lvl7pPr>
            <a:lvl8pPr marL="2352040" indent="0">
              <a:buNone/>
              <a:defRPr sz="1175"/>
            </a:lvl8pPr>
            <a:lvl9pPr marL="2687955" indent="0">
              <a:buNone/>
              <a:defRPr sz="1175"/>
            </a:lvl9pPr>
          </a:lstStyle>
          <a:p>
            <a:r>
              <a:rPr lang="zh-CN" altLang="en-US"/>
              <a:t>单击图标添加图片</a:t>
            </a:r>
            <a:endParaRPr lang="en-US" dirty="0"/>
          </a:p>
        </p:txBody>
      </p:sp>
      <p:sp>
        <p:nvSpPr>
          <p:cNvPr id="27" name="Text Placeholder 3"/>
          <p:cNvSpPr>
            <a:spLocks noGrp="1"/>
          </p:cNvSpPr>
          <p:nvPr>
            <p:ph type="body" sz="half" idx="20"/>
          </p:nvPr>
        </p:nvSpPr>
        <p:spPr>
          <a:xfrm>
            <a:off x="5859452" y="3513872"/>
            <a:ext cx="2428870" cy="742392"/>
          </a:xfrm>
        </p:spPr>
        <p:txBody>
          <a:bodyPr anchor="t">
            <a:normAutofit/>
          </a:bodyPr>
          <a:lstStyle>
            <a:lvl1pPr marL="0" indent="0" algn="ctr">
              <a:buNone/>
              <a:defRPr sz="1030"/>
            </a:lvl1pPr>
            <a:lvl2pPr marL="335915" indent="0">
              <a:buNone/>
              <a:defRPr sz="880"/>
            </a:lvl2pPr>
            <a:lvl3pPr marL="671830" indent="0">
              <a:buNone/>
              <a:defRPr sz="735"/>
            </a:lvl3pPr>
            <a:lvl4pPr marL="1007745" indent="0">
              <a:buNone/>
              <a:defRPr sz="660"/>
            </a:lvl4pPr>
            <a:lvl5pPr marL="1344295" indent="0">
              <a:buNone/>
              <a:defRPr sz="660"/>
            </a:lvl5pPr>
            <a:lvl6pPr marL="1680210" indent="0">
              <a:buNone/>
              <a:defRPr sz="660"/>
            </a:lvl6pPr>
            <a:lvl7pPr marL="2016125" indent="0">
              <a:buNone/>
              <a:defRPr sz="660"/>
            </a:lvl7pPr>
            <a:lvl8pPr marL="2352040" indent="0">
              <a:buNone/>
              <a:defRPr sz="660"/>
            </a:lvl8pPr>
            <a:lvl9pPr marL="2687955" indent="0">
              <a:buNone/>
              <a:defRPr sz="66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4" name="Footer Placeholder 3"/>
          <p:cNvSpPr>
            <a:spLocks noGrp="1"/>
          </p:cNvSpPr>
          <p:nvPr>
            <p:ph type="ftr" sz="quarter" idx="11"/>
          </p:nvPr>
        </p:nvSpPr>
        <p:spPr/>
        <p:txBody>
          <a:bodyPr/>
          <a:lstStyle/>
          <a:p>
            <a:endParaRPr lang="zh-CN" altLang="en-US" dirty="0"/>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1" name="Vertical Text Placeholder 2"/>
          <p:cNvSpPr>
            <a:spLocks noGrp="1"/>
          </p:cNvSpPr>
          <p:nvPr>
            <p:ph type="body" orient="vert" sz="quarter" idx="13"/>
          </p:nvPr>
        </p:nvSpPr>
        <p:spPr>
          <a:xfrm>
            <a:off x="671529" y="1739704"/>
            <a:ext cx="7616793" cy="251656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Vertical Title 1"/>
          <p:cNvSpPr>
            <a:spLocks noGrp="1"/>
          </p:cNvSpPr>
          <p:nvPr>
            <p:ph type="title" orient="vert"/>
          </p:nvPr>
        </p:nvSpPr>
        <p:spPr>
          <a:xfrm>
            <a:off x="6411892" y="448029"/>
            <a:ext cx="1876429" cy="3808236"/>
          </a:xfrm>
        </p:spPr>
        <p:txBody>
          <a:bodyPr vert="eaVert"/>
          <a:lstStyle>
            <a:lvl1pPr algn="l">
              <a:defRPr/>
            </a:lvl1pPr>
          </a:lstStyle>
          <a:p>
            <a:r>
              <a:rPr lang="zh-CN" altLang="en-US"/>
              <a:t>单击此处编辑母版标题样式</a:t>
            </a:r>
            <a:endParaRPr lang="en-US" dirty="0"/>
          </a:p>
        </p:txBody>
      </p:sp>
      <p:sp>
        <p:nvSpPr>
          <p:cNvPr id="8" name="Vertical Text Placeholder 2"/>
          <p:cNvSpPr>
            <a:spLocks noGrp="1"/>
          </p:cNvSpPr>
          <p:nvPr>
            <p:ph type="body" orient="vert" sz="quarter" idx="13"/>
          </p:nvPr>
        </p:nvSpPr>
        <p:spPr>
          <a:xfrm>
            <a:off x="671530" y="448029"/>
            <a:ext cx="5628364" cy="3808236"/>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2" name="Content Placeholder 2"/>
          <p:cNvSpPr>
            <a:spLocks noGrp="1"/>
          </p:cNvSpPr>
          <p:nvPr>
            <p:ph sz="quarter" idx="13"/>
          </p:nvPr>
        </p:nvSpPr>
        <p:spPr>
          <a:xfrm>
            <a:off x="671528" y="1739704"/>
            <a:ext cx="7616333"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608956"/>
            <a:ext cx="7607459" cy="2011435"/>
          </a:xfrm>
        </p:spPr>
        <p:txBody>
          <a:bodyPr anchor="b">
            <a:normAutofit/>
          </a:bodyPr>
          <a:lstStyle>
            <a:lvl1pPr>
              <a:defRPr sz="2940"/>
            </a:lvl1pPr>
          </a:lstStyle>
          <a:p>
            <a:r>
              <a:rPr lang="zh-CN" altLang="en-US"/>
              <a:t>单击此处编辑母版标题样式</a:t>
            </a:r>
            <a:endParaRPr lang="en-US" dirty="0"/>
          </a:p>
        </p:txBody>
      </p:sp>
      <p:sp>
        <p:nvSpPr>
          <p:cNvPr id="3" name="Text Placeholder 2"/>
          <p:cNvSpPr>
            <a:spLocks noGrp="1"/>
          </p:cNvSpPr>
          <p:nvPr>
            <p:ph type="body" idx="1"/>
          </p:nvPr>
        </p:nvSpPr>
        <p:spPr>
          <a:xfrm>
            <a:off x="671529" y="2688062"/>
            <a:ext cx="7607459" cy="1005551"/>
          </a:xfrm>
        </p:spPr>
        <p:txBody>
          <a:bodyPr>
            <a:normAutofit/>
          </a:bodyPr>
          <a:lstStyle>
            <a:lvl1pPr marL="0" indent="0" algn="ctr">
              <a:buNone/>
              <a:defRPr sz="1470">
                <a:solidFill>
                  <a:schemeClr val="bg1">
                    <a:lumMod val="50000"/>
                  </a:schemeClr>
                </a:solidFill>
              </a:defRPr>
            </a:lvl1pPr>
            <a:lvl2pPr marL="335915" indent="0">
              <a:buNone/>
              <a:defRPr sz="1470">
                <a:solidFill>
                  <a:schemeClr val="tx1">
                    <a:tint val="75000"/>
                  </a:schemeClr>
                </a:solidFill>
              </a:defRPr>
            </a:lvl2pPr>
            <a:lvl3pPr marL="671830" indent="0">
              <a:buNone/>
              <a:defRPr sz="1325">
                <a:solidFill>
                  <a:schemeClr val="tx1">
                    <a:tint val="75000"/>
                  </a:schemeClr>
                </a:solidFill>
              </a:defRPr>
            </a:lvl3pPr>
            <a:lvl4pPr marL="1007745" indent="0">
              <a:buNone/>
              <a:defRPr sz="1175">
                <a:solidFill>
                  <a:schemeClr val="tx1">
                    <a:tint val="75000"/>
                  </a:schemeClr>
                </a:solidFill>
              </a:defRPr>
            </a:lvl4pPr>
            <a:lvl5pPr marL="1344295" indent="0">
              <a:buNone/>
              <a:defRPr sz="1175">
                <a:solidFill>
                  <a:schemeClr val="tx1">
                    <a:tint val="75000"/>
                  </a:schemeClr>
                </a:solidFill>
              </a:defRPr>
            </a:lvl5pPr>
            <a:lvl6pPr marL="1680210" indent="0">
              <a:buNone/>
              <a:defRPr sz="1175">
                <a:solidFill>
                  <a:schemeClr val="tx1">
                    <a:tint val="75000"/>
                  </a:schemeClr>
                </a:solidFill>
              </a:defRPr>
            </a:lvl6pPr>
            <a:lvl7pPr marL="2016125" indent="0">
              <a:buNone/>
              <a:defRPr sz="1175">
                <a:solidFill>
                  <a:schemeClr val="tx1">
                    <a:tint val="75000"/>
                  </a:schemeClr>
                </a:solidFill>
              </a:defRPr>
            </a:lvl7pPr>
            <a:lvl8pPr marL="2352040" indent="0">
              <a:buNone/>
              <a:defRPr sz="1175">
                <a:solidFill>
                  <a:schemeClr val="tx1">
                    <a:tint val="75000"/>
                  </a:schemeClr>
                </a:solidFill>
              </a:defRPr>
            </a:lvl8pPr>
            <a:lvl9pPr marL="2687955" indent="0">
              <a:buNone/>
              <a:defRPr sz="1175">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4" name="Title 1"/>
          <p:cNvSpPr>
            <a:spLocks noGrp="1"/>
          </p:cNvSpPr>
          <p:nvPr>
            <p:ph type="title"/>
          </p:nvPr>
        </p:nvSpPr>
        <p:spPr>
          <a:xfrm>
            <a:off x="671530" y="454582"/>
            <a:ext cx="7616792" cy="1173116"/>
          </a:xfrm>
        </p:spPr>
        <p:txBody>
          <a:bodyPr/>
          <a:lstStyle/>
          <a:p>
            <a:r>
              <a:rPr lang="zh-CN" altLang="en-US"/>
              <a:t>单击此处编辑母版标题样式</a:t>
            </a:r>
            <a:endParaRPr lang="en-US" dirty="0"/>
          </a:p>
        </p:txBody>
      </p:sp>
      <p:sp>
        <p:nvSpPr>
          <p:cNvPr id="12" name="Content Placeholder 2"/>
          <p:cNvSpPr>
            <a:spLocks noGrp="1"/>
          </p:cNvSpPr>
          <p:nvPr>
            <p:ph sz="quarter" idx="13"/>
          </p:nvPr>
        </p:nvSpPr>
        <p:spPr>
          <a:xfrm>
            <a:off x="671529" y="1739704"/>
            <a:ext cx="3752397"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13" name="Content Placeholder 3"/>
          <p:cNvSpPr>
            <a:spLocks noGrp="1"/>
          </p:cNvSpPr>
          <p:nvPr>
            <p:ph sz="quarter" idx="14"/>
          </p:nvPr>
        </p:nvSpPr>
        <p:spPr>
          <a:xfrm>
            <a:off x="4535924" y="1739704"/>
            <a:ext cx="3751937" cy="25165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14" name="Title 1"/>
          <p:cNvSpPr>
            <a:spLocks noGrp="1"/>
          </p:cNvSpPr>
          <p:nvPr>
            <p:ph type="title"/>
          </p:nvPr>
        </p:nvSpPr>
        <p:spPr>
          <a:xfrm>
            <a:off x="671530" y="454582"/>
            <a:ext cx="7616792" cy="1173116"/>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42432" y="1742589"/>
            <a:ext cx="3581496" cy="499764"/>
          </a:xfrm>
        </p:spPr>
        <p:txBody>
          <a:bodyPr anchor="b">
            <a:noAutofit/>
          </a:bodyPr>
          <a:lstStyle>
            <a:lvl1pPr marL="0" indent="0">
              <a:lnSpc>
                <a:spcPct val="85000"/>
              </a:lnSpc>
              <a:buNone/>
              <a:defRPr sz="1910"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2" name="Content Placeholder 3"/>
          <p:cNvSpPr>
            <a:spLocks noGrp="1"/>
          </p:cNvSpPr>
          <p:nvPr>
            <p:ph sz="quarter" idx="13"/>
          </p:nvPr>
        </p:nvSpPr>
        <p:spPr>
          <a:xfrm>
            <a:off x="671529" y="2242353"/>
            <a:ext cx="3752398" cy="201391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4700705" y="1742589"/>
            <a:ext cx="3587617" cy="499764"/>
          </a:xfrm>
        </p:spPr>
        <p:txBody>
          <a:bodyPr anchor="b">
            <a:noAutofit/>
          </a:bodyPr>
          <a:lstStyle>
            <a:lvl1pPr marL="0" indent="0">
              <a:lnSpc>
                <a:spcPct val="85000"/>
              </a:lnSpc>
              <a:buNone/>
              <a:defRPr sz="1910" b="0">
                <a:solidFill>
                  <a:schemeClr val="tx1"/>
                </a:solidFill>
              </a:defRPr>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a:t>单击此处编辑母版文本样式</a:t>
            </a:r>
          </a:p>
        </p:txBody>
      </p:sp>
      <p:sp>
        <p:nvSpPr>
          <p:cNvPr id="13" name="Content Placeholder 5"/>
          <p:cNvSpPr>
            <a:spLocks noGrp="1"/>
          </p:cNvSpPr>
          <p:nvPr>
            <p:ph sz="quarter" idx="14"/>
          </p:nvPr>
        </p:nvSpPr>
        <p:spPr>
          <a:xfrm>
            <a:off x="4535924" y="2242353"/>
            <a:ext cx="3751938" cy="201391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8" name="Footer Placeholder 7"/>
          <p:cNvSpPr>
            <a:spLocks noGrp="1"/>
          </p:cNvSpPr>
          <p:nvPr>
            <p:ph type="ftr" sz="quarter" idx="11"/>
          </p:nvPr>
        </p:nvSpPr>
        <p:spPr/>
        <p:txBody>
          <a:bodyPr/>
          <a:lstStyle/>
          <a:p>
            <a:endParaRPr lang="zh-CN" altLang="en-US" dirty="0"/>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Date Placeholder 1"/>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8"/>
            <a:ext cx="2892321" cy="1486997"/>
          </a:xfrm>
        </p:spPr>
        <p:txBody>
          <a:bodyPr anchor="b"/>
          <a:lstStyle>
            <a:lvl1pPr algn="ctr">
              <a:defRPr sz="2350"/>
            </a:lvl1pPr>
          </a:lstStyle>
          <a:p>
            <a:r>
              <a:rPr lang="zh-CN" altLang="en-US"/>
              <a:t>单击此处编辑母版标题样式</a:t>
            </a:r>
            <a:endParaRPr lang="en-US" dirty="0"/>
          </a:p>
        </p:txBody>
      </p:sp>
      <p:sp>
        <p:nvSpPr>
          <p:cNvPr id="10" name="Content Placeholder 2"/>
          <p:cNvSpPr>
            <a:spLocks noGrp="1"/>
          </p:cNvSpPr>
          <p:nvPr>
            <p:ph sz="quarter" idx="13"/>
          </p:nvPr>
        </p:nvSpPr>
        <p:spPr>
          <a:xfrm>
            <a:off x="3731847" y="448028"/>
            <a:ext cx="4556474" cy="3808236"/>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1529" y="1935024"/>
            <a:ext cx="2892321" cy="2321240"/>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59850" cy="5040313"/>
          </a:xfrm>
          <a:prstGeom prst="rect">
            <a:avLst/>
          </a:prstGeom>
        </p:spPr>
      </p:pic>
      <p:sp>
        <p:nvSpPr>
          <p:cNvPr id="2" name="Title 1"/>
          <p:cNvSpPr>
            <a:spLocks noGrp="1"/>
          </p:cNvSpPr>
          <p:nvPr>
            <p:ph type="title"/>
          </p:nvPr>
        </p:nvSpPr>
        <p:spPr>
          <a:xfrm>
            <a:off x="671529" y="448028"/>
            <a:ext cx="4361584" cy="1486998"/>
          </a:xfrm>
        </p:spPr>
        <p:txBody>
          <a:bodyPr anchor="b"/>
          <a:lstStyle>
            <a:lvl1pPr algn="ctr">
              <a:defRPr sz="235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456457" y="448029"/>
            <a:ext cx="2392349" cy="3808236"/>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2350"/>
            </a:lvl1pPr>
            <a:lvl2pPr marL="335915" indent="0">
              <a:buNone/>
              <a:defRPr sz="2060"/>
            </a:lvl2pPr>
            <a:lvl3pPr marL="671830" indent="0">
              <a:buNone/>
              <a:defRPr sz="1765"/>
            </a:lvl3pPr>
            <a:lvl4pPr marL="1007745" indent="0">
              <a:buNone/>
              <a:defRPr sz="1470"/>
            </a:lvl4pPr>
            <a:lvl5pPr marL="1344295" indent="0">
              <a:buNone/>
              <a:defRPr sz="1470"/>
            </a:lvl5pPr>
            <a:lvl6pPr marL="1680210" indent="0">
              <a:buNone/>
              <a:defRPr sz="1470"/>
            </a:lvl6pPr>
            <a:lvl7pPr marL="2016125" indent="0">
              <a:buNone/>
              <a:defRPr sz="1470"/>
            </a:lvl7pPr>
            <a:lvl8pPr marL="2352040" indent="0">
              <a:buNone/>
              <a:defRPr sz="1470"/>
            </a:lvl8pPr>
            <a:lvl9pPr marL="2687955" indent="0">
              <a:buNone/>
              <a:defRPr sz="1470"/>
            </a:lvl9pPr>
          </a:lstStyle>
          <a:p>
            <a:r>
              <a:rPr lang="zh-CN" altLang="en-US"/>
              <a:t>单击图标添加图片</a:t>
            </a:r>
            <a:endParaRPr lang="en-US" dirty="0"/>
          </a:p>
        </p:txBody>
      </p:sp>
      <p:sp>
        <p:nvSpPr>
          <p:cNvPr id="4" name="Text Placeholder 3"/>
          <p:cNvSpPr>
            <a:spLocks noGrp="1"/>
          </p:cNvSpPr>
          <p:nvPr>
            <p:ph type="body" sz="half" idx="2"/>
          </p:nvPr>
        </p:nvSpPr>
        <p:spPr>
          <a:xfrm>
            <a:off x="671544" y="1935025"/>
            <a:ext cx="4361569" cy="2321239"/>
          </a:xfrm>
        </p:spPr>
        <p:txBody>
          <a:bodyPr/>
          <a:lstStyle>
            <a:lvl1pPr marL="0" indent="0" algn="ctr">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2022/12/16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1"/>
            <a:ext cx="8959852" cy="50403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71530" y="454582"/>
            <a:ext cx="7616792" cy="1173116"/>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1529" y="1739704"/>
            <a:ext cx="7616793" cy="251656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5643072" y="4323936"/>
            <a:ext cx="2015966" cy="268350"/>
          </a:xfrm>
          <a:prstGeom prst="rect">
            <a:avLst/>
          </a:prstGeom>
        </p:spPr>
        <p:txBody>
          <a:bodyPr vert="horz" lIns="91440" tIns="45720" rIns="91440" bIns="45720" rtlCol="0" anchor="ctr"/>
          <a:lstStyle>
            <a:lvl1pPr algn="r">
              <a:defRPr sz="735">
                <a:solidFill>
                  <a:schemeClr val="tx1"/>
                </a:solidFill>
              </a:defRPr>
            </a:lvl1pPr>
          </a:lstStyle>
          <a:p>
            <a:fld id="{530820CF-B880-4189-942D-D702A7CBA730}" type="datetimeFigureOut">
              <a:rPr lang="zh-CN" altLang="en-US" smtClean="0"/>
              <a:t>2022/12/16</a:t>
            </a:fld>
            <a:endParaRPr lang="zh-CN" altLang="en-US" dirty="0"/>
          </a:p>
        </p:txBody>
      </p:sp>
      <p:sp>
        <p:nvSpPr>
          <p:cNvPr id="5" name="Footer Placeholder 4"/>
          <p:cNvSpPr>
            <a:spLocks noGrp="1"/>
          </p:cNvSpPr>
          <p:nvPr>
            <p:ph type="ftr" sz="quarter" idx="3"/>
          </p:nvPr>
        </p:nvSpPr>
        <p:spPr>
          <a:xfrm>
            <a:off x="671529" y="4323936"/>
            <a:ext cx="4903877" cy="268350"/>
          </a:xfrm>
          <a:prstGeom prst="rect">
            <a:avLst/>
          </a:prstGeom>
        </p:spPr>
        <p:txBody>
          <a:bodyPr vert="horz" lIns="91440" tIns="45720" rIns="91440" bIns="45720" rtlCol="0" anchor="ctr"/>
          <a:lstStyle>
            <a:lvl1pPr algn="l">
              <a:defRPr sz="735">
                <a:solidFill>
                  <a:schemeClr val="tx1"/>
                </a:solidFill>
              </a:defRPr>
            </a:lvl1pPr>
          </a:lstStyle>
          <a:p>
            <a:endParaRPr lang="zh-CN" altLang="en-US" dirty="0"/>
          </a:p>
        </p:txBody>
      </p:sp>
      <p:sp>
        <p:nvSpPr>
          <p:cNvPr id="6" name="Slide Number Placeholder 5"/>
          <p:cNvSpPr>
            <a:spLocks noGrp="1"/>
          </p:cNvSpPr>
          <p:nvPr>
            <p:ph type="sldNum" sz="quarter" idx="4"/>
          </p:nvPr>
        </p:nvSpPr>
        <p:spPr>
          <a:xfrm>
            <a:off x="7726703" y="4323936"/>
            <a:ext cx="561618" cy="268350"/>
          </a:xfrm>
          <a:prstGeom prst="rect">
            <a:avLst/>
          </a:prstGeom>
        </p:spPr>
        <p:txBody>
          <a:bodyPr vert="horz" lIns="91440" tIns="45720" rIns="91440" bIns="45720" rtlCol="0" anchor="ctr"/>
          <a:lstStyle>
            <a:lvl1pPr algn="r">
              <a:defRPr sz="735">
                <a:solidFill>
                  <a:schemeClr val="tx1"/>
                </a:solidFill>
              </a:defRPr>
            </a:lvl1pPr>
          </a:lstStyle>
          <a:p>
            <a:fld id="{0C913308-F349-4B6D-A68A-DD1791B4A57B}" type="slidenum">
              <a:rPr lang="zh-CN" altLang="en-US" smtClean="0"/>
              <a:t>‹#›</a:t>
            </a:fld>
            <a:endParaRPr lang="zh-CN" altLang="en-US" dirty="0"/>
          </a:p>
        </p:txBody>
      </p:sp>
      <p:sp>
        <p:nvSpPr>
          <p:cNvPr id="7" name="文本框 6">
            <a:extLst>
              <a:ext uri="{FF2B5EF4-FFF2-40B4-BE49-F238E27FC236}">
                <a16:creationId xmlns:a16="http://schemas.microsoft.com/office/drawing/2014/main" id="{CF4780E2-6D85-64F7-EB0C-2066C972ABEB}"/>
              </a:ext>
            </a:extLst>
          </p:cNvPr>
          <p:cNvSpPr txBox="1"/>
          <p:nvPr userDrawn="1"/>
        </p:nvSpPr>
        <p:spPr>
          <a:xfrm>
            <a:off x="-128587" y="4688669"/>
            <a:ext cx="5919732" cy="369332"/>
          </a:xfrm>
          <a:prstGeom prst="rect">
            <a:avLst/>
          </a:prstGeom>
          <a:noFill/>
        </p:spPr>
        <p:txBody>
          <a:bodyPr wrap="square">
            <a:spAutoFit/>
          </a:bodyPr>
          <a:lstStyle/>
          <a:p>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信创</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Linux</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操作系统管理（统信</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UOS</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版）</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rPr>
              <a:t>配套</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PPT</a:t>
            </a:r>
            <a:endParaRPr lang="zh-CN" altLang="en-US" sz="1800" kern="100" dirty="0">
              <a:latin typeface="等线" panose="02010600030101010101" pitchFamily="2" charset="-122"/>
              <a:ea typeface="等线" panose="02010600030101010101" pitchFamily="2" charset="-122"/>
              <a:cs typeface="Times New Roman" panose="02020603050405020304" pitchFamily="18" charset="0"/>
            </a:endParaRPr>
          </a:p>
        </p:txBody>
      </p:sp>
      <p:pic>
        <p:nvPicPr>
          <p:cNvPr id="10" name="Picture 5" descr="G:\Fujian Communications Technology college\科研项目\科技服务团队\校名和图标\新校徽透明.png">
            <a:extLst>
              <a:ext uri="{FF2B5EF4-FFF2-40B4-BE49-F238E27FC236}">
                <a16:creationId xmlns:a16="http://schemas.microsoft.com/office/drawing/2014/main" id="{560A3010-C487-A934-4484-5D69905E649A}"/>
              </a:ext>
            </a:extLst>
          </p:cNvPr>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8205225" y="4297835"/>
            <a:ext cx="739196" cy="74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descr="图片包含 文本&#10;&#10;描述已自动生成">
            <a:extLst>
              <a:ext uri="{FF2B5EF4-FFF2-40B4-BE49-F238E27FC236}">
                <a16:creationId xmlns:a16="http://schemas.microsoft.com/office/drawing/2014/main" id="{53485079-32F8-A795-9ECC-7A2BDCA26764}"/>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7123496" y="4614769"/>
            <a:ext cx="956830" cy="425667"/>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671830" rtl="0" eaLnBrk="1" latinLnBrk="0" hangingPunct="1">
        <a:lnSpc>
          <a:spcPct val="90000"/>
        </a:lnSpc>
        <a:spcBef>
          <a:spcPct val="0"/>
        </a:spcBef>
        <a:buNone/>
        <a:defRPr sz="2645" kern="1200" cap="none" baseline="0">
          <a:solidFill>
            <a:schemeClr val="tx1"/>
          </a:solidFill>
          <a:effectLst/>
          <a:latin typeface="+mj-lt"/>
          <a:ea typeface="+mj-ea"/>
          <a:cs typeface="+mj-cs"/>
        </a:defRPr>
      </a:lvl1pPr>
    </p:titleStyle>
    <p:bodyStyle>
      <a:lvl1pPr marL="168275" indent="-168275" algn="l" defTabSz="671830" rtl="0" eaLnBrk="1" latinLnBrk="0" hangingPunct="1">
        <a:lnSpc>
          <a:spcPct val="120000"/>
        </a:lnSpc>
        <a:spcBef>
          <a:spcPts val="735"/>
        </a:spcBef>
        <a:buClr>
          <a:schemeClr val="tx1"/>
        </a:buClr>
        <a:buFont typeface="Arial" panose="020B0604020202020204" pitchFamily="34" charset="0"/>
        <a:buChar char="•"/>
        <a:defRPr sz="1470" kern="1200" cap="none" baseline="0">
          <a:solidFill>
            <a:schemeClr val="tx1"/>
          </a:solidFill>
          <a:effectLst/>
          <a:latin typeface="+mn-lt"/>
          <a:ea typeface="+mn-ea"/>
          <a:cs typeface="+mn-cs"/>
        </a:defRPr>
      </a:lvl1pPr>
      <a:lvl2pPr marL="504190" indent="-168275" algn="l" defTabSz="671830" rtl="0" eaLnBrk="1" latinLnBrk="0" hangingPunct="1">
        <a:lnSpc>
          <a:spcPct val="120000"/>
        </a:lnSpc>
        <a:spcBef>
          <a:spcPts val="365"/>
        </a:spcBef>
        <a:buClr>
          <a:schemeClr val="tx1"/>
        </a:buClr>
        <a:buFont typeface="Arial" panose="020B0604020202020204" pitchFamily="34" charset="0"/>
        <a:buChar char="•"/>
        <a:defRPr sz="1325" kern="1200" cap="none" baseline="0">
          <a:solidFill>
            <a:schemeClr val="tx1"/>
          </a:solidFill>
          <a:effectLst/>
          <a:latin typeface="+mn-lt"/>
          <a:ea typeface="+mn-ea"/>
          <a:cs typeface="+mn-cs"/>
        </a:defRPr>
      </a:lvl2pPr>
      <a:lvl3pPr marL="840105" indent="-168275" algn="l" defTabSz="671830" rtl="0" eaLnBrk="1" latinLnBrk="0" hangingPunct="1">
        <a:lnSpc>
          <a:spcPct val="120000"/>
        </a:lnSpc>
        <a:spcBef>
          <a:spcPts val="365"/>
        </a:spcBef>
        <a:buClr>
          <a:schemeClr val="tx1"/>
        </a:buClr>
        <a:buFont typeface="Arial" panose="020B0604020202020204" pitchFamily="34" charset="0"/>
        <a:buChar char="•"/>
        <a:defRPr sz="1175" kern="1200" cap="none" baseline="0">
          <a:solidFill>
            <a:schemeClr val="tx1"/>
          </a:solidFill>
          <a:effectLst/>
          <a:latin typeface="+mn-lt"/>
          <a:ea typeface="+mn-ea"/>
          <a:cs typeface="+mn-cs"/>
        </a:defRPr>
      </a:lvl3pPr>
      <a:lvl4pPr marL="117602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none" baseline="0">
          <a:solidFill>
            <a:schemeClr val="tx1"/>
          </a:solidFill>
          <a:effectLst/>
          <a:latin typeface="+mn-lt"/>
          <a:ea typeface="+mn-ea"/>
          <a:cs typeface="+mn-cs"/>
        </a:defRPr>
      </a:lvl4pPr>
      <a:lvl5pPr marL="1511935"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none" baseline="0">
          <a:solidFill>
            <a:schemeClr val="tx1"/>
          </a:solidFill>
          <a:effectLst/>
          <a:latin typeface="+mn-lt"/>
          <a:ea typeface="+mn-ea"/>
          <a:cs typeface="+mn-cs"/>
        </a:defRPr>
      </a:lvl5pPr>
      <a:lvl6pPr marL="184785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6pPr>
      <a:lvl7pPr marL="2183765"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7pPr>
      <a:lvl8pPr marL="251968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8pPr>
      <a:lvl9pPr marL="2856230" indent="-168275" algn="l" defTabSz="671830" rtl="0" eaLnBrk="1" latinLnBrk="0" hangingPunct="1">
        <a:lnSpc>
          <a:spcPct val="120000"/>
        </a:lnSpc>
        <a:spcBef>
          <a:spcPts val="365"/>
        </a:spcBef>
        <a:buClr>
          <a:schemeClr val="tx1"/>
        </a:buClr>
        <a:buFont typeface="Arial" panose="020B0604020202020204" pitchFamily="34" charset="0"/>
        <a:buChar char="•"/>
        <a:defRPr sz="1030" kern="1200" cap="all" baseline="0">
          <a:solidFill>
            <a:schemeClr val="tx1"/>
          </a:solidFill>
          <a:effectLst/>
          <a:latin typeface="+mn-lt"/>
          <a:ea typeface="+mn-ea"/>
          <a:cs typeface="+mn-cs"/>
        </a:defRPr>
      </a:lvl9pPr>
    </p:bodyStyle>
    <p:other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7745"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7955" algn="l" defTabSz="671830" rtl="0" eaLnBrk="1" latinLnBrk="0" hangingPunct="1">
        <a:defRPr sz="13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test.cn/" TargetMode="Externa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6"/>
          <p:cNvSpPr/>
          <p:nvPr/>
        </p:nvSpPr>
        <p:spPr>
          <a:xfrm>
            <a:off x="1851633" y="1634757"/>
            <a:ext cx="6732748" cy="622048"/>
          </a:xfrm>
          <a:prstGeom prst="rect">
            <a:avLst/>
          </a:prstGeom>
        </p:spPr>
        <p:txBody>
          <a:bodyPr wrap="square" lIns="67391" tIns="33696" rIns="67391" bIns="33696">
            <a:spAutoFit/>
          </a:bodyPr>
          <a:lstStyle/>
          <a:p>
            <a:pPr>
              <a:defRPr/>
            </a:pPr>
            <a:r>
              <a:rPr lang="zh-CN" altLang="en-US" sz="36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项目八  </a:t>
            </a:r>
            <a:r>
              <a:rPr lang="en-US" altLang="zh-CN" sz="36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DNS</a:t>
            </a:r>
            <a:r>
              <a:rPr lang="zh-CN" altLang="en-US" sz="36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服务器搭建</a:t>
            </a:r>
            <a:endParaRPr lang="en-US" altLang="zh-CN" sz="36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endParaRPr>
          </a:p>
        </p:txBody>
      </p:sp>
      <p:cxnSp>
        <p:nvCxnSpPr>
          <p:cNvPr id="12" name="直接连接符 11"/>
          <p:cNvCxnSpPr/>
          <p:nvPr/>
        </p:nvCxnSpPr>
        <p:spPr>
          <a:xfrm>
            <a:off x="3111773" y="3218933"/>
            <a:ext cx="2592288" cy="0"/>
          </a:xfrm>
          <a:prstGeom prst="line">
            <a:avLst/>
          </a:prstGeom>
          <a:ln w="15875">
            <a:solidFill>
              <a:srgbClr val="D9D9D9"/>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advTm="6903">
        <p:fade/>
      </p:transition>
    </mc:Choice>
    <mc:Fallback xmlns="">
      <p:transition spd="med" advTm="690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1000"/>
                            </p:stCondLst>
                            <p:childTnLst>
                              <p:par>
                                <p:cTn id="13" presetID="34" presetClass="emph" presetSubtype="0" fill="hold" grpId="1" nodeType="afterEffect">
                                  <p:stCondLst>
                                    <p:cond delay="0"/>
                                  </p:stCondLst>
                                  <p:iterate type="lt">
                                    <p:tmPct val="10000"/>
                                  </p:iterate>
                                  <p:childTnLst>
                                    <p:animMotion origin="layout" path="M 0 -4.80315E-6 L 0 -0.07212 " pathEditMode="relative" rAng="0" ptsTypes="AA">
                                      <p:cBhvr>
                                        <p:cTn id="14" dur="250" accel="50000" decel="50000" autoRev="1" fill="hold">
                                          <p:stCondLst>
                                            <p:cond delay="0"/>
                                          </p:stCondLst>
                                        </p:cTn>
                                        <p:tgtEl>
                                          <p:spTgt spid="4"/>
                                        </p:tgtEl>
                                        <p:attrNameLst>
                                          <p:attrName>ppt_x</p:attrName>
                                          <p:attrName>ppt_y</p:attrName>
                                        </p:attrNameLst>
                                      </p:cBhvr>
                                      <p:rCtr x="0" y="-3622"/>
                                    </p:animMotion>
                                    <p:animRot by="1500000">
                                      <p:cBhvr>
                                        <p:cTn id="15" dur="125" fill="hold">
                                          <p:stCondLst>
                                            <p:cond delay="0"/>
                                          </p:stCondLst>
                                        </p:cTn>
                                        <p:tgtEl>
                                          <p:spTgt spid="4"/>
                                        </p:tgtEl>
                                        <p:attrNameLst>
                                          <p:attrName>r</p:attrName>
                                        </p:attrNameLst>
                                      </p:cBhvr>
                                    </p:animRot>
                                    <p:animRot by="-1500000">
                                      <p:cBhvr>
                                        <p:cTn id="16" dur="125" fill="hold">
                                          <p:stCondLst>
                                            <p:cond delay="125"/>
                                          </p:stCondLst>
                                        </p:cTn>
                                        <p:tgtEl>
                                          <p:spTgt spid="4"/>
                                        </p:tgtEl>
                                        <p:attrNameLst>
                                          <p:attrName>r</p:attrName>
                                        </p:attrNameLst>
                                      </p:cBhvr>
                                    </p:animRot>
                                    <p:animRot by="-1500000">
                                      <p:cBhvr>
                                        <p:cTn id="17" dur="125" fill="hold">
                                          <p:stCondLst>
                                            <p:cond delay="250"/>
                                          </p:stCondLst>
                                        </p:cTn>
                                        <p:tgtEl>
                                          <p:spTgt spid="4"/>
                                        </p:tgtEl>
                                        <p:attrNameLst>
                                          <p:attrName>r</p:attrName>
                                        </p:attrNameLst>
                                      </p:cBhvr>
                                    </p:animRot>
                                    <p:animRot by="1500000">
                                      <p:cBhvr>
                                        <p:cTn id="18" dur="125" fill="hold">
                                          <p:stCondLst>
                                            <p:cond delay="375"/>
                                          </p:stCondLst>
                                        </p:cTn>
                                        <p:tgtEl>
                                          <p:spTgt spid="4"/>
                                        </p:tgtEl>
                                        <p:attrNameLst>
                                          <p:attrName>r</p:attrName>
                                        </p:attrNameLst>
                                      </p:cBhvr>
                                    </p:animRot>
                                  </p:childTnLst>
                                </p:cTn>
                              </p:par>
                            </p:childTnLst>
                          </p:cTn>
                        </p:par>
                        <p:par>
                          <p:cTn id="19" fill="hold">
                            <p:stCondLst>
                              <p:cond delay="2000"/>
                            </p:stCondLst>
                            <p:childTnLst>
                              <p:par>
                                <p:cTn id="20" presetID="16" presetClass="entr" presetSubtype="21"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arn(inVertical)">
                                      <p:cBhvr>
                                        <p:cTn id="22" dur="500"/>
                                        <p:tgtEl>
                                          <p:spTgt spid="12"/>
                                        </p:tgtEl>
                                      </p:cBhvr>
                                    </p:animEffect>
                                  </p:childTnLst>
                                </p:cTn>
                              </p:par>
                            </p:childTnLst>
                          </p:cTn>
                        </p:par>
                        <p:par>
                          <p:cTn id="23" fill="hold">
                            <p:stCondLst>
                              <p:cond delay="2500"/>
                            </p:stCondLst>
                            <p:childTnLst>
                              <p:par>
                                <p:cTn id="24" presetID="2" presetClass="exit" presetSubtype="4" fill="hold" grpId="2" nodeType="afterEffect">
                                  <p:stCondLst>
                                    <p:cond delay="0"/>
                                  </p:stCondLst>
                                  <p:iterate type="lt">
                                    <p:tmPct val="0"/>
                                  </p:iterate>
                                  <p:childTnLst>
                                    <p:anim calcmode="lin" valueType="num">
                                      <p:cBhvr additive="base">
                                        <p:cTn id="25" dur="500"/>
                                        <p:tgtEl>
                                          <p:spTgt spid="4"/>
                                        </p:tgtEl>
                                        <p:attrNameLst>
                                          <p:attrName>ppt_x</p:attrName>
                                        </p:attrNameLst>
                                      </p:cBhvr>
                                      <p:tavLst>
                                        <p:tav tm="0">
                                          <p:val>
                                            <p:strVal val="ppt_x"/>
                                          </p:val>
                                        </p:tav>
                                        <p:tav tm="100000">
                                          <p:val>
                                            <p:strVal val="ppt_x"/>
                                          </p:val>
                                        </p:tav>
                                      </p:tavLst>
                                    </p:anim>
                                    <p:anim calcmode="lin" valueType="num">
                                      <p:cBhvr additive="base">
                                        <p:cTn id="26" dur="500"/>
                                        <p:tgtEl>
                                          <p:spTgt spid="4"/>
                                        </p:tgtEl>
                                        <p:attrNameLst>
                                          <p:attrName>ppt_y</p:attrName>
                                        </p:attrNameLst>
                                      </p:cBhvr>
                                      <p:tavLst>
                                        <p:tav tm="0">
                                          <p:val>
                                            <p:strVal val="ppt_y"/>
                                          </p:val>
                                        </p:tav>
                                        <p:tav tm="100000">
                                          <p:val>
                                            <p:strVal val="1+ppt_h/2"/>
                                          </p:val>
                                        </p:tav>
                                      </p:tavLst>
                                    </p:anim>
                                    <p:set>
                                      <p:cBhvr>
                                        <p:cTn id="27" dur="1" fill="hold">
                                          <p:stCondLst>
                                            <p:cond delay="499"/>
                                          </p:stCondLst>
                                        </p:cTn>
                                        <p:tgtEl>
                                          <p:spTgt spid="4"/>
                                        </p:tgtEl>
                                        <p:attrNameLst>
                                          <p:attrName>style.visibility</p:attrName>
                                        </p:attrNameLst>
                                      </p:cBhvr>
                                      <p:to>
                                        <p:strVal val="hidden"/>
                                      </p:to>
                                    </p:set>
                                  </p:childTnLst>
                                </p:cTn>
                              </p:par>
                            </p:childTnLst>
                          </p:cTn>
                        </p:par>
                        <p:par>
                          <p:cTn id="28" fill="hold">
                            <p:stCondLst>
                              <p:cond delay="3000"/>
                            </p:stCondLst>
                            <p:childTnLst>
                              <p:par>
                                <p:cTn id="29" presetID="55" presetClass="exit" presetSubtype="0" fill="hold" nodeType="afterEffect">
                                  <p:stCondLst>
                                    <p:cond delay="0"/>
                                  </p:stCondLst>
                                  <p:childTnLst>
                                    <p:anim calcmode="lin" valueType="num">
                                      <p:cBhvr>
                                        <p:cTn id="30" dur="1000"/>
                                        <p:tgtEl>
                                          <p:spTgt spid="12"/>
                                        </p:tgtEl>
                                        <p:attrNameLst>
                                          <p:attrName>ppt_w</p:attrName>
                                        </p:attrNameLst>
                                      </p:cBhvr>
                                      <p:tavLst>
                                        <p:tav tm="0">
                                          <p:val>
                                            <p:strVal val="ppt_w"/>
                                          </p:val>
                                        </p:tav>
                                        <p:tav tm="100000">
                                          <p:val>
                                            <p:strVal val="ppt_w*0.70"/>
                                          </p:val>
                                        </p:tav>
                                      </p:tavLst>
                                    </p:anim>
                                    <p:anim calcmode="lin" valueType="num">
                                      <p:cBhvr>
                                        <p:cTn id="31" dur="1000"/>
                                        <p:tgtEl>
                                          <p:spTgt spid="12"/>
                                        </p:tgtEl>
                                        <p:attrNameLst>
                                          <p:attrName>ppt_h</p:attrName>
                                        </p:attrNameLst>
                                      </p:cBhvr>
                                      <p:tavLst>
                                        <p:tav tm="0">
                                          <p:val>
                                            <p:strVal val="ppt_h"/>
                                          </p:val>
                                        </p:tav>
                                        <p:tav tm="100000">
                                          <p:val>
                                            <p:strVal val="ppt_h"/>
                                          </p:val>
                                        </p:tav>
                                      </p:tavLst>
                                    </p:anim>
                                    <p:animEffect transition="out" filter="fade">
                                      <p:cBhvr>
                                        <p:cTn id="32" dur="1000"/>
                                        <p:tgtEl>
                                          <p:spTgt spid="12"/>
                                        </p:tgtEl>
                                      </p:cBhvr>
                                    </p:animEffect>
                                    <p:set>
                                      <p:cBhvr>
                                        <p:cTn id="33"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71884"/>
            <a:ext cx="7616793" cy="4184380"/>
          </a:xfrm>
        </p:spPr>
        <p:txBody>
          <a:bodyPr>
            <a:normAutofit/>
          </a:bodyPr>
          <a:lstStyle/>
          <a:p>
            <a:pPr marL="0" indent="0">
              <a:buNone/>
            </a:pPr>
            <a:r>
              <a:rPr lang="en-US" altLang="zh-CN" dirty="0" err="1"/>
              <a:t>named.conf</a:t>
            </a:r>
            <a:r>
              <a:rPr lang="zh-CN" altLang="zh-CN" dirty="0"/>
              <a:t>配置文件被拆分成了</a:t>
            </a:r>
            <a:r>
              <a:rPr lang="en-US" altLang="zh-CN" dirty="0"/>
              <a:t>3</a:t>
            </a:r>
            <a:r>
              <a:rPr lang="zh-CN" altLang="zh-CN" dirty="0"/>
              <a:t>个包含文件，其中，</a:t>
            </a:r>
            <a:r>
              <a:rPr lang="en-US" altLang="zh-CN" dirty="0" err="1"/>
              <a:t>named.conf.options</a:t>
            </a:r>
            <a:r>
              <a:rPr lang="zh-CN" altLang="zh-CN" dirty="0"/>
              <a:t>用来定义全局选项，</a:t>
            </a:r>
            <a:r>
              <a:rPr lang="en-US" altLang="zh-CN" dirty="0" err="1"/>
              <a:t>named.conf.local</a:t>
            </a:r>
            <a:r>
              <a:rPr lang="zh-CN" altLang="zh-CN" dirty="0"/>
              <a:t>用来定义本地域，</a:t>
            </a:r>
            <a:r>
              <a:rPr lang="en-US" altLang="zh-CN" dirty="0" err="1"/>
              <a:t>named.conf.default</a:t>
            </a:r>
            <a:r>
              <a:rPr lang="en-US" altLang="zh-CN" dirty="0"/>
              <a:t>-zones</a:t>
            </a:r>
            <a:r>
              <a:rPr lang="zh-CN" altLang="zh-CN" dirty="0"/>
              <a:t>用来配置</a:t>
            </a:r>
            <a:r>
              <a:rPr lang="en-US" altLang="zh-CN" dirty="0"/>
              <a:t>zone</a:t>
            </a:r>
            <a:r>
              <a:rPr lang="zh-CN" altLang="zh-CN" dirty="0"/>
              <a:t>文件。</a:t>
            </a:r>
          </a:p>
          <a:p>
            <a:pPr marL="0" indent="0">
              <a:buNone/>
            </a:pPr>
            <a:r>
              <a:rPr lang="en-US" altLang="zh-CN" b="1" dirty="0"/>
              <a:t>1) </a:t>
            </a:r>
            <a:r>
              <a:rPr lang="en-US" altLang="zh-CN" b="1" dirty="0" err="1"/>
              <a:t>named.conf.options文件</a:t>
            </a:r>
            <a:endParaRPr lang="zh-CN" altLang="zh-CN" b="1" dirty="0"/>
          </a:p>
          <a:p>
            <a:pPr marL="0" indent="0">
              <a:buNone/>
            </a:pPr>
            <a:r>
              <a:rPr lang="en-US" altLang="zh-CN" dirty="0"/>
              <a:t>option</a:t>
            </a:r>
            <a:r>
              <a:rPr lang="zh-CN" altLang="zh-CN" dirty="0"/>
              <a:t>配置文件路径为</a:t>
            </a:r>
            <a:r>
              <a:rPr lang="en-US" altLang="zh-CN" dirty="0"/>
              <a:t>/</a:t>
            </a:r>
            <a:r>
              <a:rPr lang="en-US" altLang="zh-CN" dirty="0" err="1"/>
              <a:t>etc</a:t>
            </a:r>
            <a:r>
              <a:rPr lang="en-US" altLang="zh-CN" dirty="0"/>
              <a:t>/bind/</a:t>
            </a:r>
            <a:r>
              <a:rPr lang="en-US" altLang="zh-CN" dirty="0" err="1"/>
              <a:t>named.conf.options</a:t>
            </a:r>
            <a:r>
              <a:rPr lang="zh-CN" altLang="zh-CN" dirty="0"/>
              <a:t>，删除文件中</a:t>
            </a:r>
            <a:r>
              <a:rPr lang="en-US" altLang="zh-CN" dirty="0"/>
              <a:t>forwarders</a:t>
            </a:r>
            <a:r>
              <a:rPr lang="zh-CN" altLang="zh-CN" dirty="0"/>
              <a:t>的注释。</a:t>
            </a:r>
            <a:r>
              <a:rPr lang="en-US" altLang="zh-CN" dirty="0"/>
              <a:t>forwarders</a:t>
            </a:r>
            <a:r>
              <a:rPr lang="zh-CN" altLang="zh-CN" dirty="0"/>
              <a:t>节点配置转发器，所有非本域和在缓存中无法找到的域名查询都将转发到设置的</a:t>
            </a:r>
            <a:r>
              <a:rPr lang="en-US" altLang="zh-CN" dirty="0"/>
              <a:t>DNS</a:t>
            </a:r>
            <a:r>
              <a:rPr lang="zh-CN" altLang="zh-CN" dirty="0"/>
              <a:t>转发器上，由这台</a:t>
            </a:r>
            <a:r>
              <a:rPr lang="en-US" altLang="zh-CN" dirty="0"/>
              <a:t>DNS</a:t>
            </a:r>
            <a:r>
              <a:rPr lang="zh-CN" altLang="zh-CN" dirty="0"/>
              <a:t>完成解析工作并实现缓存。</a:t>
            </a:r>
          </a:p>
          <a:p>
            <a:pPr marL="0" indent="0">
              <a:buNone/>
            </a:pPr>
            <a:endParaRPr lang="zh-CN" altLang="en-US" dirty="0"/>
          </a:p>
        </p:txBody>
      </p:sp>
      <p:pic>
        <p:nvPicPr>
          <p:cNvPr id="2" name="图片 1"/>
          <p:cNvPicPr>
            <a:picLocks noChangeAspect="1"/>
          </p:cNvPicPr>
          <p:nvPr/>
        </p:nvPicPr>
        <p:blipFill>
          <a:blip r:embed="rId2"/>
          <a:stretch>
            <a:fillRect/>
          </a:stretch>
        </p:blipFill>
        <p:spPr>
          <a:xfrm>
            <a:off x="951533" y="1872084"/>
            <a:ext cx="3914264" cy="2785462"/>
          </a:xfrm>
          <a:prstGeom prst="rect">
            <a:avLst/>
          </a:prstGeom>
        </p:spPr>
      </p:pic>
      <p:pic>
        <p:nvPicPr>
          <p:cNvPr id="4" name="图片 3"/>
          <p:cNvPicPr>
            <a:picLocks noChangeAspect="1"/>
          </p:cNvPicPr>
          <p:nvPr/>
        </p:nvPicPr>
        <p:blipFill>
          <a:blip r:embed="rId3"/>
          <a:stretch>
            <a:fillRect/>
          </a:stretch>
        </p:blipFill>
        <p:spPr>
          <a:xfrm>
            <a:off x="5094087" y="2601853"/>
            <a:ext cx="3342857" cy="1819048"/>
          </a:xfrm>
          <a:prstGeom prst="rect">
            <a:avLst/>
          </a:prstGeom>
        </p:spPr>
      </p:pic>
    </p:spTree>
    <p:extLst>
      <p:ext uri="{BB962C8B-B14F-4D97-AF65-F5344CB8AC3E}">
        <p14:creationId xmlns:p14="http://schemas.microsoft.com/office/powerpoint/2010/main" val="3241381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791964"/>
            <a:ext cx="7616793" cy="3464300"/>
          </a:xfrm>
        </p:spPr>
        <p:txBody>
          <a:bodyPr>
            <a:normAutofit/>
          </a:bodyPr>
          <a:lstStyle/>
          <a:p>
            <a:pPr marL="0" indent="0">
              <a:buNone/>
            </a:pPr>
            <a:r>
              <a:rPr lang="zh-CN" altLang="zh-CN" dirty="0"/>
              <a:t>（</a:t>
            </a:r>
            <a:r>
              <a:rPr lang="en-US" altLang="zh-CN" dirty="0"/>
              <a:t>1</a:t>
            </a:r>
            <a:r>
              <a:rPr lang="zh-CN" altLang="zh-CN" dirty="0"/>
              <a:t>）</a:t>
            </a:r>
            <a:r>
              <a:rPr lang="en-US" altLang="zh-CN" dirty="0"/>
              <a:t>directory "</a:t>
            </a:r>
            <a:r>
              <a:rPr lang="en-US" altLang="zh-CN" dirty="0" err="1"/>
              <a:t>dir</a:t>
            </a:r>
            <a:r>
              <a:rPr lang="en-US" altLang="zh-CN" dirty="0"/>
              <a:t>"</a:t>
            </a:r>
            <a:r>
              <a:rPr lang="zh-CN" altLang="zh-CN" dirty="0"/>
              <a:t>：定义工作目录，系统为</a:t>
            </a:r>
            <a:r>
              <a:rPr lang="en-US" altLang="zh-CN" dirty="0"/>
              <a:t>/</a:t>
            </a:r>
            <a:r>
              <a:rPr lang="en-US" altLang="zh-CN" dirty="0" err="1"/>
              <a:t>var</a:t>
            </a:r>
            <a:r>
              <a:rPr lang="en-US" altLang="zh-CN" dirty="0"/>
              <a:t>/cache/bind.</a:t>
            </a:r>
            <a:r>
              <a:rPr lang="zh-CN" altLang="zh-CN" dirty="0"/>
              <a:t>配置文件中使用的所有相对路径，就是指的此位置，以后创建的区域文件也要存放在此目录内。</a:t>
            </a:r>
          </a:p>
          <a:p>
            <a:pPr marL="0" indent="0">
              <a:buNone/>
            </a:pPr>
            <a:r>
              <a:rPr lang="zh-CN" altLang="zh-CN" dirty="0"/>
              <a:t>（</a:t>
            </a:r>
            <a:r>
              <a:rPr lang="en-US" altLang="zh-CN" dirty="0"/>
              <a:t>2</a:t>
            </a:r>
            <a:r>
              <a:rPr lang="zh-CN" altLang="zh-CN" dirty="0"/>
              <a:t>）</a:t>
            </a:r>
            <a:r>
              <a:rPr lang="en-US" altLang="zh-CN" dirty="0"/>
              <a:t>forwards {IP</a:t>
            </a:r>
            <a:r>
              <a:rPr lang="zh-CN" altLang="zh-CN" dirty="0"/>
              <a:t>地址</a:t>
            </a:r>
            <a:r>
              <a:rPr lang="en-US" altLang="zh-CN" dirty="0"/>
              <a:t>}</a:t>
            </a:r>
            <a:r>
              <a:rPr lang="zh-CN" altLang="zh-CN" dirty="0"/>
              <a:t>：将域名查询请求转发给其他</a:t>
            </a:r>
            <a:r>
              <a:rPr lang="en-US" altLang="zh-CN" dirty="0"/>
              <a:t>DNS</a:t>
            </a:r>
            <a:r>
              <a:rPr lang="zh-CN" altLang="zh-CN" dirty="0"/>
              <a:t>服务器。</a:t>
            </a:r>
          </a:p>
          <a:p>
            <a:pPr marL="0" indent="0">
              <a:buNone/>
            </a:pPr>
            <a:r>
              <a:rPr lang="zh-CN" altLang="zh-CN" dirty="0"/>
              <a:t>（</a:t>
            </a:r>
            <a:r>
              <a:rPr lang="en-US" altLang="zh-CN" dirty="0"/>
              <a:t>3</a:t>
            </a:r>
            <a:r>
              <a:rPr lang="zh-CN" altLang="zh-CN" dirty="0"/>
              <a:t>）</a:t>
            </a:r>
            <a:r>
              <a:rPr lang="en-US" altLang="zh-CN" dirty="0"/>
              <a:t>listen-on port 53 { 127.0.0.1; }</a:t>
            </a:r>
            <a:r>
              <a:rPr lang="zh-CN" altLang="zh-CN" dirty="0"/>
              <a:t>：定义了监听</a:t>
            </a:r>
            <a:r>
              <a:rPr lang="en-US" altLang="zh-CN" dirty="0"/>
              <a:t>53</a:t>
            </a:r>
            <a:r>
              <a:rPr lang="zh-CN" altLang="zh-CN" dirty="0"/>
              <a:t>端口所有的</a:t>
            </a:r>
            <a:r>
              <a:rPr lang="en-US" altLang="zh-CN" dirty="0"/>
              <a:t>IP</a:t>
            </a:r>
            <a:r>
              <a:rPr lang="zh-CN" altLang="zh-CN" dirty="0"/>
              <a:t>地址。</a:t>
            </a:r>
          </a:p>
          <a:p>
            <a:pPr marL="0" indent="0">
              <a:buNone/>
            </a:pPr>
            <a:r>
              <a:rPr lang="zh-CN" altLang="zh-CN" dirty="0"/>
              <a:t>（</a:t>
            </a:r>
            <a:r>
              <a:rPr lang="en-US" altLang="zh-CN" dirty="0"/>
              <a:t>4</a:t>
            </a:r>
            <a:r>
              <a:rPr lang="zh-CN" altLang="zh-CN" dirty="0"/>
              <a:t>）</a:t>
            </a:r>
            <a:r>
              <a:rPr lang="en-US" altLang="zh-CN" dirty="0"/>
              <a:t>listen-on-v6 port 53 { ::1; }</a:t>
            </a:r>
            <a:r>
              <a:rPr lang="zh-CN" altLang="zh-CN" dirty="0"/>
              <a:t>：定义监听</a:t>
            </a:r>
            <a:r>
              <a:rPr lang="en-US" altLang="zh-CN" dirty="0"/>
              <a:t>53</a:t>
            </a:r>
            <a:r>
              <a:rPr lang="zh-CN" altLang="zh-CN" dirty="0"/>
              <a:t>端口所有的</a:t>
            </a:r>
            <a:r>
              <a:rPr lang="en-US" altLang="zh-CN" dirty="0"/>
              <a:t>IP</a:t>
            </a:r>
            <a:r>
              <a:rPr lang="zh-CN" altLang="zh-CN" dirty="0"/>
              <a:t>地址。</a:t>
            </a:r>
          </a:p>
          <a:p>
            <a:pPr marL="0" indent="0">
              <a:buNone/>
            </a:pPr>
            <a:r>
              <a:rPr lang="zh-CN" altLang="zh-CN" dirty="0"/>
              <a:t>（</a:t>
            </a:r>
            <a:r>
              <a:rPr lang="en-US" altLang="zh-CN" dirty="0"/>
              <a:t>5</a:t>
            </a:r>
            <a:r>
              <a:rPr lang="zh-CN" altLang="zh-CN" dirty="0"/>
              <a:t>）</a:t>
            </a:r>
            <a:r>
              <a:rPr lang="en-US" altLang="zh-CN" dirty="0"/>
              <a:t>allow-query { localhost; }</a:t>
            </a:r>
            <a:r>
              <a:rPr lang="zh-CN" altLang="zh-CN" dirty="0"/>
              <a:t>：定义允许查询的主机。</a:t>
            </a:r>
          </a:p>
          <a:p>
            <a:pPr marL="0" indent="0">
              <a:buNone/>
            </a:pPr>
            <a:r>
              <a:rPr lang="zh-CN" altLang="zh-CN" dirty="0"/>
              <a:t>（</a:t>
            </a:r>
            <a:r>
              <a:rPr lang="en-US" altLang="zh-CN" dirty="0"/>
              <a:t>6</a:t>
            </a:r>
            <a:r>
              <a:rPr lang="zh-CN" altLang="zh-CN" dirty="0"/>
              <a:t>）</a:t>
            </a:r>
            <a:r>
              <a:rPr lang="en-US" altLang="zh-CN" dirty="0" err="1"/>
              <a:t>DNSsec</a:t>
            </a:r>
            <a:r>
              <a:rPr lang="en-US" altLang="zh-CN" dirty="0"/>
              <a:t>-validation yes</a:t>
            </a:r>
            <a:r>
              <a:rPr lang="zh-CN" altLang="zh-CN" dirty="0"/>
              <a:t>：确定是否需要验证。</a:t>
            </a:r>
          </a:p>
          <a:p>
            <a:pPr marL="0" indent="0">
              <a:buNone/>
            </a:pPr>
            <a:r>
              <a:rPr lang="zh-CN" altLang="zh-CN" dirty="0"/>
              <a:t>（</a:t>
            </a:r>
            <a:r>
              <a:rPr lang="en-US" altLang="zh-CN" dirty="0"/>
              <a:t>7</a:t>
            </a:r>
            <a:r>
              <a:rPr lang="zh-CN" altLang="zh-CN" dirty="0"/>
              <a:t>）</a:t>
            </a:r>
            <a:r>
              <a:rPr lang="en-US" altLang="zh-CN" dirty="0"/>
              <a:t>recursion</a:t>
            </a:r>
            <a:r>
              <a:rPr lang="zh-CN" altLang="zh-CN" dirty="0"/>
              <a:t>：确定是否需要递归。</a:t>
            </a:r>
            <a:endParaRPr lang="zh-CN" altLang="en-US" dirty="0"/>
          </a:p>
        </p:txBody>
      </p:sp>
    </p:spTree>
    <p:extLst>
      <p:ext uri="{BB962C8B-B14F-4D97-AF65-F5344CB8AC3E}">
        <p14:creationId xmlns:p14="http://schemas.microsoft.com/office/powerpoint/2010/main" val="3022893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215900"/>
            <a:ext cx="7616793" cy="4040364"/>
          </a:xfrm>
        </p:spPr>
        <p:txBody>
          <a:bodyPr>
            <a:normAutofit/>
          </a:bodyPr>
          <a:lstStyle/>
          <a:p>
            <a:pPr marL="0" indent="0" hangingPunct="0">
              <a:buNone/>
            </a:pPr>
            <a:r>
              <a:rPr lang="en-US" altLang="zh-CN" b="1" dirty="0"/>
              <a:t> </a:t>
            </a:r>
            <a:r>
              <a:rPr lang="en-US" altLang="zh-CN" dirty="0"/>
              <a:t>2</a:t>
            </a:r>
            <a:r>
              <a:rPr lang="zh-CN" altLang="zh-CN" dirty="0"/>
              <a:t>）</a:t>
            </a:r>
            <a:r>
              <a:rPr lang="en-US" altLang="zh-CN" dirty="0" err="1"/>
              <a:t>named.conf.default</a:t>
            </a:r>
            <a:r>
              <a:rPr lang="en-US" altLang="zh-CN" dirty="0"/>
              <a:t>-zones</a:t>
            </a:r>
            <a:r>
              <a:rPr lang="zh-CN" altLang="zh-CN" dirty="0"/>
              <a:t>文件</a:t>
            </a:r>
            <a:endParaRPr lang="zh-CN" altLang="en-US" dirty="0"/>
          </a:p>
        </p:txBody>
      </p:sp>
      <p:pic>
        <p:nvPicPr>
          <p:cNvPr id="2" name="图片 1"/>
          <p:cNvPicPr>
            <a:picLocks noChangeAspect="1"/>
          </p:cNvPicPr>
          <p:nvPr/>
        </p:nvPicPr>
        <p:blipFill>
          <a:blip r:embed="rId2"/>
          <a:stretch>
            <a:fillRect/>
          </a:stretch>
        </p:blipFill>
        <p:spPr>
          <a:xfrm>
            <a:off x="682172" y="575940"/>
            <a:ext cx="3857143" cy="3638095"/>
          </a:xfrm>
          <a:prstGeom prst="rect">
            <a:avLst/>
          </a:prstGeom>
        </p:spPr>
      </p:pic>
      <p:pic>
        <p:nvPicPr>
          <p:cNvPr id="4" name="图片 3"/>
          <p:cNvPicPr>
            <a:picLocks noChangeAspect="1"/>
          </p:cNvPicPr>
          <p:nvPr/>
        </p:nvPicPr>
        <p:blipFill>
          <a:blip r:embed="rId3"/>
          <a:stretch>
            <a:fillRect/>
          </a:stretch>
        </p:blipFill>
        <p:spPr>
          <a:xfrm>
            <a:off x="4767957" y="1584052"/>
            <a:ext cx="1876190" cy="1780952"/>
          </a:xfrm>
          <a:prstGeom prst="rect">
            <a:avLst/>
          </a:prstGeom>
        </p:spPr>
      </p:pic>
    </p:spTree>
    <p:extLst>
      <p:ext uri="{BB962C8B-B14F-4D97-AF65-F5344CB8AC3E}">
        <p14:creationId xmlns:p14="http://schemas.microsoft.com/office/powerpoint/2010/main" val="107048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791964"/>
            <a:ext cx="7616793" cy="3464300"/>
          </a:xfrm>
        </p:spPr>
        <p:txBody>
          <a:bodyPr>
            <a:normAutofit fontScale="92500" lnSpcReduction="10000"/>
          </a:bodyPr>
          <a:lstStyle/>
          <a:p>
            <a:pPr marL="0" indent="0">
              <a:buNone/>
            </a:pPr>
            <a:r>
              <a:rPr lang="en-US" altLang="zh-CN" dirty="0"/>
              <a:t>zone</a:t>
            </a:r>
            <a:r>
              <a:rPr lang="zh-CN" altLang="zh-CN" dirty="0"/>
              <a:t>语句定义了一个区域块，其中必须说明域名、</a:t>
            </a:r>
            <a:r>
              <a:rPr lang="en-US" altLang="zh-CN" dirty="0"/>
              <a:t>DNS</a:t>
            </a:r>
            <a:r>
              <a:rPr lang="zh-CN" altLang="zh-CN" dirty="0"/>
              <a:t>服务器类型和区域文件名等信息，其基本格式如下：</a:t>
            </a:r>
          </a:p>
          <a:p>
            <a:pPr marL="0" indent="0">
              <a:buNone/>
            </a:pPr>
            <a:r>
              <a:rPr lang="en-US" altLang="zh-CN" dirty="0"/>
              <a:t>zone string IN {</a:t>
            </a:r>
            <a:endParaRPr lang="zh-CN" altLang="zh-CN" dirty="0"/>
          </a:p>
          <a:p>
            <a:pPr marL="0" indent="0">
              <a:buNone/>
            </a:pPr>
            <a:r>
              <a:rPr lang="en-US" altLang="zh-CN" dirty="0"/>
              <a:t>	type </a:t>
            </a:r>
            <a:r>
              <a:rPr lang="en-US" altLang="zh-CN" dirty="0" err="1"/>
              <a:t>TYPE</a:t>
            </a:r>
            <a:r>
              <a:rPr lang="en-US" altLang="zh-CN" dirty="0"/>
              <a:t>;</a:t>
            </a:r>
            <a:endParaRPr lang="zh-CN" altLang="zh-CN" dirty="0"/>
          </a:p>
          <a:p>
            <a:pPr marL="0" indent="0">
              <a:buNone/>
            </a:pPr>
            <a:r>
              <a:rPr lang="en-US" altLang="zh-CN" dirty="0"/>
              <a:t>	file </a:t>
            </a:r>
            <a:r>
              <a:rPr lang="en-US" altLang="zh-CN" dirty="0" err="1"/>
              <a:t>FILE</a:t>
            </a:r>
            <a:r>
              <a:rPr lang="en-US" altLang="zh-CN" dirty="0"/>
              <a:t>;</a:t>
            </a:r>
            <a:endParaRPr lang="zh-CN" altLang="zh-CN" dirty="0"/>
          </a:p>
          <a:p>
            <a:pPr marL="0" indent="0">
              <a:buNone/>
            </a:pPr>
            <a:r>
              <a:rPr lang="en-US" altLang="zh-CN" dirty="0"/>
              <a:t>	</a:t>
            </a:r>
            <a:r>
              <a:rPr lang="zh-CN" altLang="zh-CN" dirty="0"/>
              <a:t>其他配置子句</a:t>
            </a:r>
          </a:p>
          <a:p>
            <a:pPr marL="0" indent="0">
              <a:buNone/>
            </a:pPr>
            <a:r>
              <a:rPr lang="en-US" altLang="zh-CN" dirty="0"/>
              <a:t>};</a:t>
            </a:r>
            <a:endParaRPr lang="zh-CN" altLang="zh-CN" dirty="0"/>
          </a:p>
          <a:p>
            <a:pPr marL="0" indent="0">
              <a:buNone/>
            </a:pPr>
            <a:r>
              <a:rPr lang="zh-CN" altLang="zh-CN" dirty="0"/>
              <a:t>（</a:t>
            </a:r>
            <a:r>
              <a:rPr lang="en-US" altLang="zh-CN" dirty="0"/>
              <a:t>1</a:t>
            </a:r>
            <a:r>
              <a:rPr lang="zh-CN" altLang="zh-CN" dirty="0"/>
              <a:t>）</a:t>
            </a:r>
            <a:r>
              <a:rPr lang="en-US" altLang="zh-CN" dirty="0"/>
              <a:t>string</a:t>
            </a:r>
            <a:r>
              <a:rPr lang="zh-CN" altLang="zh-CN" dirty="0"/>
              <a:t>：正向域时为由双引号引用的域名，反向域时为</a:t>
            </a:r>
            <a:r>
              <a:rPr lang="en-US" altLang="zh-CN" dirty="0"/>
              <a:t>&lt;IP3R&gt;.rev</a:t>
            </a:r>
            <a:r>
              <a:rPr lang="zh-CN" altLang="zh-CN" dirty="0"/>
              <a:t>型字符串；</a:t>
            </a:r>
          </a:p>
          <a:p>
            <a:pPr marL="0" indent="0">
              <a:buNone/>
            </a:pPr>
            <a:r>
              <a:rPr lang="zh-CN" altLang="zh-CN" dirty="0"/>
              <a:t>（</a:t>
            </a:r>
            <a:r>
              <a:rPr lang="en-US" altLang="zh-CN" dirty="0"/>
              <a:t>2</a:t>
            </a:r>
            <a:r>
              <a:rPr lang="zh-CN" altLang="zh-CN" dirty="0"/>
              <a:t>）</a:t>
            </a:r>
            <a:r>
              <a:rPr lang="en-US" altLang="zh-CN" dirty="0"/>
              <a:t>type </a:t>
            </a:r>
            <a:r>
              <a:rPr lang="en-US" altLang="zh-CN" dirty="0" err="1"/>
              <a:t>TYPE</a:t>
            </a:r>
            <a:r>
              <a:rPr lang="zh-CN" altLang="zh-CN" dirty="0"/>
              <a:t>：</a:t>
            </a:r>
            <a:r>
              <a:rPr lang="en-US" altLang="zh-CN" dirty="0"/>
              <a:t>TYPE</a:t>
            </a:r>
            <a:r>
              <a:rPr lang="zh-CN" altLang="zh-CN" dirty="0"/>
              <a:t>用于指定</a:t>
            </a:r>
            <a:r>
              <a:rPr lang="en-US" altLang="zh-CN" dirty="0"/>
              <a:t>DNS</a:t>
            </a:r>
            <a:r>
              <a:rPr lang="zh-CN" altLang="zh-CN" dirty="0"/>
              <a:t>服务器的类型，常用的有</a:t>
            </a:r>
            <a:r>
              <a:rPr lang="en-US" altLang="zh-CN" dirty="0"/>
              <a:t>master</a:t>
            </a:r>
            <a:r>
              <a:rPr lang="zh-CN" altLang="zh-CN" dirty="0"/>
              <a:t>（主域名服务器）和</a:t>
            </a:r>
            <a:r>
              <a:rPr lang="en-US" altLang="zh-CN" dirty="0"/>
              <a:t>slave</a:t>
            </a:r>
            <a:r>
              <a:rPr lang="zh-CN" altLang="zh-CN" dirty="0"/>
              <a:t>（辅助域名服务器），还可以使用</a:t>
            </a:r>
            <a:r>
              <a:rPr lang="en-US" altLang="zh-CN" dirty="0"/>
              <a:t>hint</a:t>
            </a:r>
            <a:r>
              <a:rPr lang="zh-CN" altLang="zh-CN" dirty="0"/>
              <a:t>、</a:t>
            </a:r>
            <a:r>
              <a:rPr lang="en-US" altLang="zh-CN" dirty="0"/>
              <a:t>stub</a:t>
            </a:r>
            <a:r>
              <a:rPr lang="zh-CN" altLang="zh-CN" dirty="0"/>
              <a:t>和</a:t>
            </a:r>
            <a:r>
              <a:rPr lang="en-US" altLang="zh-CN" dirty="0"/>
              <a:t>forward</a:t>
            </a:r>
            <a:r>
              <a:rPr lang="zh-CN" altLang="zh-CN" dirty="0"/>
              <a:t>等类型的服务器。</a:t>
            </a:r>
          </a:p>
          <a:p>
            <a:pPr marL="0" indent="0">
              <a:buNone/>
            </a:pPr>
            <a:r>
              <a:rPr lang="zh-CN" altLang="zh-CN" dirty="0"/>
              <a:t>（</a:t>
            </a:r>
            <a:r>
              <a:rPr lang="en-US" altLang="zh-CN" dirty="0"/>
              <a:t>3</a:t>
            </a:r>
            <a:r>
              <a:rPr lang="zh-CN" altLang="zh-CN" dirty="0"/>
              <a:t>）</a:t>
            </a:r>
            <a:r>
              <a:rPr lang="en-US" altLang="zh-CN" dirty="0"/>
              <a:t>file </a:t>
            </a:r>
            <a:r>
              <a:rPr lang="en-US" altLang="zh-CN" dirty="0" err="1"/>
              <a:t>File</a:t>
            </a:r>
            <a:r>
              <a:rPr lang="zh-CN" altLang="zh-CN" dirty="0"/>
              <a:t>：指定区域文件名为</a:t>
            </a:r>
            <a:r>
              <a:rPr lang="en-US" altLang="zh-CN" dirty="0"/>
              <a:t>FILE</a:t>
            </a:r>
            <a:r>
              <a:rPr lang="zh-CN" altLang="zh-CN" dirty="0"/>
              <a:t>（文件名要用双引号引用）。</a:t>
            </a:r>
          </a:p>
          <a:p>
            <a:pPr marL="0" indent="0">
              <a:buNone/>
            </a:pPr>
            <a:endParaRPr lang="zh-CN" altLang="en-US" dirty="0"/>
          </a:p>
        </p:txBody>
      </p:sp>
    </p:spTree>
    <p:extLst>
      <p:ext uri="{BB962C8B-B14F-4D97-AF65-F5344CB8AC3E}">
        <p14:creationId xmlns:p14="http://schemas.microsoft.com/office/powerpoint/2010/main" val="3562624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215900"/>
            <a:ext cx="7616793" cy="4392488"/>
          </a:xfrm>
        </p:spPr>
        <p:txBody>
          <a:bodyPr>
            <a:normAutofit fontScale="85000" lnSpcReduction="20000"/>
          </a:bodyPr>
          <a:lstStyle/>
          <a:p>
            <a:pPr marL="0" indent="0" hangingPunct="0">
              <a:buNone/>
            </a:pPr>
            <a:r>
              <a:rPr lang="en-US" altLang="zh-CN" b="1" dirty="0"/>
              <a:t>2. </a:t>
            </a:r>
            <a:r>
              <a:rPr lang="zh-CN" altLang="zh-CN" b="1" dirty="0"/>
              <a:t>正向域区域文件</a:t>
            </a:r>
            <a:r>
              <a:rPr lang="en-US" altLang="zh-CN" b="1" dirty="0"/>
              <a:t>&lt;domain&gt;.zone</a:t>
            </a:r>
            <a:endParaRPr lang="zh-CN" altLang="zh-CN" b="1" dirty="0"/>
          </a:p>
          <a:p>
            <a:pPr marL="0" indent="0">
              <a:buNone/>
            </a:pPr>
            <a:r>
              <a:rPr lang="zh-CN" altLang="zh-CN" dirty="0"/>
              <a:t>正向域区域配置文件的完整配置如下：</a:t>
            </a:r>
          </a:p>
          <a:p>
            <a:pPr marL="0" indent="0">
              <a:buNone/>
            </a:pPr>
            <a:r>
              <a:rPr lang="en-US" altLang="zh-CN" dirty="0"/>
              <a:t>;</a:t>
            </a:r>
            <a:endParaRPr lang="zh-CN" altLang="zh-CN" dirty="0"/>
          </a:p>
          <a:p>
            <a:pPr marL="0" indent="0">
              <a:buNone/>
            </a:pPr>
            <a:r>
              <a:rPr lang="en-US" altLang="zh-CN" dirty="0"/>
              <a:t>; BIND data file for local loopback interface</a:t>
            </a:r>
            <a:endParaRPr lang="zh-CN" altLang="zh-CN" dirty="0"/>
          </a:p>
          <a:p>
            <a:pPr marL="0" indent="0">
              <a:buNone/>
            </a:pPr>
            <a:r>
              <a:rPr lang="en-US" altLang="zh-CN" dirty="0"/>
              <a:t>;</a:t>
            </a:r>
            <a:endParaRPr lang="zh-CN" altLang="zh-CN" dirty="0"/>
          </a:p>
          <a:p>
            <a:pPr marL="0" indent="0">
              <a:buNone/>
            </a:pPr>
            <a:r>
              <a:rPr lang="en-US" altLang="zh-CN" dirty="0"/>
              <a:t>$TTL	604800 </a:t>
            </a:r>
            <a:endParaRPr lang="zh-CN" altLang="zh-CN" dirty="0"/>
          </a:p>
          <a:p>
            <a:pPr marL="0" indent="0">
              <a:buNone/>
            </a:pPr>
            <a:r>
              <a:rPr lang="zh-CN" altLang="zh-CN" dirty="0"/>
              <a:t>域名</a:t>
            </a:r>
            <a:r>
              <a:rPr lang="en-US" altLang="zh-CN" dirty="0"/>
              <a:t> IN	SOA	</a:t>
            </a:r>
            <a:r>
              <a:rPr lang="zh-CN" altLang="zh-CN" dirty="0"/>
              <a:t>主机名</a:t>
            </a:r>
            <a:r>
              <a:rPr lang="en-US" altLang="zh-CN" dirty="0"/>
              <a:t>. </a:t>
            </a:r>
            <a:r>
              <a:rPr lang="zh-CN" altLang="zh-CN" dirty="0"/>
              <a:t>管理员邮件地址</a:t>
            </a:r>
            <a:r>
              <a:rPr lang="en-US" altLang="zh-CN" dirty="0"/>
              <a:t> (</a:t>
            </a:r>
            <a:endParaRPr lang="zh-CN" altLang="zh-CN" dirty="0"/>
          </a:p>
          <a:p>
            <a:pPr marL="0" indent="0">
              <a:buNone/>
            </a:pPr>
            <a:r>
              <a:rPr lang="en-US" altLang="zh-CN" dirty="0"/>
              <a:t>			   </a:t>
            </a:r>
            <a:r>
              <a:rPr lang="zh-CN" altLang="zh-CN" dirty="0"/>
              <a:t>序列号</a:t>
            </a:r>
            <a:r>
              <a:rPr lang="en-US" altLang="zh-CN" dirty="0"/>
              <a:t>	; Serial </a:t>
            </a:r>
            <a:endParaRPr lang="zh-CN" altLang="zh-CN" dirty="0"/>
          </a:p>
          <a:p>
            <a:pPr marL="0" indent="0">
              <a:buNone/>
            </a:pPr>
            <a:r>
              <a:rPr lang="en-US" altLang="zh-CN" dirty="0"/>
              <a:t>		</a:t>
            </a:r>
            <a:r>
              <a:rPr lang="zh-CN" altLang="zh-CN" dirty="0"/>
              <a:t>刷新间隔时间</a:t>
            </a:r>
            <a:r>
              <a:rPr lang="en-US" altLang="zh-CN" dirty="0"/>
              <a:t>	; Refresh </a:t>
            </a:r>
            <a:endParaRPr lang="zh-CN" altLang="zh-CN" dirty="0"/>
          </a:p>
          <a:p>
            <a:pPr marL="0" indent="0">
              <a:buNone/>
            </a:pPr>
            <a:r>
              <a:rPr lang="en-US" altLang="zh-CN" dirty="0"/>
              <a:t>		</a:t>
            </a:r>
            <a:r>
              <a:rPr lang="zh-CN" altLang="zh-CN" dirty="0"/>
              <a:t>重试间隔时间</a:t>
            </a:r>
            <a:r>
              <a:rPr lang="en-US" altLang="zh-CN" dirty="0"/>
              <a:t>	; Retry </a:t>
            </a:r>
            <a:endParaRPr lang="zh-CN" altLang="zh-CN" dirty="0"/>
          </a:p>
          <a:p>
            <a:pPr marL="0" indent="0">
              <a:buNone/>
            </a:pPr>
            <a:r>
              <a:rPr lang="en-US" altLang="zh-CN" dirty="0"/>
              <a:t>		</a:t>
            </a:r>
            <a:r>
              <a:rPr lang="zh-CN" altLang="zh-CN" dirty="0"/>
              <a:t>过期间隔时间</a:t>
            </a:r>
            <a:r>
              <a:rPr lang="en-US" altLang="zh-CN" dirty="0"/>
              <a:t>	; Expire </a:t>
            </a:r>
            <a:endParaRPr lang="zh-CN" altLang="zh-CN" dirty="0"/>
          </a:p>
          <a:p>
            <a:pPr marL="0" indent="0">
              <a:buNone/>
            </a:pPr>
            <a:r>
              <a:rPr lang="en-US" altLang="zh-CN" dirty="0"/>
              <a:t>		</a:t>
            </a:r>
            <a:r>
              <a:rPr lang="zh-CN" altLang="zh-CN" dirty="0"/>
              <a:t>最短存活时间</a:t>
            </a:r>
            <a:r>
              <a:rPr lang="en-US" altLang="zh-CN" dirty="0"/>
              <a:t> )	; Negative Cache TTL </a:t>
            </a:r>
            <a:endParaRPr lang="zh-CN" altLang="zh-CN" dirty="0"/>
          </a:p>
          <a:p>
            <a:pPr marL="0" indent="0">
              <a:buNone/>
            </a:pPr>
            <a:r>
              <a:rPr lang="en-US" altLang="zh-CN" dirty="0"/>
              <a:t>;</a:t>
            </a:r>
            <a:endParaRPr lang="zh-CN" altLang="zh-CN" dirty="0"/>
          </a:p>
          <a:p>
            <a:pPr marL="0" indent="0">
              <a:buNone/>
            </a:pPr>
            <a:r>
              <a:rPr lang="en-US" altLang="zh-CN" dirty="0"/>
              <a:t>@	IN	NS	localhost. </a:t>
            </a:r>
            <a:endParaRPr lang="zh-CN" altLang="zh-CN" dirty="0"/>
          </a:p>
          <a:p>
            <a:pPr marL="0" indent="0">
              <a:buNone/>
            </a:pPr>
            <a:r>
              <a:rPr lang="en-US" altLang="zh-CN" dirty="0"/>
              <a:t>@	IN	A	127.0.0.1</a:t>
            </a:r>
            <a:endParaRPr lang="zh-CN" altLang="zh-CN" dirty="0"/>
          </a:p>
          <a:p>
            <a:pPr marL="0" indent="0">
              <a:buNone/>
            </a:pPr>
            <a:r>
              <a:rPr lang="en-US" altLang="zh-CN" dirty="0"/>
              <a:t>@	IN	AAAA	::1</a:t>
            </a:r>
            <a:endParaRPr lang="zh-CN" altLang="zh-CN" dirty="0"/>
          </a:p>
          <a:p>
            <a:pPr marL="0" indent="0">
              <a:buNone/>
            </a:pPr>
            <a:endParaRPr lang="zh-CN" altLang="en-US" dirty="0"/>
          </a:p>
        </p:txBody>
      </p:sp>
    </p:spTree>
    <p:extLst>
      <p:ext uri="{BB962C8B-B14F-4D97-AF65-F5344CB8AC3E}">
        <p14:creationId xmlns:p14="http://schemas.microsoft.com/office/powerpoint/2010/main" val="2105245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215900"/>
            <a:ext cx="7616793" cy="4392488"/>
          </a:xfrm>
        </p:spPr>
        <p:txBody>
          <a:bodyPr>
            <a:normAutofit fontScale="70000" lnSpcReduction="20000"/>
          </a:bodyPr>
          <a:lstStyle/>
          <a:p>
            <a:pPr marL="0" indent="0">
              <a:buNone/>
            </a:pPr>
            <a:r>
              <a:rPr lang="en-US" altLang="zh-CN" b="1" dirty="0"/>
              <a:t> </a:t>
            </a:r>
            <a:r>
              <a:rPr lang="zh-CN" altLang="zh-CN" dirty="0"/>
              <a:t>（</a:t>
            </a:r>
            <a:r>
              <a:rPr lang="en-US" altLang="zh-CN" dirty="0"/>
              <a:t>1</a:t>
            </a:r>
            <a:r>
              <a:rPr lang="zh-CN" altLang="zh-CN" dirty="0"/>
              <a:t>）</a:t>
            </a:r>
            <a:r>
              <a:rPr lang="en-US" altLang="zh-CN" dirty="0"/>
              <a:t>TTL</a:t>
            </a:r>
            <a:r>
              <a:rPr lang="zh-CN" altLang="zh-CN" dirty="0"/>
              <a:t>：该记录在客户机上存活的时间，也就是在缓存中存在的时间，默认的存活时间（</a:t>
            </a:r>
            <a:r>
              <a:rPr lang="en-US" altLang="zh-CN" dirty="0"/>
              <a:t>604800</a:t>
            </a:r>
            <a:r>
              <a:rPr lang="zh-CN" altLang="zh-CN" dirty="0"/>
              <a:t>）是一天，</a:t>
            </a:r>
            <a:r>
              <a:rPr lang="en-US" altLang="zh-CN" dirty="0"/>
              <a:t>D</a:t>
            </a:r>
            <a:r>
              <a:rPr lang="zh-CN" altLang="zh-CN" dirty="0"/>
              <a:t>是天，</a:t>
            </a:r>
            <a:r>
              <a:rPr lang="en-US" altLang="zh-CN" dirty="0"/>
              <a:t>H</a:t>
            </a:r>
            <a:r>
              <a:rPr lang="zh-CN" altLang="zh-CN" dirty="0"/>
              <a:t>是小时，</a:t>
            </a:r>
            <a:r>
              <a:rPr lang="en-US" altLang="zh-CN" dirty="0"/>
              <a:t>W</a:t>
            </a:r>
            <a:r>
              <a:rPr lang="zh-CN" altLang="zh-CN" dirty="0"/>
              <a:t>是星期。</a:t>
            </a:r>
          </a:p>
          <a:p>
            <a:pPr marL="0" indent="0">
              <a:buNone/>
            </a:pPr>
            <a:r>
              <a:rPr lang="zh-CN" altLang="zh-CN" dirty="0"/>
              <a:t>（</a:t>
            </a:r>
            <a:r>
              <a:rPr lang="en-US" altLang="zh-CN" dirty="0"/>
              <a:t>2</a:t>
            </a:r>
            <a:r>
              <a:rPr lang="zh-CN" altLang="zh-CN" dirty="0"/>
              <a:t>）域名：用户定义区域的域名，一般情况下为</a:t>
            </a:r>
            <a:r>
              <a:rPr lang="en-US" altLang="zh-CN" dirty="0"/>
              <a:t>@</a:t>
            </a:r>
            <a:r>
              <a:rPr lang="zh-CN" altLang="zh-CN" dirty="0"/>
              <a:t>，表示其值为主配置文件中相应区域的名称。</a:t>
            </a:r>
          </a:p>
          <a:p>
            <a:pPr marL="0" indent="0">
              <a:buNone/>
            </a:pPr>
            <a:r>
              <a:rPr lang="zh-CN" altLang="zh-CN" dirty="0"/>
              <a:t>（</a:t>
            </a:r>
            <a:r>
              <a:rPr lang="en-US" altLang="zh-CN" dirty="0"/>
              <a:t>3</a:t>
            </a:r>
            <a:r>
              <a:rPr lang="zh-CN" altLang="zh-CN" dirty="0"/>
              <a:t>）</a:t>
            </a:r>
            <a:r>
              <a:rPr lang="en-US" altLang="zh-CN" dirty="0"/>
              <a:t>IN</a:t>
            </a:r>
            <a:r>
              <a:rPr lang="zh-CN" altLang="zh-CN" dirty="0"/>
              <a:t>：代表</a:t>
            </a:r>
            <a:r>
              <a:rPr lang="en-US" altLang="zh-CN" dirty="0"/>
              <a:t>Internet</a:t>
            </a:r>
            <a:r>
              <a:rPr lang="zh-CN" altLang="zh-CN" dirty="0"/>
              <a:t>类，其他类还有</a:t>
            </a:r>
            <a:r>
              <a:rPr lang="en-US" altLang="zh-CN" dirty="0"/>
              <a:t>HS</a:t>
            </a:r>
            <a:r>
              <a:rPr lang="zh-CN" altLang="zh-CN" dirty="0"/>
              <a:t>、</a:t>
            </a:r>
            <a:r>
              <a:rPr lang="en-US" altLang="zh-CN" dirty="0"/>
              <a:t>CH</a:t>
            </a:r>
            <a:r>
              <a:rPr lang="zh-CN" altLang="zh-CN" dirty="0"/>
              <a:t>常用</a:t>
            </a:r>
            <a:r>
              <a:rPr lang="en-US" altLang="zh-CN" dirty="0"/>
              <a:t>IN</a:t>
            </a:r>
            <a:r>
              <a:rPr lang="zh-CN" altLang="zh-CN" dirty="0"/>
              <a:t>。</a:t>
            </a:r>
          </a:p>
          <a:p>
            <a:pPr marL="0" indent="0">
              <a:buNone/>
            </a:pPr>
            <a:r>
              <a:rPr lang="zh-CN" altLang="zh-CN" dirty="0"/>
              <a:t>（</a:t>
            </a:r>
            <a:r>
              <a:rPr lang="en-US" altLang="zh-CN" dirty="0"/>
              <a:t>4</a:t>
            </a:r>
            <a:r>
              <a:rPr lang="zh-CN" altLang="zh-CN" dirty="0"/>
              <a:t>）</a:t>
            </a:r>
            <a:r>
              <a:rPr lang="en-US" altLang="zh-CN" dirty="0"/>
              <a:t>SOA</a:t>
            </a:r>
            <a:r>
              <a:rPr lang="zh-CN" altLang="zh-CN" dirty="0"/>
              <a:t>：起始授权类型，其功能将某区域授权给某台服务器管理。</a:t>
            </a:r>
          </a:p>
          <a:p>
            <a:pPr marL="0" indent="0">
              <a:buNone/>
            </a:pPr>
            <a:r>
              <a:rPr lang="zh-CN" altLang="zh-CN" dirty="0"/>
              <a:t>（</a:t>
            </a:r>
            <a:r>
              <a:rPr lang="en-US" altLang="zh-CN" dirty="0"/>
              <a:t>5</a:t>
            </a:r>
            <a:r>
              <a:rPr lang="zh-CN" altLang="zh-CN" dirty="0"/>
              <a:t>）管理员邮件地址：因为</a:t>
            </a:r>
            <a:r>
              <a:rPr lang="en-US" altLang="zh-CN" dirty="0"/>
              <a:t>@</a:t>
            </a:r>
            <a:r>
              <a:rPr lang="zh-CN" altLang="zh-CN" dirty="0"/>
              <a:t>符号在区域文件中有特殊的含义，所以管理员的电子邮件地址不能使用</a:t>
            </a:r>
            <a:r>
              <a:rPr lang="en-US" altLang="zh-CN" dirty="0"/>
              <a:t>@</a:t>
            </a:r>
            <a:r>
              <a:rPr lang="zh-CN" altLang="zh-CN" dirty="0"/>
              <a:t>符号，而使用</a:t>
            </a:r>
            <a:r>
              <a:rPr lang="en-US" altLang="zh-CN" dirty="0"/>
              <a:t>“.”</a:t>
            </a:r>
            <a:r>
              <a:rPr lang="zh-CN" altLang="zh-CN" dirty="0"/>
              <a:t>代替。</a:t>
            </a:r>
          </a:p>
          <a:p>
            <a:pPr marL="0" indent="0">
              <a:buNone/>
            </a:pPr>
            <a:r>
              <a:rPr lang="zh-CN" altLang="zh-CN" dirty="0"/>
              <a:t>（</a:t>
            </a:r>
            <a:r>
              <a:rPr lang="en-US" altLang="zh-CN" dirty="0"/>
              <a:t>6</a:t>
            </a:r>
            <a:r>
              <a:rPr lang="zh-CN" altLang="zh-CN" dirty="0"/>
              <a:t>）</a:t>
            </a:r>
            <a:r>
              <a:rPr lang="en-US" altLang="zh-CN" dirty="0"/>
              <a:t>serial (</a:t>
            </a:r>
            <a:r>
              <a:rPr lang="zh-CN" altLang="zh-CN" dirty="0"/>
              <a:t>序列号</a:t>
            </a:r>
            <a:r>
              <a:rPr lang="en-US" altLang="zh-CN" dirty="0"/>
              <a:t>)</a:t>
            </a:r>
            <a:r>
              <a:rPr lang="zh-CN" altLang="zh-CN" dirty="0"/>
              <a:t>：也称为版本号，用来表示该区域数据库文件的版本大小，最多有</a:t>
            </a:r>
            <a:r>
              <a:rPr lang="en-US" altLang="zh-CN" dirty="0"/>
              <a:t>10</a:t>
            </a:r>
            <a:r>
              <a:rPr lang="zh-CN" altLang="zh-CN" dirty="0"/>
              <a:t>位数字。在般情况下，采用类似年月日的表示形式，如</a:t>
            </a:r>
            <a:r>
              <a:rPr lang="en-US" altLang="zh-CN" dirty="0"/>
              <a:t>20120101xx,</a:t>
            </a:r>
            <a:r>
              <a:rPr lang="zh-CN" altLang="zh-CN" dirty="0"/>
              <a:t>这种写法可方便管理员记住最后修改该文件的日期和次数。需要注意的是，新版本号应该比旧版本号要大。当辅助域名服务器与主城名服务器同步时将比较此字段，以判断主城名服务器数据是否被更新过。</a:t>
            </a:r>
          </a:p>
          <a:p>
            <a:pPr marL="0" indent="0">
              <a:buNone/>
            </a:pPr>
            <a:r>
              <a:rPr lang="zh-CN" altLang="zh-CN" dirty="0"/>
              <a:t>（</a:t>
            </a:r>
            <a:r>
              <a:rPr lang="en-US" altLang="zh-CN" dirty="0"/>
              <a:t>7</a:t>
            </a:r>
            <a:r>
              <a:rPr lang="zh-CN" altLang="zh-CN" dirty="0"/>
              <a:t>）</a:t>
            </a:r>
            <a:r>
              <a:rPr lang="en-US" altLang="zh-CN" dirty="0"/>
              <a:t>refresh (</a:t>
            </a:r>
            <a:r>
              <a:rPr lang="zh-CN" altLang="zh-CN" dirty="0"/>
              <a:t>刷新间隔时间</a:t>
            </a:r>
            <a:r>
              <a:rPr lang="en-US" altLang="zh-CN" dirty="0"/>
              <a:t>)</a:t>
            </a:r>
            <a:r>
              <a:rPr lang="zh-CN" altLang="zh-CN" dirty="0"/>
              <a:t>：设定辅助域名服务器与主域名服务器同步的时间间隔或刷新周期，默认单位为秒，可以指定单位为分钟</a:t>
            </a:r>
            <a:r>
              <a:rPr lang="en-US" altLang="zh-CN" dirty="0"/>
              <a:t>(M)</a:t>
            </a:r>
            <a:r>
              <a:rPr lang="zh-CN" altLang="zh-CN" dirty="0"/>
              <a:t>、小时</a:t>
            </a:r>
            <a:r>
              <a:rPr lang="en-US" altLang="zh-CN" dirty="0"/>
              <a:t>(H)</a:t>
            </a:r>
            <a:r>
              <a:rPr lang="zh-CN" altLang="zh-CN" dirty="0"/>
              <a:t>、天</a:t>
            </a:r>
            <a:r>
              <a:rPr lang="en-US" altLang="zh-CN" dirty="0"/>
              <a:t>(D)</a:t>
            </a:r>
            <a:r>
              <a:rPr lang="zh-CN" altLang="zh-CN" dirty="0"/>
              <a:t>、周</a:t>
            </a:r>
            <a:r>
              <a:rPr lang="en-US" altLang="zh-CN" dirty="0"/>
              <a:t>(W)</a:t>
            </a:r>
            <a:r>
              <a:rPr lang="zh-CN" altLang="zh-CN" dirty="0"/>
              <a:t>、月</a:t>
            </a:r>
            <a:r>
              <a:rPr lang="en-US" altLang="zh-CN" dirty="0"/>
              <a:t>(M)</a:t>
            </a:r>
            <a:r>
              <a:rPr lang="zh-CN" altLang="zh-CN" dirty="0"/>
              <a:t>等。</a:t>
            </a:r>
          </a:p>
          <a:p>
            <a:pPr marL="0" indent="0">
              <a:buNone/>
            </a:pPr>
            <a:r>
              <a:rPr lang="zh-CN" altLang="zh-CN" dirty="0"/>
              <a:t>（</a:t>
            </a:r>
            <a:r>
              <a:rPr lang="en-US" altLang="zh-CN" dirty="0"/>
              <a:t>8</a:t>
            </a:r>
            <a:r>
              <a:rPr lang="zh-CN" altLang="zh-CN" dirty="0"/>
              <a:t>）</a:t>
            </a:r>
            <a:r>
              <a:rPr lang="en-US" altLang="zh-CN" dirty="0"/>
              <a:t>retry (</a:t>
            </a:r>
            <a:r>
              <a:rPr lang="zh-CN" altLang="zh-CN" dirty="0"/>
              <a:t>重试间隔时间</a:t>
            </a:r>
            <a:r>
              <a:rPr lang="en-US" altLang="zh-CN" dirty="0"/>
              <a:t>)</a:t>
            </a:r>
            <a:r>
              <a:rPr lang="zh-CN" altLang="zh-CN" dirty="0"/>
              <a:t>：指定主、辅助域名服务器之间的同步频率失败后再次重试的同步时间延迟或间隔。如果在</a:t>
            </a:r>
            <a:r>
              <a:rPr lang="en-US" altLang="zh-CN" dirty="0"/>
              <a:t>refresh</a:t>
            </a:r>
            <a:r>
              <a:rPr lang="zh-CN" altLang="zh-CN" dirty="0"/>
              <a:t>指定的时间内，辅助域名服务器没有与主城名服务器同步成功，那么需要在此间隔内重新尝试一次。在一般情况下，重试间隔时间应小于刷新间隔时间。单位参考</a:t>
            </a:r>
            <a:r>
              <a:rPr lang="en-US" altLang="zh-CN" dirty="0"/>
              <a:t>refresh</a:t>
            </a:r>
            <a:r>
              <a:rPr lang="zh-CN" altLang="zh-CN" dirty="0"/>
              <a:t>。</a:t>
            </a:r>
          </a:p>
          <a:p>
            <a:pPr marL="0" indent="0">
              <a:buNone/>
            </a:pPr>
            <a:r>
              <a:rPr lang="zh-CN" altLang="zh-CN" dirty="0"/>
              <a:t>（</a:t>
            </a:r>
            <a:r>
              <a:rPr lang="en-US" altLang="zh-CN" dirty="0"/>
              <a:t>9</a:t>
            </a:r>
            <a:r>
              <a:rPr lang="zh-CN" altLang="zh-CN" dirty="0"/>
              <a:t>）</a:t>
            </a:r>
            <a:r>
              <a:rPr lang="en-US" altLang="zh-CN" dirty="0"/>
              <a:t>expire (</a:t>
            </a:r>
            <a:r>
              <a:rPr lang="zh-CN" altLang="zh-CN" dirty="0"/>
              <a:t>过期间隔时间</a:t>
            </a:r>
            <a:r>
              <a:rPr lang="en-US" altLang="zh-CN" dirty="0"/>
              <a:t>)</a:t>
            </a:r>
            <a:r>
              <a:rPr lang="zh-CN" altLang="zh-CN" dirty="0"/>
              <a:t>：设置辅助城名服务器缓存信息的有效期。如果在此时间间隔内辅助城名服务器始终没有与主城名服务器同步成功，那么辅助域名服务器则会认为自己的数据已经过期，进而停止响应客户对该区域的查询。单位参考</a:t>
            </a:r>
            <a:r>
              <a:rPr lang="en-US" altLang="zh-CN" dirty="0"/>
              <a:t>refresh</a:t>
            </a:r>
            <a:r>
              <a:rPr lang="zh-CN" altLang="zh-CN" dirty="0"/>
              <a:t>。</a:t>
            </a:r>
          </a:p>
          <a:p>
            <a:pPr marL="0" indent="0">
              <a:buNone/>
            </a:pPr>
            <a:r>
              <a:rPr lang="zh-CN" altLang="zh-CN" dirty="0"/>
              <a:t>（</a:t>
            </a:r>
            <a:r>
              <a:rPr lang="en-US" altLang="zh-CN" dirty="0"/>
              <a:t>10</a:t>
            </a:r>
            <a:r>
              <a:rPr lang="zh-CN" altLang="zh-CN" dirty="0"/>
              <a:t>）</a:t>
            </a:r>
            <a:r>
              <a:rPr lang="en-US" altLang="zh-CN" dirty="0" err="1"/>
              <a:t>ttl</a:t>
            </a:r>
            <a:r>
              <a:rPr lang="en-US" altLang="zh-CN" dirty="0"/>
              <a:t> (</a:t>
            </a:r>
            <a:r>
              <a:rPr lang="zh-CN" altLang="zh-CN" dirty="0"/>
              <a:t>最短存活时间</a:t>
            </a:r>
            <a:r>
              <a:rPr lang="en-US" altLang="zh-CN" dirty="0"/>
              <a:t>)</a:t>
            </a:r>
            <a:r>
              <a:rPr lang="zh-CN" altLang="zh-CN" dirty="0"/>
              <a:t>：设置每条记录的生存期。该生存期是指</a:t>
            </a:r>
            <a:r>
              <a:rPr lang="en-US" altLang="zh-CN" dirty="0"/>
              <a:t>DNS</a:t>
            </a:r>
            <a:r>
              <a:rPr lang="zh-CN" altLang="zh-CN" dirty="0"/>
              <a:t>服务器将本区域中相应的记录应答给客户后，该记录在客户机的缓存中保留的时间长度。单位参考</a:t>
            </a:r>
            <a:r>
              <a:rPr lang="en-US" altLang="zh-CN" dirty="0"/>
              <a:t>refresh</a:t>
            </a:r>
            <a:r>
              <a:rPr lang="zh-CN" altLang="zh-CN" dirty="0"/>
              <a:t>。</a:t>
            </a:r>
          </a:p>
          <a:p>
            <a:pPr marL="0" indent="0">
              <a:buNone/>
            </a:pPr>
            <a:r>
              <a:rPr lang="zh-CN" altLang="zh-CN" dirty="0"/>
              <a:t>（</a:t>
            </a:r>
            <a:r>
              <a:rPr lang="en-US" altLang="zh-CN" dirty="0"/>
              <a:t>11</a:t>
            </a:r>
            <a:r>
              <a:rPr lang="zh-CN" altLang="zh-CN" dirty="0"/>
              <a:t>）</a:t>
            </a:r>
            <a:r>
              <a:rPr lang="en-US" altLang="zh-CN" dirty="0"/>
              <a:t>NS</a:t>
            </a:r>
            <a:r>
              <a:rPr lang="zh-CN" altLang="zh-CN" dirty="0"/>
              <a:t>：用于指明区域中的</a:t>
            </a:r>
            <a:r>
              <a:rPr lang="en-US" altLang="zh-CN" dirty="0"/>
              <a:t>DNS</a:t>
            </a:r>
            <a:r>
              <a:rPr lang="zh-CN" altLang="zh-CN" dirty="0"/>
              <a:t>服务器的主机名。</a:t>
            </a:r>
          </a:p>
          <a:p>
            <a:pPr marL="0" indent="0">
              <a:buNone/>
            </a:pPr>
            <a:r>
              <a:rPr lang="zh-CN" altLang="zh-CN" dirty="0"/>
              <a:t>（</a:t>
            </a:r>
            <a:r>
              <a:rPr lang="en-US" altLang="zh-CN" dirty="0"/>
              <a:t>12</a:t>
            </a:r>
            <a:r>
              <a:rPr lang="zh-CN" altLang="zh-CN" dirty="0"/>
              <a:t>）</a:t>
            </a:r>
            <a:r>
              <a:rPr lang="en-US" altLang="zh-CN" dirty="0"/>
              <a:t>A</a:t>
            </a:r>
            <a:r>
              <a:rPr lang="zh-CN" altLang="zh-CN" dirty="0"/>
              <a:t>：用于为区域内的主机建立别名。</a:t>
            </a:r>
          </a:p>
          <a:p>
            <a:pPr marL="0" indent="0">
              <a:buNone/>
            </a:pPr>
            <a:r>
              <a:rPr lang="zh-CN" altLang="zh-CN" dirty="0"/>
              <a:t>（</a:t>
            </a:r>
            <a:r>
              <a:rPr lang="en-US" altLang="zh-CN" dirty="0"/>
              <a:t>13</a:t>
            </a:r>
            <a:r>
              <a:rPr lang="zh-CN" altLang="zh-CN" dirty="0"/>
              <a:t>）</a:t>
            </a:r>
            <a:r>
              <a:rPr lang="en-US" altLang="zh-CN" dirty="0"/>
              <a:t>AAAA</a:t>
            </a:r>
            <a:r>
              <a:rPr lang="zh-CN" altLang="zh-CN" dirty="0"/>
              <a:t>：记录一个指向</a:t>
            </a:r>
            <a:r>
              <a:rPr lang="en-US" altLang="zh-CN" dirty="0"/>
              <a:t>IPv6</a:t>
            </a:r>
            <a:r>
              <a:rPr lang="zh-CN" altLang="zh-CN" dirty="0"/>
              <a:t>地址的记录。</a:t>
            </a:r>
          </a:p>
          <a:p>
            <a:pPr marL="0" indent="0" hangingPunct="0">
              <a:buNone/>
            </a:pPr>
            <a:endParaRPr lang="zh-CN" altLang="en-US" dirty="0"/>
          </a:p>
        </p:txBody>
      </p:sp>
    </p:spTree>
    <p:extLst>
      <p:ext uri="{BB962C8B-B14F-4D97-AF65-F5344CB8AC3E}">
        <p14:creationId xmlns:p14="http://schemas.microsoft.com/office/powerpoint/2010/main" val="3048104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359916"/>
            <a:ext cx="7616793" cy="3896348"/>
          </a:xfrm>
        </p:spPr>
        <p:txBody>
          <a:bodyPr>
            <a:normAutofit fontScale="92500" lnSpcReduction="10000"/>
          </a:bodyPr>
          <a:lstStyle/>
          <a:p>
            <a:pPr marL="0" indent="0" hangingPunct="0">
              <a:buNone/>
            </a:pPr>
            <a:r>
              <a:rPr lang="en-US" altLang="zh-CN" b="1" dirty="0"/>
              <a:t>3. </a:t>
            </a:r>
            <a:r>
              <a:rPr lang="zh-CN" altLang="zh-CN" b="1" dirty="0"/>
              <a:t>反向域区域文件</a:t>
            </a:r>
            <a:r>
              <a:rPr lang="en-US" altLang="zh-CN" b="1" dirty="0"/>
              <a:t>&lt;IP3R&gt;.rev</a:t>
            </a:r>
            <a:endParaRPr lang="zh-CN" altLang="zh-CN" b="1" dirty="0"/>
          </a:p>
          <a:p>
            <a:pPr marL="0" indent="0">
              <a:buNone/>
            </a:pPr>
            <a:r>
              <a:rPr lang="zh-CN" altLang="zh-CN" dirty="0"/>
              <a:t>在反向城区城文件中只有</a:t>
            </a:r>
            <a:r>
              <a:rPr lang="en-US" altLang="zh-CN" dirty="0"/>
              <a:t>3</a:t>
            </a:r>
            <a:r>
              <a:rPr lang="zh-CN" altLang="zh-CN" dirty="0"/>
              <a:t>类记录：</a:t>
            </a:r>
            <a:r>
              <a:rPr lang="en-US" altLang="zh-CN" dirty="0"/>
              <a:t>SOA</a:t>
            </a:r>
            <a:r>
              <a:rPr lang="zh-CN" altLang="zh-CN" dirty="0"/>
              <a:t>，</a:t>
            </a:r>
            <a:r>
              <a:rPr lang="en-US" altLang="zh-CN" dirty="0"/>
              <a:t>NS</a:t>
            </a:r>
            <a:r>
              <a:rPr lang="zh-CN" altLang="zh-CN" dirty="0"/>
              <a:t>，</a:t>
            </a:r>
            <a:r>
              <a:rPr lang="en-US" altLang="zh-CN" dirty="0"/>
              <a:t>PTR</a:t>
            </a:r>
            <a:r>
              <a:rPr lang="zh-CN" altLang="zh-CN" dirty="0"/>
              <a:t>，且前</a:t>
            </a:r>
            <a:r>
              <a:rPr lang="en-US" altLang="zh-CN" dirty="0"/>
              <a:t>2</a:t>
            </a:r>
            <a:r>
              <a:rPr lang="zh-CN" altLang="zh-CN" dirty="0"/>
              <a:t>条记录</a:t>
            </a:r>
            <a:r>
              <a:rPr lang="en-US" altLang="zh-CN" dirty="0"/>
              <a:t>SOA</a:t>
            </a:r>
            <a:r>
              <a:rPr lang="zh-CN" altLang="zh-CN" dirty="0"/>
              <a:t>和</a:t>
            </a:r>
            <a:r>
              <a:rPr lang="en-US" altLang="zh-CN" dirty="0"/>
              <a:t>NS</a:t>
            </a:r>
            <a:r>
              <a:rPr lang="zh-CN" altLang="zh-CN" dirty="0"/>
              <a:t>与正向城区域文件中的相同。除前</a:t>
            </a:r>
            <a:r>
              <a:rPr lang="en-US" altLang="zh-CN" dirty="0"/>
              <a:t>2</a:t>
            </a:r>
            <a:r>
              <a:rPr lang="zh-CN" altLang="zh-CN" dirty="0"/>
              <a:t>条记录以外，剩余的都是主机类型的记录，且在反向城区域文件中只包括</a:t>
            </a:r>
            <a:r>
              <a:rPr lang="en-US" altLang="zh-CN" dirty="0"/>
              <a:t>PTR</a:t>
            </a:r>
            <a:r>
              <a:rPr lang="zh-CN" altLang="zh-CN" dirty="0"/>
              <a:t>一类记录。</a:t>
            </a:r>
          </a:p>
          <a:p>
            <a:pPr marL="0" indent="0">
              <a:buNone/>
            </a:pPr>
            <a:r>
              <a:rPr lang="en-US" altLang="zh-CN" dirty="0"/>
              <a:t>PTR</a:t>
            </a:r>
            <a:r>
              <a:rPr lang="zh-CN" altLang="zh-CN" dirty="0"/>
              <a:t>记录又称为反向类型或指针类型，用于定义由</a:t>
            </a:r>
            <a:r>
              <a:rPr lang="en-US" altLang="zh-CN" dirty="0"/>
              <a:t>IP</a:t>
            </a:r>
            <a:r>
              <a:rPr lang="zh-CN" altLang="zh-CN" dirty="0"/>
              <a:t>地址到域名的翻译，格式如下：</a:t>
            </a:r>
          </a:p>
          <a:p>
            <a:pPr marL="0" indent="0">
              <a:buNone/>
            </a:pPr>
            <a:r>
              <a:rPr lang="en-US" altLang="zh-CN" dirty="0"/>
              <a:t>ipv4		IN		PTR		domain</a:t>
            </a:r>
            <a:endParaRPr lang="zh-CN" altLang="zh-CN" dirty="0"/>
          </a:p>
          <a:p>
            <a:pPr marL="0" indent="0">
              <a:buNone/>
            </a:pPr>
            <a:r>
              <a:rPr lang="en-US" altLang="zh-CN" dirty="0"/>
              <a:t>domain</a:t>
            </a:r>
            <a:r>
              <a:rPr lang="zh-CN" altLang="zh-CN" dirty="0"/>
              <a:t>为具体的域名，</a:t>
            </a:r>
            <a:r>
              <a:rPr lang="en-US" altLang="zh-CN" dirty="0"/>
              <a:t>ip4</a:t>
            </a:r>
            <a:r>
              <a:rPr lang="zh-CN" altLang="zh-CN" dirty="0"/>
              <a:t>为</a:t>
            </a:r>
            <a:r>
              <a:rPr lang="en-US" altLang="zh-CN" dirty="0"/>
              <a:t>domain</a:t>
            </a:r>
            <a:r>
              <a:rPr lang="zh-CN" altLang="zh-CN" dirty="0"/>
              <a:t>所对应</a:t>
            </a:r>
            <a:r>
              <a:rPr lang="en-US" altLang="zh-CN" dirty="0"/>
              <a:t>IP</a:t>
            </a:r>
            <a:r>
              <a:rPr lang="zh-CN" altLang="zh-CN" dirty="0"/>
              <a:t>地址的第</a:t>
            </a:r>
            <a:r>
              <a:rPr lang="en-US" altLang="zh-CN" dirty="0"/>
              <a:t>4</a:t>
            </a:r>
            <a:r>
              <a:rPr lang="zh-CN" altLang="zh-CN" dirty="0"/>
              <a:t>段或最后一段，例如：</a:t>
            </a:r>
          </a:p>
          <a:p>
            <a:pPr marL="0" indent="0">
              <a:buNone/>
            </a:pPr>
            <a:r>
              <a:rPr lang="en-US" altLang="zh-CN" dirty="0"/>
              <a:t>1		IN		PTR		DNS.test.edu.in</a:t>
            </a:r>
            <a:endParaRPr lang="zh-CN" altLang="zh-CN" dirty="0"/>
          </a:p>
          <a:p>
            <a:pPr marL="0" indent="0">
              <a:buNone/>
            </a:pPr>
            <a:r>
              <a:rPr lang="en-US" altLang="zh-CN" dirty="0"/>
              <a:t>DNS.test.edu.cn</a:t>
            </a:r>
            <a:r>
              <a:rPr lang="zh-CN" altLang="zh-CN" dirty="0"/>
              <a:t>主机的</a:t>
            </a:r>
            <a:r>
              <a:rPr lang="en-US" altLang="zh-CN" dirty="0"/>
              <a:t>IP</a:t>
            </a:r>
            <a:r>
              <a:rPr lang="zh-CN" altLang="zh-CN" dirty="0"/>
              <a:t>地址的最后一段为</a:t>
            </a:r>
            <a:r>
              <a:rPr lang="en-US" altLang="zh-CN" dirty="0"/>
              <a:t>1</a:t>
            </a:r>
            <a:r>
              <a:rPr lang="zh-CN" altLang="zh-CN" dirty="0"/>
              <a:t>。也就是说，若域</a:t>
            </a:r>
            <a:r>
              <a:rPr lang="en-US" altLang="zh-CN" dirty="0"/>
              <a:t>test.edu.cn</a:t>
            </a:r>
            <a:r>
              <a:rPr lang="zh-CN" altLang="zh-CN" dirty="0"/>
              <a:t>的网络址为</a:t>
            </a:r>
            <a:r>
              <a:rPr lang="en-US" altLang="zh-CN" dirty="0"/>
              <a:t> 192.168.136.x</a:t>
            </a:r>
            <a:r>
              <a:rPr lang="zh-CN" altLang="zh-CN" dirty="0"/>
              <a:t>，则</a:t>
            </a:r>
            <a:r>
              <a:rPr lang="en-US" altLang="zh-CN" dirty="0"/>
              <a:t>DNS.test.edu.cn</a:t>
            </a:r>
            <a:r>
              <a:rPr lang="zh-CN" altLang="zh-CN" dirty="0"/>
              <a:t>的</a:t>
            </a:r>
            <a:r>
              <a:rPr lang="en-US" altLang="zh-CN" dirty="0"/>
              <a:t>IP</a:t>
            </a:r>
            <a:r>
              <a:rPr lang="zh-CN" altLang="zh-CN" dirty="0"/>
              <a:t>地址为</a:t>
            </a:r>
            <a:r>
              <a:rPr lang="en-US" altLang="zh-CN" dirty="0"/>
              <a:t>192.168.136.1</a:t>
            </a:r>
            <a:r>
              <a:rPr lang="zh-CN" altLang="zh-CN" dirty="0"/>
              <a:t>。</a:t>
            </a:r>
          </a:p>
          <a:p>
            <a:pPr marL="0" indent="0" hangingPunct="0">
              <a:buNone/>
            </a:pPr>
            <a:r>
              <a:rPr lang="en-US" altLang="zh-CN" b="1" dirty="0"/>
              <a:t>4. </a:t>
            </a:r>
            <a:r>
              <a:rPr lang="zh-CN" altLang="zh-CN" b="1" dirty="0"/>
              <a:t>客户端与域名解析相关的配置文件</a:t>
            </a:r>
          </a:p>
          <a:p>
            <a:pPr marL="0" indent="0">
              <a:buNone/>
            </a:pPr>
            <a:r>
              <a:rPr lang="zh-CN" altLang="zh-CN" dirty="0"/>
              <a:t>客户端要正确地获取域名解析，需要配置一些文件，与域名解析相关的配置文件有</a:t>
            </a:r>
            <a:r>
              <a:rPr lang="en-US" altLang="zh-CN" dirty="0"/>
              <a:t>/</a:t>
            </a:r>
            <a:r>
              <a:rPr lang="en-US" altLang="zh-CN" dirty="0" err="1"/>
              <a:t>etc</a:t>
            </a:r>
            <a:r>
              <a:rPr lang="en-US" altLang="zh-CN" dirty="0"/>
              <a:t>/hosts</a:t>
            </a:r>
            <a:r>
              <a:rPr lang="zh-CN" altLang="zh-CN" dirty="0"/>
              <a:t>、</a:t>
            </a:r>
            <a:r>
              <a:rPr lang="en-US" altLang="zh-CN" dirty="0"/>
              <a:t>/</a:t>
            </a:r>
            <a:r>
              <a:rPr lang="en-US" altLang="zh-CN" dirty="0" err="1"/>
              <a:t>etc</a:t>
            </a:r>
            <a:r>
              <a:rPr lang="en-US" altLang="zh-CN" dirty="0"/>
              <a:t>/</a:t>
            </a:r>
            <a:r>
              <a:rPr lang="en-US" altLang="zh-CN" dirty="0" err="1"/>
              <a:t>host.conf</a:t>
            </a:r>
            <a:r>
              <a:rPr lang="zh-CN" altLang="zh-CN" dirty="0"/>
              <a:t>和</a:t>
            </a:r>
            <a:r>
              <a:rPr lang="en-US" altLang="zh-CN" dirty="0"/>
              <a:t>/</a:t>
            </a:r>
            <a:r>
              <a:rPr lang="en-US" altLang="zh-CN" dirty="0" err="1"/>
              <a:t>etc</a:t>
            </a:r>
            <a:r>
              <a:rPr lang="en-US" altLang="zh-CN" dirty="0"/>
              <a:t>/</a:t>
            </a:r>
            <a:r>
              <a:rPr lang="en-US" altLang="zh-CN" dirty="0" err="1"/>
              <a:t>resolv.conf</a:t>
            </a:r>
            <a:endParaRPr lang="zh-CN" altLang="zh-CN" dirty="0"/>
          </a:p>
          <a:p>
            <a:pPr marL="0" indent="0">
              <a:buNone/>
            </a:pPr>
            <a:endParaRPr lang="zh-CN" altLang="en-US" dirty="0"/>
          </a:p>
        </p:txBody>
      </p:sp>
    </p:spTree>
    <p:extLst>
      <p:ext uri="{BB962C8B-B14F-4D97-AF65-F5344CB8AC3E}">
        <p14:creationId xmlns:p14="http://schemas.microsoft.com/office/powerpoint/2010/main" val="3927330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30" y="454582"/>
            <a:ext cx="7616792" cy="625414"/>
          </a:xfrm>
        </p:spPr>
        <p:txBody>
          <a:bodyPr/>
          <a:lstStyle/>
          <a:p>
            <a:r>
              <a:rPr lang="en-US" altLang="zh-CN" b="1" dirty="0"/>
              <a:t>&lt;</a:t>
            </a:r>
            <a:r>
              <a:rPr lang="zh-CN" altLang="zh-CN" b="1" dirty="0"/>
              <a:t>任务实施</a:t>
            </a:r>
            <a:r>
              <a:rPr lang="en-US" altLang="zh-CN" b="1" dirty="0"/>
              <a:t>&gt;</a:t>
            </a:r>
            <a:endParaRPr lang="zh-CN" altLang="zh-CN" b="1" dirty="0"/>
          </a:p>
        </p:txBody>
      </p:sp>
      <p:sp>
        <p:nvSpPr>
          <p:cNvPr id="3" name="内容占位符 2"/>
          <p:cNvSpPr>
            <a:spLocks noGrp="1"/>
          </p:cNvSpPr>
          <p:nvPr>
            <p:ph idx="1"/>
          </p:nvPr>
        </p:nvSpPr>
        <p:spPr>
          <a:xfrm>
            <a:off x="671529" y="1152004"/>
            <a:ext cx="7616793" cy="3104260"/>
          </a:xfrm>
        </p:spPr>
        <p:txBody>
          <a:bodyPr>
            <a:normAutofit/>
          </a:bodyPr>
          <a:lstStyle/>
          <a:p>
            <a:pPr marL="0" indent="0">
              <a:buNone/>
            </a:pPr>
            <a:r>
              <a:rPr lang="zh-CN" altLang="zh-CN" b="1" dirty="0"/>
              <a:t>一、安装</a:t>
            </a:r>
            <a:r>
              <a:rPr lang="en-US" altLang="zh-CN" b="1" dirty="0"/>
              <a:t>BIND</a:t>
            </a:r>
            <a:endParaRPr lang="zh-CN" altLang="zh-CN" b="1" dirty="0"/>
          </a:p>
          <a:p>
            <a:pPr marL="0" indent="0">
              <a:buNone/>
            </a:pPr>
            <a:r>
              <a:rPr lang="zh-CN" altLang="zh-CN" dirty="0"/>
              <a:t>使用</a:t>
            </a:r>
            <a:r>
              <a:rPr lang="en-US" altLang="zh-CN" dirty="0"/>
              <a:t>apt</a:t>
            </a:r>
            <a:r>
              <a:rPr lang="zh-CN" altLang="zh-CN" dirty="0"/>
              <a:t>工具安装</a:t>
            </a:r>
            <a:r>
              <a:rPr lang="en-US" altLang="zh-CN" dirty="0" err="1"/>
              <a:t>Debian</a:t>
            </a:r>
            <a:r>
              <a:rPr lang="zh-CN" altLang="zh-CN" dirty="0"/>
              <a:t>软件仓库中的</a:t>
            </a:r>
            <a:r>
              <a:rPr lang="en-US" altLang="zh-CN" dirty="0"/>
              <a:t>BIND</a:t>
            </a:r>
            <a:r>
              <a:rPr lang="zh-CN" altLang="zh-CN" dirty="0"/>
              <a:t>软件，需要使用</a:t>
            </a:r>
            <a:r>
              <a:rPr lang="en-US" altLang="zh-CN" dirty="0"/>
              <a:t>root </a:t>
            </a:r>
            <a:r>
              <a:rPr lang="zh-CN" altLang="zh-CN" dirty="0"/>
              <a:t>或</a:t>
            </a:r>
            <a:r>
              <a:rPr lang="en-US" altLang="zh-CN" dirty="0"/>
              <a:t> </a:t>
            </a:r>
            <a:r>
              <a:rPr lang="en-US" altLang="zh-CN" dirty="0" err="1"/>
              <a:t>sudo</a:t>
            </a:r>
            <a:r>
              <a:rPr lang="zh-CN" altLang="zh-CN" dirty="0"/>
              <a:t>访问权限。</a:t>
            </a:r>
          </a:p>
          <a:p>
            <a:pPr marL="0" indent="0">
              <a:buNone/>
            </a:pPr>
            <a:r>
              <a:rPr lang="zh-CN" altLang="zh-CN" dirty="0"/>
              <a:t>（</a:t>
            </a:r>
            <a:r>
              <a:rPr lang="en-US" altLang="zh-CN" dirty="0"/>
              <a:t>1</a:t>
            </a:r>
            <a:r>
              <a:rPr lang="zh-CN" altLang="zh-CN" dirty="0"/>
              <a:t>）安装</a:t>
            </a:r>
            <a:r>
              <a:rPr lang="en-US" altLang="zh-CN" dirty="0"/>
              <a:t>DNS</a:t>
            </a:r>
            <a:r>
              <a:rPr lang="zh-CN" altLang="zh-CN" dirty="0"/>
              <a:t>服务器软件包：</a:t>
            </a:r>
          </a:p>
          <a:p>
            <a:pPr marL="0" indent="0">
              <a:buNone/>
            </a:pPr>
            <a:r>
              <a:rPr lang="en-US" altLang="zh-CN" dirty="0"/>
              <a:t>	$ </a:t>
            </a:r>
            <a:r>
              <a:rPr lang="en-US" altLang="zh-CN" dirty="0" err="1"/>
              <a:t>sudo</a:t>
            </a:r>
            <a:r>
              <a:rPr lang="en-US" altLang="zh-CN" dirty="0"/>
              <a:t> apt-get install bind9-doc bind9</a:t>
            </a:r>
            <a:endParaRPr lang="zh-CN" altLang="zh-CN" dirty="0"/>
          </a:p>
          <a:p>
            <a:pPr marL="0" indent="0">
              <a:buNone/>
            </a:pPr>
            <a:r>
              <a:rPr lang="zh-CN" altLang="zh-CN" dirty="0"/>
              <a:t>（</a:t>
            </a:r>
            <a:r>
              <a:rPr lang="en-US" altLang="zh-CN" dirty="0"/>
              <a:t>2</a:t>
            </a:r>
            <a:r>
              <a:rPr lang="zh-CN" altLang="zh-CN" dirty="0"/>
              <a:t>）服务管理：</a:t>
            </a:r>
          </a:p>
          <a:p>
            <a:pPr marL="0" indent="0">
              <a:buNone/>
            </a:pPr>
            <a:r>
              <a:rPr lang="en-US" altLang="zh-CN" dirty="0"/>
              <a:t>	$ </a:t>
            </a:r>
            <a:r>
              <a:rPr lang="en-US" altLang="zh-CN" dirty="0" err="1"/>
              <a:t>sudo</a:t>
            </a:r>
            <a:r>
              <a:rPr lang="en-US" altLang="zh-CN" dirty="0"/>
              <a:t> </a:t>
            </a:r>
            <a:r>
              <a:rPr lang="en-US" altLang="zh-CN" dirty="0" err="1"/>
              <a:t>systemctl</a:t>
            </a:r>
            <a:r>
              <a:rPr lang="en-US" altLang="zh-CN" dirty="0"/>
              <a:t> status bind9                    #</a:t>
            </a:r>
            <a:r>
              <a:rPr lang="zh-CN" altLang="zh-CN" dirty="0"/>
              <a:t>检查服务状态</a:t>
            </a:r>
          </a:p>
          <a:p>
            <a:pPr marL="0" indent="0">
              <a:buNone/>
            </a:pPr>
            <a:r>
              <a:rPr lang="en-US" altLang="zh-CN" dirty="0"/>
              <a:t>	$ </a:t>
            </a:r>
            <a:r>
              <a:rPr lang="en-US" altLang="zh-CN" dirty="0" err="1"/>
              <a:t>sudo</a:t>
            </a:r>
            <a:r>
              <a:rPr lang="en-US" altLang="zh-CN" dirty="0"/>
              <a:t> </a:t>
            </a:r>
            <a:r>
              <a:rPr lang="en-US" altLang="zh-CN" dirty="0" err="1"/>
              <a:t>systemctl</a:t>
            </a:r>
            <a:r>
              <a:rPr lang="en-US" altLang="zh-CN" dirty="0"/>
              <a:t> enable/disable bind9             #</a:t>
            </a:r>
            <a:r>
              <a:rPr lang="zh-CN" altLang="zh-CN" dirty="0"/>
              <a:t>启动与禁用服务</a:t>
            </a:r>
          </a:p>
          <a:p>
            <a:pPr marL="0" indent="0">
              <a:buNone/>
            </a:pPr>
            <a:r>
              <a:rPr lang="en-US" altLang="zh-CN" dirty="0"/>
              <a:t>	$ </a:t>
            </a:r>
            <a:r>
              <a:rPr lang="en-US" altLang="zh-CN" dirty="0" err="1"/>
              <a:t>sudo</a:t>
            </a:r>
            <a:r>
              <a:rPr lang="en-US" altLang="zh-CN" dirty="0"/>
              <a:t> </a:t>
            </a:r>
            <a:r>
              <a:rPr lang="en-US" altLang="zh-CN" dirty="0" err="1"/>
              <a:t>systemctl</a:t>
            </a:r>
            <a:r>
              <a:rPr lang="en-US" altLang="zh-CN" dirty="0"/>
              <a:t> start/stop/restart/reload bind9      #</a:t>
            </a:r>
            <a:r>
              <a:rPr lang="zh-CN" altLang="zh-CN" dirty="0"/>
              <a:t>启动、关闭、重启与重载服务</a:t>
            </a:r>
          </a:p>
          <a:p>
            <a:pPr marL="0" indent="0">
              <a:buNone/>
            </a:pP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647948"/>
            <a:ext cx="7616793" cy="3608316"/>
          </a:xfrm>
        </p:spPr>
        <p:txBody>
          <a:bodyPr>
            <a:normAutofit/>
          </a:bodyPr>
          <a:lstStyle/>
          <a:p>
            <a:pPr marL="0" indent="0">
              <a:buNone/>
            </a:pPr>
            <a:r>
              <a:rPr lang="zh-CN" altLang="zh-CN" b="1" dirty="0"/>
              <a:t>二、访问控制设置</a:t>
            </a:r>
          </a:p>
          <a:p>
            <a:pPr marL="0" indent="0">
              <a:buNone/>
            </a:pPr>
            <a:r>
              <a:rPr lang="zh-CN" altLang="zh-CN" dirty="0"/>
              <a:t>默认配置的</a:t>
            </a:r>
            <a:r>
              <a:rPr lang="en-US" altLang="zh-CN" dirty="0"/>
              <a:t>named</a:t>
            </a:r>
            <a:r>
              <a:rPr lang="zh-CN" altLang="zh-CN" dirty="0"/>
              <a:t>服务只允许对本主机系统内的客户提供服务，将其更改为对外提供服务，需要修改</a:t>
            </a:r>
            <a:r>
              <a:rPr lang="en-US" altLang="zh-CN" dirty="0" err="1"/>
              <a:t>named.conf.options</a:t>
            </a:r>
            <a:r>
              <a:rPr lang="zh-CN" altLang="zh-CN" dirty="0"/>
              <a:t>文件的内容。</a:t>
            </a:r>
          </a:p>
          <a:p>
            <a:pPr marL="0" indent="0">
              <a:buNone/>
            </a:pPr>
            <a:r>
              <a:rPr lang="en-US" altLang="zh-CN" dirty="0"/>
              <a:t>        listen-on port 53 { any; };</a:t>
            </a:r>
            <a:endParaRPr lang="zh-CN" altLang="zh-CN" dirty="0"/>
          </a:p>
          <a:p>
            <a:pPr marL="0" indent="0">
              <a:buNone/>
            </a:pPr>
            <a:r>
              <a:rPr lang="en-US" altLang="zh-CN" dirty="0"/>
              <a:t>        listen-on-v6 port 53 { any; };</a:t>
            </a:r>
            <a:endParaRPr lang="zh-CN" altLang="zh-CN" dirty="0"/>
          </a:p>
          <a:p>
            <a:pPr marL="0" indent="0">
              <a:buNone/>
            </a:pPr>
            <a:r>
              <a:rPr lang="en-US" altLang="zh-CN" dirty="0"/>
              <a:t>        allow-query { any; }</a:t>
            </a:r>
            <a:endParaRPr lang="zh-CN" altLang="zh-CN" dirty="0"/>
          </a:p>
          <a:p>
            <a:pPr marL="0" indent="0">
              <a:buNone/>
            </a:pPr>
            <a:r>
              <a:rPr lang="en-US" altLang="zh-CN" dirty="0"/>
              <a:t>        </a:t>
            </a:r>
            <a:r>
              <a:rPr lang="en-US" altLang="zh-CN" dirty="0" err="1"/>
              <a:t>DNSsec</a:t>
            </a:r>
            <a:r>
              <a:rPr lang="en-US" altLang="zh-CN" dirty="0"/>
              <a:t>-validation no;</a:t>
            </a:r>
            <a:endParaRPr lang="zh-CN" altLang="zh-CN" dirty="0"/>
          </a:p>
          <a:p>
            <a:pPr marL="0" indent="0">
              <a:buNone/>
            </a:pPr>
            <a:endParaRPr lang="zh-CN" altLang="en-US" dirty="0"/>
          </a:p>
        </p:txBody>
      </p:sp>
    </p:spTree>
    <p:extLst>
      <p:ext uri="{BB962C8B-B14F-4D97-AF65-F5344CB8AC3E}">
        <p14:creationId xmlns:p14="http://schemas.microsoft.com/office/powerpoint/2010/main" val="2199837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1152004"/>
            <a:ext cx="7616793" cy="3104260"/>
          </a:xfrm>
        </p:spPr>
        <p:txBody>
          <a:bodyPr>
            <a:normAutofit lnSpcReduction="10000"/>
          </a:bodyPr>
          <a:lstStyle/>
          <a:p>
            <a:pPr marL="0" indent="0">
              <a:buNone/>
            </a:pPr>
            <a:r>
              <a:rPr lang="zh-CN" altLang="zh-CN" b="1" dirty="0"/>
              <a:t>三、防火墙设置</a:t>
            </a:r>
          </a:p>
          <a:p>
            <a:pPr marL="0" indent="0">
              <a:buNone/>
            </a:pPr>
            <a:r>
              <a:rPr lang="en-US" altLang="zh-CN" dirty="0"/>
              <a:t>DNS</a:t>
            </a:r>
            <a:r>
              <a:rPr lang="zh-CN" altLang="zh-CN" dirty="0"/>
              <a:t>服务器使用的服务名为</a:t>
            </a:r>
            <a:r>
              <a:rPr lang="en-US" altLang="zh-CN" dirty="0"/>
              <a:t>domain</a:t>
            </a:r>
            <a:r>
              <a:rPr lang="zh-CN" altLang="zh-CN" dirty="0"/>
              <a:t>，端口号为</a:t>
            </a:r>
            <a:r>
              <a:rPr lang="en-US" altLang="zh-CN" dirty="0"/>
              <a:t>53</a:t>
            </a:r>
            <a:r>
              <a:rPr lang="zh-CN" altLang="zh-CN" dirty="0"/>
              <a:t>，在</a:t>
            </a:r>
            <a:r>
              <a:rPr lang="en-US" altLang="zh-CN" dirty="0" err="1"/>
              <a:t>firewalld</a:t>
            </a:r>
            <a:r>
              <a:rPr lang="zh-CN" altLang="zh-CN" dirty="0"/>
              <a:t>防火墙和</a:t>
            </a:r>
            <a:r>
              <a:rPr lang="en-US" altLang="zh-CN" dirty="0" err="1"/>
              <a:t>ufw</a:t>
            </a:r>
            <a:r>
              <a:rPr lang="zh-CN" altLang="zh-CN" dirty="0"/>
              <a:t>防火墙中的服务名分别为</a:t>
            </a:r>
            <a:r>
              <a:rPr lang="en-US" altLang="zh-CN" dirty="0"/>
              <a:t>DNS</a:t>
            </a:r>
            <a:r>
              <a:rPr lang="zh-CN" altLang="zh-CN" dirty="0"/>
              <a:t>和</a:t>
            </a:r>
            <a:r>
              <a:rPr lang="en-US" altLang="zh-CN" dirty="0"/>
              <a:t>domain</a:t>
            </a:r>
            <a:r>
              <a:rPr lang="zh-CN" altLang="zh-CN" dirty="0"/>
              <a:t>，在设置防火墙时，应允许该服务通过。</a:t>
            </a:r>
          </a:p>
          <a:p>
            <a:pPr marL="0" indent="0" hangingPunct="0">
              <a:buNone/>
            </a:pPr>
            <a:r>
              <a:rPr lang="en-US" altLang="zh-CN" b="1" dirty="0"/>
              <a:t>1.</a:t>
            </a:r>
            <a:r>
              <a:rPr lang="zh-CN" altLang="zh-CN" b="1" dirty="0"/>
              <a:t>设置</a:t>
            </a:r>
            <a:r>
              <a:rPr lang="en-US" altLang="zh-CN" b="1" dirty="0" err="1"/>
              <a:t>firewalld</a:t>
            </a:r>
            <a:r>
              <a:rPr lang="zh-CN" altLang="zh-CN" b="1" dirty="0"/>
              <a:t>防火墙</a:t>
            </a:r>
          </a:p>
          <a:p>
            <a:pPr marL="0" indent="0">
              <a:buNone/>
            </a:pPr>
            <a:r>
              <a:rPr lang="en-US" altLang="zh-CN" dirty="0"/>
              <a:t>$ </a:t>
            </a:r>
            <a:r>
              <a:rPr lang="en-US" altLang="zh-CN" dirty="0" err="1"/>
              <a:t>sudo</a:t>
            </a:r>
            <a:r>
              <a:rPr lang="en-US" altLang="zh-CN" dirty="0"/>
              <a:t> apt install </a:t>
            </a:r>
            <a:r>
              <a:rPr lang="en-US" altLang="zh-CN" dirty="0" err="1"/>
              <a:t>firewalld</a:t>
            </a:r>
            <a:r>
              <a:rPr lang="en-US" altLang="zh-CN" dirty="0"/>
              <a:t> firewall-</a:t>
            </a:r>
            <a:r>
              <a:rPr lang="en-US" altLang="zh-CN" dirty="0" err="1"/>
              <a:t>config</a:t>
            </a:r>
            <a:r>
              <a:rPr lang="en-US" altLang="zh-CN" dirty="0"/>
              <a:t>		   #</a:t>
            </a:r>
            <a:r>
              <a:rPr lang="zh-CN" altLang="zh-CN" dirty="0"/>
              <a:t>安装</a:t>
            </a:r>
            <a:r>
              <a:rPr lang="en-US" altLang="zh-CN" dirty="0" err="1"/>
              <a:t>firewalld</a:t>
            </a:r>
            <a:endParaRPr lang="zh-CN" altLang="zh-CN" dirty="0"/>
          </a:p>
          <a:p>
            <a:pPr marL="0" indent="0">
              <a:buNone/>
            </a:pPr>
            <a:r>
              <a:rPr lang="en-US" altLang="zh-CN" dirty="0"/>
              <a:t>$ </a:t>
            </a:r>
            <a:r>
              <a:rPr lang="en-US" altLang="zh-CN" dirty="0" err="1"/>
              <a:t>sudo</a:t>
            </a:r>
            <a:r>
              <a:rPr lang="en-US" altLang="zh-CN" dirty="0"/>
              <a:t> firewall-</a:t>
            </a:r>
            <a:r>
              <a:rPr lang="en-US" altLang="zh-CN" dirty="0" err="1"/>
              <a:t>cmd</a:t>
            </a:r>
            <a:r>
              <a:rPr lang="en-US" altLang="zh-CN" dirty="0"/>
              <a:t> --permanent --add-service=DNS  #</a:t>
            </a:r>
            <a:r>
              <a:rPr lang="en-US" altLang="zh-CN" dirty="0" err="1"/>
              <a:t>firewalld</a:t>
            </a:r>
            <a:r>
              <a:rPr lang="zh-CN" altLang="zh-CN" dirty="0"/>
              <a:t>防火墙添加</a:t>
            </a:r>
            <a:r>
              <a:rPr lang="en-US" altLang="zh-CN" dirty="0"/>
              <a:t>DNS</a:t>
            </a:r>
            <a:r>
              <a:rPr lang="zh-CN" altLang="zh-CN" dirty="0"/>
              <a:t>服务</a:t>
            </a:r>
          </a:p>
          <a:p>
            <a:pPr marL="0" indent="0" hangingPunct="0">
              <a:buNone/>
            </a:pPr>
            <a:r>
              <a:rPr lang="en-US" altLang="zh-CN" b="1" dirty="0"/>
              <a:t>2.</a:t>
            </a:r>
            <a:r>
              <a:rPr lang="zh-CN" altLang="zh-CN" b="1" dirty="0"/>
              <a:t>设置</a:t>
            </a:r>
            <a:r>
              <a:rPr lang="en-US" altLang="zh-CN" b="1" dirty="0" err="1"/>
              <a:t>ufw</a:t>
            </a:r>
            <a:r>
              <a:rPr lang="zh-CN" altLang="zh-CN" b="1" dirty="0"/>
              <a:t>防火墙</a:t>
            </a:r>
          </a:p>
          <a:p>
            <a:pPr marL="0" indent="0">
              <a:buNone/>
            </a:pPr>
            <a:r>
              <a:rPr lang="en-US" altLang="zh-CN" dirty="0"/>
              <a:t>$ </a:t>
            </a:r>
            <a:r>
              <a:rPr lang="en-US" altLang="zh-CN" dirty="0" err="1"/>
              <a:t>sudo</a:t>
            </a:r>
            <a:r>
              <a:rPr lang="en-US" altLang="zh-CN" dirty="0"/>
              <a:t> apt-get install </a:t>
            </a:r>
            <a:r>
              <a:rPr lang="en-US" altLang="zh-CN" dirty="0" err="1"/>
              <a:t>ufw</a:t>
            </a:r>
            <a:r>
              <a:rPr lang="en-US" altLang="zh-CN" dirty="0"/>
              <a:t>				#</a:t>
            </a:r>
            <a:r>
              <a:rPr lang="zh-CN" altLang="zh-CN" dirty="0"/>
              <a:t>安装</a:t>
            </a:r>
            <a:r>
              <a:rPr lang="en-US" altLang="zh-CN" dirty="0" err="1"/>
              <a:t>ufw</a:t>
            </a:r>
            <a:endParaRPr lang="zh-CN" altLang="zh-CN" dirty="0"/>
          </a:p>
          <a:p>
            <a:pPr marL="0" indent="0">
              <a:buNone/>
            </a:pPr>
            <a:r>
              <a:rPr lang="en-US" altLang="zh-CN" dirty="0"/>
              <a:t>$ </a:t>
            </a:r>
            <a:r>
              <a:rPr lang="en-US" altLang="zh-CN" dirty="0" err="1"/>
              <a:t>sudo</a:t>
            </a:r>
            <a:r>
              <a:rPr lang="en-US" altLang="zh-CN" dirty="0"/>
              <a:t> </a:t>
            </a:r>
            <a:r>
              <a:rPr lang="en-US" altLang="zh-CN" dirty="0" err="1"/>
              <a:t>ufw</a:t>
            </a:r>
            <a:r>
              <a:rPr lang="en-US" altLang="zh-CN" dirty="0"/>
              <a:t> allow domain</a:t>
            </a:r>
            <a:endParaRPr lang="zh-CN" altLang="zh-CN" dirty="0"/>
          </a:p>
          <a:p>
            <a:pPr marL="0" indent="0">
              <a:buNone/>
            </a:pPr>
            <a:endParaRPr lang="zh-CN" altLang="en-US" dirty="0"/>
          </a:p>
        </p:txBody>
      </p:sp>
    </p:spTree>
    <p:extLst>
      <p:ext uri="{BB962C8B-B14F-4D97-AF65-F5344CB8AC3E}">
        <p14:creationId xmlns:p14="http://schemas.microsoft.com/office/powerpoint/2010/main" val="3420937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A475DFA1-6CBA-18E1-1D01-65D9C2D53A24}"/>
              </a:ext>
            </a:extLst>
          </p:cNvPr>
          <p:cNvSpPr>
            <a:spLocks noGrp="1"/>
          </p:cNvSpPr>
          <p:nvPr>
            <p:ph sz="quarter" idx="13"/>
          </p:nvPr>
        </p:nvSpPr>
        <p:spPr>
          <a:xfrm>
            <a:off x="671528" y="359916"/>
            <a:ext cx="7616333" cy="4608512"/>
          </a:xfrm>
        </p:spPr>
        <p:txBody>
          <a:bodyPr>
            <a:normAutofit fontScale="70000" lnSpcReduction="20000"/>
          </a:bodyPr>
          <a:lstStyle/>
          <a:p>
            <a:pPr marL="0" indent="0">
              <a:buNone/>
            </a:pPr>
            <a:r>
              <a:rPr lang="zh-CN" altLang="zh-CN" b="1" dirty="0"/>
              <a:t>【项目场景】</a:t>
            </a:r>
          </a:p>
          <a:p>
            <a:pPr marL="0" indent="0">
              <a:buNone/>
            </a:pPr>
            <a:r>
              <a:rPr lang="zh-CN" altLang="zh-CN" dirty="0"/>
              <a:t>小明在某公司担任网络管理员，需要</a:t>
            </a:r>
            <a:r>
              <a:rPr lang="en-US" altLang="zh-CN" dirty="0"/>
              <a:t>DNS</a:t>
            </a:r>
            <a:r>
              <a:rPr lang="zh-CN" altLang="zh-CN" dirty="0"/>
              <a:t>服务器来对公司网络进行域名解析工作，需要小明掌握在统信系统上配置</a:t>
            </a:r>
            <a:r>
              <a:rPr lang="en-US" altLang="zh-CN" dirty="0"/>
              <a:t>DNS</a:t>
            </a:r>
            <a:r>
              <a:rPr lang="zh-CN" altLang="zh-CN" dirty="0"/>
              <a:t>服务器。</a:t>
            </a:r>
          </a:p>
          <a:p>
            <a:pPr marL="0" indent="0">
              <a:buNone/>
            </a:pPr>
            <a:r>
              <a:rPr lang="zh-CN" altLang="zh-CN" b="1" dirty="0"/>
              <a:t>【项目目标】</a:t>
            </a:r>
          </a:p>
          <a:p>
            <a:pPr marL="0" indent="0">
              <a:buNone/>
            </a:pPr>
            <a:r>
              <a:rPr lang="zh-CN" altLang="zh-CN" dirty="0"/>
              <a:t>知识目标</a:t>
            </a:r>
            <a:endParaRPr lang="zh-CN" altLang="zh-CN" b="1" dirty="0"/>
          </a:p>
          <a:p>
            <a:pPr marL="0" lvl="0" indent="0">
              <a:buNone/>
            </a:pPr>
            <a:r>
              <a:rPr lang="en-US" altLang="zh-CN" dirty="0"/>
              <a:t>        </a:t>
            </a:r>
            <a:r>
              <a:rPr lang="zh-CN" altLang="zh-CN" dirty="0"/>
              <a:t>知道</a:t>
            </a:r>
            <a:r>
              <a:rPr lang="en-US" altLang="zh-CN" dirty="0"/>
              <a:t>DNS</a:t>
            </a:r>
            <a:r>
              <a:rPr lang="zh-CN" altLang="zh-CN" dirty="0"/>
              <a:t>的原理</a:t>
            </a:r>
          </a:p>
          <a:p>
            <a:pPr marL="0" lvl="0" indent="0">
              <a:buNone/>
            </a:pPr>
            <a:r>
              <a:rPr lang="en-US" altLang="zh-CN" dirty="0"/>
              <a:t>        </a:t>
            </a:r>
            <a:r>
              <a:rPr lang="zh-CN" altLang="zh-CN" dirty="0"/>
              <a:t>掌握</a:t>
            </a:r>
            <a:r>
              <a:rPr lang="en-US" altLang="zh-CN" dirty="0"/>
              <a:t>DNS</a:t>
            </a:r>
            <a:r>
              <a:rPr lang="zh-CN" altLang="zh-CN" dirty="0"/>
              <a:t>服务器的配置要点</a:t>
            </a:r>
          </a:p>
          <a:p>
            <a:pPr marL="0" lvl="0" indent="0">
              <a:buNone/>
            </a:pPr>
            <a:r>
              <a:rPr lang="en-US" altLang="zh-CN" dirty="0"/>
              <a:t>        </a:t>
            </a:r>
            <a:r>
              <a:rPr lang="zh-CN" altLang="zh-CN" dirty="0"/>
              <a:t>学会</a:t>
            </a:r>
            <a:r>
              <a:rPr lang="en-US" altLang="zh-CN" dirty="0"/>
              <a:t>DNS</a:t>
            </a:r>
            <a:r>
              <a:rPr lang="zh-CN" altLang="zh-CN" dirty="0"/>
              <a:t>服务器配置操作</a:t>
            </a:r>
          </a:p>
          <a:p>
            <a:pPr marL="0" indent="0">
              <a:buNone/>
            </a:pPr>
            <a:r>
              <a:rPr lang="zh-CN" altLang="zh-CN" dirty="0"/>
              <a:t>技能目标</a:t>
            </a:r>
            <a:endParaRPr lang="zh-CN" altLang="zh-CN" b="1" dirty="0"/>
          </a:p>
          <a:p>
            <a:pPr marL="0" lvl="0" indent="0">
              <a:buNone/>
            </a:pPr>
            <a:r>
              <a:rPr lang="en-US" altLang="zh-CN" dirty="0"/>
              <a:t>        </a:t>
            </a:r>
            <a:r>
              <a:rPr lang="zh-CN" altLang="zh-CN" dirty="0"/>
              <a:t>会配置正反向</a:t>
            </a:r>
            <a:r>
              <a:rPr lang="en-US" altLang="zh-CN" dirty="0"/>
              <a:t>DNS</a:t>
            </a:r>
            <a:endParaRPr lang="zh-CN" altLang="zh-CN" dirty="0"/>
          </a:p>
          <a:p>
            <a:pPr marL="0" lvl="0" indent="0">
              <a:buNone/>
            </a:pPr>
            <a:r>
              <a:rPr lang="en-US" altLang="zh-CN" dirty="0"/>
              <a:t>        </a:t>
            </a:r>
            <a:r>
              <a:rPr lang="zh-CN" altLang="zh-CN" dirty="0"/>
              <a:t>会配置</a:t>
            </a:r>
            <a:r>
              <a:rPr lang="en-US" altLang="zh-CN" dirty="0"/>
              <a:t>DNS</a:t>
            </a:r>
            <a:r>
              <a:rPr lang="zh-CN" altLang="zh-CN" dirty="0"/>
              <a:t>访问控制</a:t>
            </a:r>
          </a:p>
          <a:p>
            <a:pPr marL="0" lvl="0" indent="0">
              <a:buNone/>
            </a:pPr>
            <a:r>
              <a:rPr lang="en-US" altLang="zh-CN" dirty="0"/>
              <a:t>        </a:t>
            </a:r>
            <a:r>
              <a:rPr lang="zh-CN" altLang="zh-CN" dirty="0"/>
              <a:t>会配置防火墙</a:t>
            </a:r>
          </a:p>
          <a:p>
            <a:pPr marL="0" indent="0">
              <a:buNone/>
            </a:pPr>
            <a:r>
              <a:rPr lang="zh-CN" altLang="zh-CN" dirty="0"/>
              <a:t>素质目标</a:t>
            </a:r>
            <a:endParaRPr lang="zh-CN" altLang="zh-CN" b="1" dirty="0"/>
          </a:p>
          <a:p>
            <a:pPr marL="0" lvl="0" indent="0">
              <a:buNone/>
            </a:pPr>
            <a:r>
              <a:rPr lang="en-US" altLang="zh-CN" dirty="0"/>
              <a:t>        </a:t>
            </a:r>
            <a:r>
              <a:rPr lang="zh-CN" altLang="zh-CN" dirty="0"/>
              <a:t>具备较强的知识技术更新能力</a:t>
            </a:r>
          </a:p>
          <a:p>
            <a:pPr marL="0" lvl="0" indent="0">
              <a:buNone/>
            </a:pPr>
            <a:r>
              <a:rPr lang="en-US" altLang="zh-CN" dirty="0"/>
              <a:t>        </a:t>
            </a:r>
            <a:r>
              <a:rPr lang="zh-CN" altLang="zh-CN" dirty="0"/>
              <a:t>具备自主学习新知识、新技术的能力</a:t>
            </a:r>
          </a:p>
          <a:p>
            <a:pPr marL="0" lvl="0" indent="0">
              <a:buNone/>
            </a:pPr>
            <a:r>
              <a:rPr lang="en-US" altLang="zh-CN" dirty="0"/>
              <a:t>        </a:t>
            </a:r>
            <a:r>
              <a:rPr lang="zh-CN" altLang="zh-CN" dirty="0"/>
              <a:t>具有良好的心理素质和克服困难的能力</a:t>
            </a:r>
          </a:p>
          <a:p>
            <a:pPr marL="0" lvl="0" indent="0">
              <a:buNone/>
            </a:pPr>
            <a:r>
              <a:rPr lang="en-US" altLang="zh-CN" dirty="0"/>
              <a:t>        </a:t>
            </a:r>
            <a:r>
              <a:rPr lang="zh-CN" altLang="zh-CN" dirty="0"/>
              <a:t>具有较强的团队协作能力</a:t>
            </a:r>
          </a:p>
          <a:p>
            <a:pPr marL="0" lvl="0" indent="0">
              <a:buNone/>
            </a:pPr>
            <a:r>
              <a:rPr lang="en-US" altLang="zh-CN" dirty="0"/>
              <a:t>        </a:t>
            </a:r>
            <a:r>
              <a:rPr lang="zh-CN" altLang="zh-CN" dirty="0"/>
              <a:t>培养精益求精、密益求密的工作态度</a:t>
            </a:r>
          </a:p>
          <a:p>
            <a:pPr marL="0" lvl="0" indent="0">
              <a:buNone/>
            </a:pPr>
            <a:r>
              <a:rPr lang="en-US" altLang="zh-CN" dirty="0"/>
              <a:t>        </a:t>
            </a:r>
            <a:r>
              <a:rPr lang="zh-CN" altLang="zh-CN" dirty="0"/>
              <a:t>培养认真负责、善于思考总结的工作作风</a:t>
            </a:r>
          </a:p>
          <a:p>
            <a:pPr marL="0" indent="0">
              <a:buNone/>
            </a:pPr>
            <a:endParaRPr lang="zh-CN" altLang="en-US" dirty="0"/>
          </a:p>
        </p:txBody>
      </p:sp>
    </p:spTree>
    <p:extLst>
      <p:ext uri="{BB962C8B-B14F-4D97-AF65-F5344CB8AC3E}">
        <p14:creationId xmlns:p14="http://schemas.microsoft.com/office/powerpoint/2010/main" val="3676347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863972"/>
            <a:ext cx="7616793" cy="3392292"/>
          </a:xfrm>
        </p:spPr>
        <p:txBody>
          <a:bodyPr>
            <a:normAutofit/>
          </a:bodyPr>
          <a:lstStyle/>
          <a:p>
            <a:pPr marL="0" indent="0">
              <a:buNone/>
            </a:pPr>
            <a:r>
              <a:rPr lang="zh-CN" altLang="zh-CN" b="1" dirty="0"/>
              <a:t>四、</a:t>
            </a:r>
            <a:r>
              <a:rPr lang="en-US" altLang="zh-CN" b="1" dirty="0"/>
              <a:t>DNS</a:t>
            </a:r>
            <a:r>
              <a:rPr lang="zh-CN" altLang="zh-CN" b="1" dirty="0"/>
              <a:t>服务器配置</a:t>
            </a:r>
          </a:p>
          <a:p>
            <a:pPr marL="0" indent="0">
              <a:buNone/>
            </a:pPr>
            <a:r>
              <a:rPr lang="zh-CN" altLang="zh-CN" dirty="0"/>
              <a:t>搭建一台</a:t>
            </a:r>
            <a:r>
              <a:rPr lang="en-US" altLang="zh-CN" dirty="0"/>
              <a:t>DNS</a:t>
            </a:r>
            <a:r>
              <a:rPr lang="zh-CN" altLang="zh-CN" dirty="0"/>
              <a:t>服务器，负责</a:t>
            </a:r>
            <a:r>
              <a:rPr lang="en-US" altLang="zh-CN" dirty="0"/>
              <a:t>test.cn</a:t>
            </a:r>
            <a:r>
              <a:rPr lang="zh-CN" altLang="zh-CN" dirty="0"/>
              <a:t>域的域名解析工作，使用统信服务器来搭建完成任务，</a:t>
            </a:r>
            <a:r>
              <a:rPr lang="en-US" altLang="zh-CN" dirty="0"/>
              <a:t>DNS</a:t>
            </a:r>
            <a:r>
              <a:rPr lang="zh-CN" altLang="zh-CN" dirty="0"/>
              <a:t>服务器的</a:t>
            </a:r>
            <a:r>
              <a:rPr lang="en-US" altLang="zh-CN" dirty="0"/>
              <a:t>FQDN</a:t>
            </a:r>
            <a:r>
              <a:rPr lang="zh-CN" altLang="zh-CN" dirty="0"/>
              <a:t>为</a:t>
            </a:r>
            <a:r>
              <a:rPr lang="en-US" altLang="zh-CN" dirty="0"/>
              <a:t>nsl.test.cn</a:t>
            </a:r>
            <a:r>
              <a:rPr lang="zh-CN" altLang="zh-CN" dirty="0"/>
              <a:t>，</a:t>
            </a:r>
            <a:r>
              <a:rPr lang="en-US" altLang="zh-CN" dirty="0"/>
              <a:t>IP</a:t>
            </a:r>
            <a:r>
              <a:rPr lang="zh-CN" altLang="zh-CN" dirty="0"/>
              <a:t>地址为</a:t>
            </a:r>
            <a:r>
              <a:rPr lang="en-US" altLang="zh-CN" dirty="0"/>
              <a:t>192.168.206.130</a:t>
            </a:r>
            <a:r>
              <a:rPr lang="zh-CN" altLang="zh-CN" dirty="0"/>
              <a:t>。要求为以下域名实现正反向域名解析服务。</a:t>
            </a:r>
          </a:p>
          <a:p>
            <a:pPr marL="0" indent="0">
              <a:buNone/>
            </a:pPr>
            <a:r>
              <a:rPr lang="en-US" altLang="zh-CN" dirty="0"/>
              <a:t>ns1.test.cn						192.168.206.130</a:t>
            </a:r>
            <a:endParaRPr lang="zh-CN" altLang="zh-CN" dirty="0"/>
          </a:p>
          <a:p>
            <a:pPr marL="0" indent="0">
              <a:buNone/>
            </a:pPr>
            <a:r>
              <a:rPr lang="en-US" altLang="zh-CN" dirty="0"/>
              <a:t>www.test.cn						192.168.206.131</a:t>
            </a:r>
            <a:endParaRPr lang="zh-CN" altLang="zh-CN" dirty="0"/>
          </a:p>
          <a:p>
            <a:pPr marL="0" indent="0">
              <a:buNone/>
            </a:pPr>
            <a:endParaRPr lang="zh-CN" altLang="en-US" dirty="0"/>
          </a:p>
        </p:txBody>
      </p:sp>
    </p:spTree>
    <p:extLst>
      <p:ext uri="{BB962C8B-B14F-4D97-AF65-F5344CB8AC3E}">
        <p14:creationId xmlns:p14="http://schemas.microsoft.com/office/powerpoint/2010/main" val="3704269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359916"/>
            <a:ext cx="7616793" cy="3896348"/>
          </a:xfrm>
        </p:spPr>
        <p:txBody>
          <a:bodyPr>
            <a:normAutofit fontScale="62500" lnSpcReduction="20000"/>
          </a:bodyPr>
          <a:lstStyle/>
          <a:p>
            <a:pPr marL="0" indent="0" hangingPunct="0">
              <a:buNone/>
            </a:pPr>
            <a:r>
              <a:rPr lang="en-US" altLang="zh-CN" b="1" dirty="0"/>
              <a:t>1.</a:t>
            </a:r>
            <a:r>
              <a:rPr lang="zh-CN" altLang="zh-CN" b="1" dirty="0"/>
              <a:t>配置</a:t>
            </a:r>
            <a:r>
              <a:rPr lang="en-US" altLang="zh-CN" b="1" dirty="0" err="1"/>
              <a:t>named.conf.local</a:t>
            </a:r>
            <a:r>
              <a:rPr lang="zh-CN" altLang="zh-CN" b="1" dirty="0"/>
              <a:t>文件</a:t>
            </a:r>
          </a:p>
          <a:p>
            <a:pPr marL="0" indent="0">
              <a:buNone/>
            </a:pPr>
            <a:r>
              <a:rPr lang="zh-CN" altLang="zh-CN" dirty="0"/>
              <a:t>分别给出自定义域名及其</a:t>
            </a:r>
            <a:r>
              <a:rPr lang="en-US" altLang="zh-CN" dirty="0"/>
              <a:t>IP</a:t>
            </a:r>
            <a:r>
              <a:rPr lang="zh-CN" altLang="zh-CN" dirty="0"/>
              <a:t>地址，正向查询和反向查询的配置文件在文件中。</a:t>
            </a:r>
          </a:p>
          <a:p>
            <a:pPr marL="0" indent="0">
              <a:buNone/>
            </a:pPr>
            <a:r>
              <a:rPr lang="en-US" altLang="zh-CN" dirty="0"/>
              <a:t>//</a:t>
            </a:r>
            <a:endParaRPr lang="zh-CN" altLang="zh-CN" dirty="0"/>
          </a:p>
          <a:p>
            <a:pPr marL="0" indent="0">
              <a:buNone/>
            </a:pPr>
            <a:r>
              <a:rPr lang="en-US" altLang="zh-CN" dirty="0"/>
              <a:t>// Do any local configuration here</a:t>
            </a:r>
            <a:endParaRPr lang="zh-CN" altLang="zh-CN" dirty="0"/>
          </a:p>
          <a:p>
            <a:pPr marL="0" indent="0">
              <a:buNone/>
            </a:pPr>
            <a:r>
              <a:rPr lang="en-US" altLang="zh-CN" dirty="0"/>
              <a:t>//</a:t>
            </a:r>
            <a:endParaRPr lang="zh-CN" altLang="zh-CN" dirty="0"/>
          </a:p>
          <a:p>
            <a:pPr marL="0" indent="0">
              <a:buNone/>
            </a:pPr>
            <a:r>
              <a:rPr lang="en-US" altLang="zh-CN" dirty="0"/>
              <a:t>// Consider adding the 1918 zones here, if they are not used in your</a:t>
            </a:r>
            <a:endParaRPr lang="zh-CN" altLang="zh-CN" dirty="0"/>
          </a:p>
          <a:p>
            <a:pPr marL="0" indent="0">
              <a:buNone/>
            </a:pPr>
            <a:r>
              <a:rPr lang="en-US" altLang="zh-CN" dirty="0"/>
              <a:t>// organization</a:t>
            </a:r>
            <a:endParaRPr lang="zh-CN" altLang="zh-CN" dirty="0"/>
          </a:p>
          <a:p>
            <a:pPr marL="0" indent="0">
              <a:buNone/>
            </a:pPr>
            <a:r>
              <a:rPr lang="en-US" altLang="zh-CN" dirty="0"/>
              <a:t>//include "/</a:t>
            </a:r>
            <a:r>
              <a:rPr lang="en-US" altLang="zh-CN" dirty="0" err="1"/>
              <a:t>etc</a:t>
            </a:r>
            <a:r>
              <a:rPr lang="en-US" altLang="zh-CN" dirty="0"/>
              <a:t>/bind/zones.rfc1918";</a:t>
            </a:r>
            <a:endParaRPr lang="zh-CN" altLang="zh-CN" dirty="0"/>
          </a:p>
          <a:p>
            <a:pPr marL="0" indent="0">
              <a:buNone/>
            </a:pPr>
            <a:r>
              <a:rPr lang="en-US" altLang="zh-CN" dirty="0"/>
              <a:t>zone "test.cn"{</a:t>
            </a:r>
            <a:endParaRPr lang="zh-CN" altLang="zh-CN" dirty="0"/>
          </a:p>
          <a:p>
            <a:pPr marL="0" indent="0">
              <a:buNone/>
            </a:pPr>
            <a:r>
              <a:rPr lang="en-US" altLang="zh-CN" dirty="0"/>
              <a:t>        type master;</a:t>
            </a:r>
            <a:endParaRPr lang="zh-CN" altLang="zh-CN" dirty="0"/>
          </a:p>
          <a:p>
            <a:pPr marL="0" indent="0">
              <a:buNone/>
            </a:pPr>
            <a:r>
              <a:rPr lang="en-US" altLang="zh-CN" dirty="0"/>
              <a:t>        file "/</a:t>
            </a:r>
            <a:r>
              <a:rPr lang="en-US" altLang="zh-CN" dirty="0" err="1"/>
              <a:t>etc</a:t>
            </a:r>
            <a:r>
              <a:rPr lang="en-US" altLang="zh-CN" dirty="0"/>
              <a:t>/bind/db.test.cn";</a:t>
            </a:r>
            <a:endParaRPr lang="zh-CN" altLang="zh-CN" dirty="0"/>
          </a:p>
          <a:p>
            <a:pPr marL="0" indent="0">
              <a:buNone/>
            </a:pPr>
            <a:r>
              <a:rPr lang="en-US" altLang="zh-CN" dirty="0"/>
              <a:t>};</a:t>
            </a:r>
            <a:endParaRPr lang="zh-CN" altLang="zh-CN" dirty="0"/>
          </a:p>
          <a:p>
            <a:pPr marL="0" indent="0">
              <a:buNone/>
            </a:pPr>
            <a:r>
              <a:rPr lang="en-US" altLang="zh-CN" dirty="0"/>
              <a:t> </a:t>
            </a:r>
            <a:endParaRPr lang="zh-CN" altLang="zh-CN" dirty="0"/>
          </a:p>
          <a:p>
            <a:pPr marL="0" indent="0">
              <a:buNone/>
            </a:pPr>
            <a:r>
              <a:rPr lang="en-US" altLang="zh-CN" dirty="0"/>
              <a:t>zone "206.168.192.in-addr.arpa"{</a:t>
            </a:r>
            <a:endParaRPr lang="zh-CN" altLang="zh-CN" dirty="0"/>
          </a:p>
          <a:p>
            <a:pPr marL="0" indent="0">
              <a:buNone/>
            </a:pPr>
            <a:r>
              <a:rPr lang="en-US" altLang="zh-CN" dirty="0"/>
              <a:t>        type master;</a:t>
            </a:r>
            <a:endParaRPr lang="zh-CN" altLang="zh-CN" dirty="0"/>
          </a:p>
          <a:p>
            <a:pPr marL="0" indent="0">
              <a:buNone/>
            </a:pPr>
            <a:r>
              <a:rPr lang="en-US" altLang="zh-CN" dirty="0"/>
              <a:t>        file "/</a:t>
            </a:r>
            <a:r>
              <a:rPr lang="en-US" altLang="zh-CN" dirty="0" err="1"/>
              <a:t>etc</a:t>
            </a:r>
            <a:r>
              <a:rPr lang="en-US" altLang="zh-CN" dirty="0"/>
              <a:t>/bind/db.192.example.com";</a:t>
            </a:r>
            <a:endParaRPr lang="zh-CN" altLang="zh-CN" dirty="0"/>
          </a:p>
          <a:p>
            <a:pPr marL="0" indent="0">
              <a:buNone/>
            </a:pPr>
            <a:r>
              <a:rPr lang="en-US" altLang="zh-CN" dirty="0"/>
              <a:t>};</a:t>
            </a:r>
            <a:endParaRPr lang="zh-CN" altLang="zh-CN" dirty="0"/>
          </a:p>
          <a:p>
            <a:pPr marL="0" indent="0">
              <a:buNone/>
            </a:pPr>
            <a:endParaRPr lang="zh-CN" altLang="en-US" dirty="0"/>
          </a:p>
        </p:txBody>
      </p:sp>
    </p:spTree>
    <p:extLst>
      <p:ext uri="{BB962C8B-B14F-4D97-AF65-F5344CB8AC3E}">
        <p14:creationId xmlns:p14="http://schemas.microsoft.com/office/powerpoint/2010/main" val="4008127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431924"/>
            <a:ext cx="7616793" cy="3824340"/>
          </a:xfrm>
        </p:spPr>
        <p:txBody>
          <a:bodyPr>
            <a:normAutofit fontScale="85000" lnSpcReduction="20000"/>
          </a:bodyPr>
          <a:lstStyle/>
          <a:p>
            <a:pPr marL="0" indent="0" hangingPunct="0">
              <a:buNone/>
            </a:pPr>
            <a:r>
              <a:rPr lang="en-US" altLang="zh-CN" b="1" dirty="0"/>
              <a:t>2.</a:t>
            </a:r>
            <a:r>
              <a:rPr lang="zh-CN" altLang="zh-CN" b="1" dirty="0"/>
              <a:t>创建正向配置文件</a:t>
            </a:r>
            <a:r>
              <a:rPr lang="en-US" altLang="zh-CN" b="1" dirty="0"/>
              <a:t>/etc/bind/db.test.cn</a:t>
            </a:r>
            <a:endParaRPr lang="zh-CN" altLang="zh-CN" b="1" dirty="0"/>
          </a:p>
          <a:p>
            <a:pPr marL="0" indent="0">
              <a:buNone/>
            </a:pPr>
            <a:r>
              <a:rPr lang="en-US" altLang="zh-CN" dirty="0"/>
              <a:t>$TTL 604800</a:t>
            </a:r>
            <a:endParaRPr lang="zh-CN" altLang="zh-CN" dirty="0"/>
          </a:p>
          <a:p>
            <a:pPr marL="0" indent="0">
              <a:buNone/>
            </a:pPr>
            <a:r>
              <a:rPr lang="en-US" altLang="zh-CN" dirty="0"/>
              <a:t>$ORIGIN test.cn.  </a:t>
            </a:r>
          </a:p>
          <a:p>
            <a:pPr marL="0" indent="0">
              <a:buNone/>
            </a:pPr>
            <a:r>
              <a:rPr lang="en-US" altLang="zh-CN" dirty="0"/>
              <a:t>@ IN SOA test.cn. root.test.cn. (</a:t>
            </a:r>
            <a:endParaRPr lang="zh-CN" altLang="zh-CN" dirty="0"/>
          </a:p>
          <a:p>
            <a:pPr marL="0" indent="0">
              <a:buNone/>
            </a:pPr>
            <a:r>
              <a:rPr lang="en-US" altLang="zh-CN" dirty="0"/>
              <a:t>2006080401 ; Serial</a:t>
            </a:r>
            <a:endParaRPr lang="zh-CN" altLang="zh-CN" dirty="0"/>
          </a:p>
          <a:p>
            <a:pPr marL="0" indent="0">
              <a:buNone/>
            </a:pPr>
            <a:r>
              <a:rPr lang="en-US" altLang="zh-CN" dirty="0"/>
              <a:t>604800 ; Refresh</a:t>
            </a:r>
            <a:endParaRPr lang="zh-CN" altLang="zh-CN" dirty="0"/>
          </a:p>
          <a:p>
            <a:pPr marL="0" indent="0">
              <a:buNone/>
            </a:pPr>
            <a:r>
              <a:rPr lang="en-US" altLang="zh-CN" dirty="0"/>
              <a:t>86400 ; Retry</a:t>
            </a:r>
            <a:endParaRPr lang="zh-CN" altLang="zh-CN" dirty="0"/>
          </a:p>
          <a:p>
            <a:pPr marL="0" indent="0">
              <a:buNone/>
            </a:pPr>
            <a:r>
              <a:rPr lang="en-US" altLang="zh-CN" dirty="0"/>
              <a:t>2419200 ; Expire</a:t>
            </a:r>
            <a:endParaRPr lang="zh-CN" altLang="zh-CN" dirty="0"/>
          </a:p>
          <a:p>
            <a:pPr marL="0" indent="0">
              <a:buNone/>
            </a:pPr>
            <a:r>
              <a:rPr lang="en-US" altLang="zh-CN" dirty="0"/>
              <a:t>604800 ) ; Negative Cache TTL</a:t>
            </a:r>
            <a:endParaRPr lang="zh-CN" altLang="zh-CN" dirty="0"/>
          </a:p>
          <a:p>
            <a:pPr marL="0" indent="0">
              <a:buNone/>
            </a:pPr>
            <a:r>
              <a:rPr lang="en-US" altLang="zh-CN" dirty="0"/>
              <a:t>;</a:t>
            </a:r>
            <a:endParaRPr lang="zh-CN" altLang="zh-CN" dirty="0"/>
          </a:p>
          <a:p>
            <a:pPr marL="0" indent="0">
              <a:buNone/>
            </a:pPr>
            <a:r>
              <a:rPr lang="en-US" altLang="zh-CN" dirty="0"/>
              <a:t>@ IN NS ns1</a:t>
            </a:r>
            <a:endParaRPr lang="zh-CN" altLang="zh-CN" dirty="0"/>
          </a:p>
          <a:p>
            <a:pPr marL="0" indent="0">
              <a:buNone/>
            </a:pPr>
            <a:r>
              <a:rPr lang="en-US" altLang="zh-CN" dirty="0"/>
              <a:t>@ IN A 192.168.206.130</a:t>
            </a:r>
            <a:endParaRPr lang="zh-CN" altLang="zh-CN" dirty="0"/>
          </a:p>
          <a:p>
            <a:pPr marL="0" indent="0">
              <a:buNone/>
            </a:pPr>
            <a:r>
              <a:rPr lang="en-US" altLang="zh-CN" dirty="0"/>
              <a:t>ns1 IN A 192.168.206.130</a:t>
            </a:r>
            <a:endParaRPr lang="zh-CN" altLang="zh-CN" dirty="0"/>
          </a:p>
          <a:p>
            <a:pPr marL="0" indent="0">
              <a:buNone/>
            </a:pPr>
            <a:r>
              <a:rPr lang="en-US" altLang="zh-CN" dirty="0"/>
              <a:t>www IN A 192.168.206.131                </a:t>
            </a:r>
            <a:endParaRPr lang="zh-CN" altLang="zh-CN" dirty="0"/>
          </a:p>
          <a:p>
            <a:pPr marL="0" indent="0">
              <a:buNone/>
            </a:pPr>
            <a:endParaRPr lang="zh-CN" altLang="en-US" dirty="0"/>
          </a:p>
        </p:txBody>
      </p:sp>
    </p:spTree>
    <p:extLst>
      <p:ext uri="{BB962C8B-B14F-4D97-AF65-F5344CB8AC3E}">
        <p14:creationId xmlns:p14="http://schemas.microsoft.com/office/powerpoint/2010/main" val="3978128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647948"/>
            <a:ext cx="7616793" cy="3608316"/>
          </a:xfrm>
        </p:spPr>
        <p:txBody>
          <a:bodyPr>
            <a:normAutofit fontScale="85000" lnSpcReduction="10000"/>
          </a:bodyPr>
          <a:lstStyle/>
          <a:p>
            <a:pPr marL="0" indent="0" hangingPunct="0">
              <a:buNone/>
            </a:pPr>
            <a:r>
              <a:rPr lang="en-US" altLang="zh-CN" b="1" dirty="0"/>
              <a:t>3.</a:t>
            </a:r>
            <a:r>
              <a:rPr lang="zh-CN" altLang="zh-CN" b="1" dirty="0"/>
              <a:t>创建反向配置文件</a:t>
            </a:r>
            <a:r>
              <a:rPr lang="en-US" altLang="zh-CN" b="1" dirty="0"/>
              <a:t>/etc/bind/db.192.example.com</a:t>
            </a:r>
            <a:endParaRPr lang="zh-CN" altLang="zh-CN" b="1" dirty="0"/>
          </a:p>
          <a:p>
            <a:pPr marL="0" indent="0">
              <a:buNone/>
            </a:pPr>
            <a:r>
              <a:rPr lang="en-US" altLang="zh-CN" dirty="0"/>
              <a:t>$TTL 604800</a:t>
            </a:r>
            <a:endParaRPr lang="zh-CN" altLang="zh-CN" dirty="0"/>
          </a:p>
          <a:p>
            <a:pPr marL="0" indent="0">
              <a:buNone/>
            </a:pPr>
            <a:r>
              <a:rPr lang="en-US" altLang="zh-CN" dirty="0"/>
              <a:t>@       IN       SOA     test.cn. root.test.cn. (</a:t>
            </a:r>
            <a:endParaRPr lang="zh-CN" altLang="zh-CN" dirty="0"/>
          </a:p>
          <a:p>
            <a:pPr marL="0" indent="0">
              <a:buNone/>
            </a:pPr>
            <a:r>
              <a:rPr lang="en-US" altLang="zh-CN" dirty="0"/>
              <a:t>        20211201;Serial</a:t>
            </a:r>
            <a:endParaRPr lang="zh-CN" altLang="zh-CN" dirty="0"/>
          </a:p>
          <a:p>
            <a:pPr marL="0" indent="0">
              <a:buNone/>
            </a:pPr>
            <a:r>
              <a:rPr lang="en-US" altLang="zh-CN" dirty="0"/>
              <a:t>        604800  ;Refresh</a:t>
            </a:r>
            <a:endParaRPr lang="zh-CN" altLang="zh-CN" dirty="0"/>
          </a:p>
          <a:p>
            <a:pPr marL="0" indent="0">
              <a:buNone/>
            </a:pPr>
            <a:r>
              <a:rPr lang="en-US" altLang="zh-CN" dirty="0"/>
              <a:t>        86400   ;Retry</a:t>
            </a:r>
            <a:endParaRPr lang="zh-CN" altLang="zh-CN" dirty="0"/>
          </a:p>
          <a:p>
            <a:pPr marL="0" indent="0">
              <a:buNone/>
            </a:pPr>
            <a:r>
              <a:rPr lang="en-US" altLang="zh-CN" dirty="0"/>
              <a:t>        2419200 ;Expire</a:t>
            </a:r>
            <a:endParaRPr lang="zh-CN" altLang="zh-CN" dirty="0"/>
          </a:p>
          <a:p>
            <a:pPr marL="0" indent="0">
              <a:buNone/>
            </a:pPr>
            <a:r>
              <a:rPr lang="en-US" altLang="zh-CN" dirty="0"/>
              <a:t>        604800) ;Negative Cache TTL</a:t>
            </a:r>
            <a:endParaRPr lang="zh-CN" altLang="zh-CN" dirty="0"/>
          </a:p>
          <a:p>
            <a:pPr marL="0" indent="0">
              <a:buNone/>
            </a:pPr>
            <a:r>
              <a:rPr lang="en-US" altLang="zh-CN" dirty="0"/>
              <a:t>;</a:t>
            </a:r>
            <a:endParaRPr lang="zh-CN" altLang="zh-CN" dirty="0"/>
          </a:p>
          <a:p>
            <a:pPr marL="0" indent="0">
              <a:buNone/>
            </a:pPr>
            <a:r>
              <a:rPr lang="en-US" altLang="zh-CN" dirty="0"/>
              <a:t>@       IN      NS      test.cn.</a:t>
            </a:r>
            <a:endParaRPr lang="zh-CN" altLang="zh-CN" dirty="0"/>
          </a:p>
          <a:p>
            <a:pPr marL="0" indent="0">
              <a:buNone/>
            </a:pPr>
            <a:r>
              <a:rPr lang="en-US" altLang="zh-CN" dirty="0"/>
              <a:t>130     IN      PTR     www.test.cn.</a:t>
            </a:r>
            <a:endParaRPr lang="zh-CN" altLang="zh-CN" dirty="0"/>
          </a:p>
          <a:p>
            <a:pPr marL="0" indent="0">
              <a:buNone/>
            </a:pPr>
            <a:r>
              <a:rPr lang="en-US" altLang="zh-CN" dirty="0"/>
              <a:t>131     IN      PTR     nsl.test.cn.</a:t>
            </a:r>
            <a:endParaRPr lang="zh-CN" altLang="zh-CN" dirty="0"/>
          </a:p>
          <a:p>
            <a:pPr marL="0" indent="0">
              <a:buNone/>
            </a:pPr>
            <a:endParaRPr lang="zh-CN" altLang="en-US" dirty="0"/>
          </a:p>
        </p:txBody>
      </p:sp>
    </p:spTree>
    <p:extLst>
      <p:ext uri="{BB962C8B-B14F-4D97-AF65-F5344CB8AC3E}">
        <p14:creationId xmlns:p14="http://schemas.microsoft.com/office/powerpoint/2010/main" val="3970789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503932"/>
            <a:ext cx="7616793" cy="3752332"/>
          </a:xfrm>
        </p:spPr>
        <p:txBody>
          <a:bodyPr>
            <a:normAutofit/>
          </a:bodyPr>
          <a:lstStyle/>
          <a:p>
            <a:pPr marL="0" indent="0" hangingPunct="0">
              <a:buNone/>
            </a:pPr>
            <a:r>
              <a:rPr lang="en-US" altLang="zh-CN" b="1" dirty="0"/>
              <a:t>4.</a:t>
            </a:r>
            <a:r>
              <a:rPr lang="zh-CN" altLang="zh-CN" b="1" dirty="0"/>
              <a:t>配置</a:t>
            </a:r>
            <a:r>
              <a:rPr lang="en-US" altLang="zh-CN" b="1" dirty="0" err="1"/>
              <a:t>named.conf.options</a:t>
            </a:r>
            <a:r>
              <a:rPr lang="zh-CN" altLang="zh-CN" b="1" dirty="0"/>
              <a:t>文件</a:t>
            </a:r>
          </a:p>
          <a:p>
            <a:pPr marL="0" indent="0">
              <a:buNone/>
            </a:pPr>
            <a:r>
              <a:rPr lang="zh-CN" altLang="zh-CN" dirty="0"/>
              <a:t>将域名查询请求转发给</a:t>
            </a:r>
            <a:r>
              <a:rPr lang="en-US" altLang="zh-CN" dirty="0"/>
              <a:t>8.8.8.8</a:t>
            </a:r>
            <a:r>
              <a:rPr lang="zh-CN" altLang="zh-CN" dirty="0"/>
              <a:t>，配置监听当前</a:t>
            </a:r>
            <a:r>
              <a:rPr lang="en-US" altLang="zh-CN" dirty="0"/>
              <a:t>IP</a:t>
            </a:r>
            <a:r>
              <a:rPr lang="zh-CN" altLang="zh-CN" dirty="0"/>
              <a:t>及其监听端口。</a:t>
            </a:r>
            <a:endParaRPr lang="en-US" altLang="zh-CN" dirty="0"/>
          </a:p>
          <a:p>
            <a:pPr marL="0" indent="0">
              <a:buNone/>
            </a:pPr>
            <a:r>
              <a:rPr lang="en-US" altLang="zh-CN" dirty="0"/>
              <a:t>                                                           </a:t>
            </a:r>
            <a:r>
              <a:rPr lang="zh-CN" altLang="zh-CN" dirty="0"/>
              <a:t>成功配置后我们需要重启</a:t>
            </a:r>
            <a:r>
              <a:rPr lang="en-US" altLang="zh-CN" dirty="0"/>
              <a:t>bind9</a:t>
            </a:r>
            <a:endParaRPr lang="zh-CN" altLang="zh-CN" dirty="0"/>
          </a:p>
          <a:p>
            <a:pPr marL="0" indent="0">
              <a:buNone/>
            </a:pPr>
            <a:r>
              <a:rPr lang="en-US" altLang="zh-CN" dirty="0"/>
              <a:t>                                                            $ </a:t>
            </a:r>
            <a:r>
              <a:rPr lang="en-US" altLang="zh-CN" dirty="0" err="1"/>
              <a:t>sudo</a:t>
            </a:r>
            <a:r>
              <a:rPr lang="en-US" altLang="zh-CN" dirty="0"/>
              <a:t> </a:t>
            </a:r>
            <a:r>
              <a:rPr lang="en-US" altLang="zh-CN" dirty="0" err="1"/>
              <a:t>systemctl</a:t>
            </a:r>
            <a:r>
              <a:rPr lang="en-US" altLang="zh-CN" dirty="0"/>
              <a:t> restart bind9</a:t>
            </a:r>
            <a:endParaRPr lang="zh-CN" altLang="zh-CN" dirty="0"/>
          </a:p>
          <a:p>
            <a:pPr marL="0" indent="0">
              <a:buNone/>
            </a:pPr>
            <a:endParaRPr lang="zh-CN" altLang="zh-CN" dirty="0"/>
          </a:p>
          <a:p>
            <a:pPr marL="0" indent="0">
              <a:buNone/>
            </a:pPr>
            <a:endParaRPr lang="zh-CN" altLang="en-US" dirty="0"/>
          </a:p>
        </p:txBody>
      </p:sp>
      <p:pic>
        <p:nvPicPr>
          <p:cNvPr id="5" name="图片 4"/>
          <p:cNvPicPr>
            <a:picLocks noChangeAspect="1"/>
          </p:cNvPicPr>
          <p:nvPr/>
        </p:nvPicPr>
        <p:blipFill>
          <a:blip r:embed="rId2"/>
          <a:stretch>
            <a:fillRect/>
          </a:stretch>
        </p:blipFill>
        <p:spPr>
          <a:xfrm>
            <a:off x="807517" y="1152004"/>
            <a:ext cx="2736304" cy="3443439"/>
          </a:xfrm>
          <a:prstGeom prst="rect">
            <a:avLst/>
          </a:prstGeom>
        </p:spPr>
      </p:pic>
    </p:spTree>
    <p:extLst>
      <p:ext uri="{BB962C8B-B14F-4D97-AF65-F5344CB8AC3E}">
        <p14:creationId xmlns:p14="http://schemas.microsoft.com/office/powerpoint/2010/main" val="3053017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503932"/>
            <a:ext cx="7616793" cy="3752332"/>
          </a:xfrm>
        </p:spPr>
        <p:txBody>
          <a:bodyPr>
            <a:normAutofit/>
          </a:bodyPr>
          <a:lstStyle/>
          <a:p>
            <a:pPr marL="0" indent="0" hangingPunct="0">
              <a:buNone/>
            </a:pPr>
            <a:r>
              <a:rPr lang="en-US" altLang="zh-CN" b="1" dirty="0"/>
              <a:t>4.</a:t>
            </a:r>
            <a:r>
              <a:rPr lang="zh-CN" altLang="zh-CN" b="1" dirty="0"/>
              <a:t>配置</a:t>
            </a:r>
            <a:r>
              <a:rPr lang="en-US" altLang="zh-CN" b="1" dirty="0" err="1"/>
              <a:t>named.conf.options</a:t>
            </a:r>
            <a:r>
              <a:rPr lang="zh-CN" altLang="zh-CN" b="1" dirty="0"/>
              <a:t>文件</a:t>
            </a:r>
          </a:p>
          <a:p>
            <a:pPr marL="0" indent="0">
              <a:buNone/>
            </a:pPr>
            <a:r>
              <a:rPr lang="zh-CN" altLang="zh-CN" dirty="0"/>
              <a:t>将域名查询请求转发给</a:t>
            </a:r>
            <a:r>
              <a:rPr lang="en-US" altLang="zh-CN" dirty="0"/>
              <a:t>8.8.8.8</a:t>
            </a:r>
            <a:r>
              <a:rPr lang="zh-CN" altLang="zh-CN" dirty="0"/>
              <a:t>，配置监听当前</a:t>
            </a:r>
            <a:r>
              <a:rPr lang="en-US" altLang="zh-CN" dirty="0"/>
              <a:t>IP</a:t>
            </a:r>
            <a:r>
              <a:rPr lang="zh-CN" altLang="zh-CN" dirty="0"/>
              <a:t>及其监听端口。</a:t>
            </a:r>
            <a:endParaRPr lang="en-US" altLang="zh-CN" dirty="0"/>
          </a:p>
          <a:p>
            <a:pPr marL="0" indent="0">
              <a:buNone/>
            </a:pPr>
            <a:r>
              <a:rPr lang="en-US" altLang="zh-CN" dirty="0"/>
              <a:t>                                                           </a:t>
            </a:r>
            <a:r>
              <a:rPr lang="zh-CN" altLang="zh-CN" dirty="0"/>
              <a:t>成功配置后我们需要重启</a:t>
            </a:r>
            <a:r>
              <a:rPr lang="en-US" altLang="zh-CN" dirty="0"/>
              <a:t>bind9</a:t>
            </a:r>
            <a:endParaRPr lang="zh-CN" altLang="zh-CN" dirty="0"/>
          </a:p>
          <a:p>
            <a:pPr marL="0" indent="0">
              <a:buNone/>
            </a:pPr>
            <a:r>
              <a:rPr lang="en-US" altLang="zh-CN" dirty="0"/>
              <a:t>                                                            $ </a:t>
            </a:r>
            <a:r>
              <a:rPr lang="en-US" altLang="zh-CN" dirty="0" err="1"/>
              <a:t>sudo</a:t>
            </a:r>
            <a:r>
              <a:rPr lang="en-US" altLang="zh-CN" dirty="0"/>
              <a:t> </a:t>
            </a:r>
            <a:r>
              <a:rPr lang="en-US" altLang="zh-CN" dirty="0" err="1"/>
              <a:t>systemctl</a:t>
            </a:r>
            <a:r>
              <a:rPr lang="en-US" altLang="zh-CN" dirty="0"/>
              <a:t> restart bind9</a:t>
            </a:r>
            <a:endParaRPr lang="zh-CN" altLang="zh-CN" dirty="0"/>
          </a:p>
          <a:p>
            <a:pPr marL="0" indent="0">
              <a:buNone/>
            </a:pPr>
            <a:endParaRPr lang="zh-CN" altLang="zh-CN" dirty="0"/>
          </a:p>
          <a:p>
            <a:pPr marL="0" indent="0">
              <a:buNone/>
            </a:pPr>
            <a:endParaRPr lang="zh-CN" altLang="en-US" dirty="0"/>
          </a:p>
        </p:txBody>
      </p:sp>
      <p:pic>
        <p:nvPicPr>
          <p:cNvPr id="5" name="图片 4"/>
          <p:cNvPicPr>
            <a:picLocks noChangeAspect="1"/>
          </p:cNvPicPr>
          <p:nvPr/>
        </p:nvPicPr>
        <p:blipFill>
          <a:blip r:embed="rId2"/>
          <a:stretch>
            <a:fillRect/>
          </a:stretch>
        </p:blipFill>
        <p:spPr>
          <a:xfrm>
            <a:off x="807517" y="1152004"/>
            <a:ext cx="2736304" cy="3443439"/>
          </a:xfrm>
          <a:prstGeom prst="rect">
            <a:avLst/>
          </a:prstGeom>
        </p:spPr>
      </p:pic>
    </p:spTree>
    <p:extLst>
      <p:ext uri="{BB962C8B-B14F-4D97-AF65-F5344CB8AC3E}">
        <p14:creationId xmlns:p14="http://schemas.microsoft.com/office/powerpoint/2010/main" val="3636428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503932"/>
            <a:ext cx="7616793" cy="3752332"/>
          </a:xfrm>
        </p:spPr>
        <p:txBody>
          <a:bodyPr>
            <a:normAutofit/>
          </a:bodyPr>
          <a:lstStyle/>
          <a:p>
            <a:pPr marL="0" lvl="0" indent="0" defTabSz="914400" eaLnBrk="0" fontAlgn="base" hangingPunct="0">
              <a:lnSpc>
                <a:spcPct val="100000"/>
              </a:lnSpc>
              <a:spcBef>
                <a:spcPct val="0"/>
              </a:spcBef>
              <a:spcAft>
                <a:spcPct val="0"/>
              </a:spcAft>
              <a:buClrTx/>
              <a:buNone/>
            </a:pPr>
            <a:r>
              <a:rPr lang="en-US" altLang="zh-CN" sz="1600" dirty="0">
                <a:solidFill>
                  <a:srgbClr val="0000FF"/>
                </a:solidFill>
                <a:latin typeface="Arial" panose="020B0604020202020204" pitchFamily="34" charset="0"/>
                <a:ea typeface="楷体" panose="02010609060101010101" pitchFamily="49" charset="-122"/>
                <a:cs typeface="Times New Roman" panose="02020603050405020304" pitchFamily="18" charset="0"/>
              </a:rPr>
              <a:t>5.</a:t>
            </a:r>
            <a:r>
              <a:rPr lang="zh-CN" altLang="en-US" sz="1600" dirty="0">
                <a:solidFill>
                  <a:srgbClr val="0000FF"/>
                </a:solidFill>
                <a:latin typeface="Arial" panose="020B0604020202020204" pitchFamily="34" charset="0"/>
                <a:ea typeface="楷体" panose="02010609060101010101" pitchFamily="49" charset="-122"/>
                <a:cs typeface="Times New Roman" panose="02020603050405020304" pitchFamily="18" charset="0"/>
              </a:rPr>
              <a:t>结果验证</a:t>
            </a:r>
          </a:p>
          <a:p>
            <a:pPr marL="0" lvl="0" indent="266700" defTabSz="914400" eaLnBrk="0" fontAlgn="base" hangingPunct="0">
              <a:lnSpc>
                <a:spcPct val="100000"/>
              </a:lnSpc>
              <a:spcBef>
                <a:spcPct val="0"/>
              </a:spcBef>
              <a:spcAft>
                <a:spcPct val="0"/>
              </a:spcAft>
              <a:buClrTx/>
              <a:buNone/>
            </a:pPr>
            <a:r>
              <a:rPr lang="zh-CN" altLang="en-US" sz="1600" dirty="0">
                <a:latin typeface="Times New Roman" panose="02020603050405020304" pitchFamily="18" charset="0"/>
                <a:cs typeface="Times New Roman" panose="02020603050405020304" pitchFamily="18" charset="0"/>
              </a:rPr>
              <a:t>（</a:t>
            </a:r>
            <a:r>
              <a:rPr lang="en-US" altLang="zh-CN" sz="1600" dirty="0" bmk="">
                <a:latin typeface="Times New Roman" panose="02020603050405020304" pitchFamily="18" charset="0"/>
                <a:cs typeface="Times New Roman" panose="02020603050405020304" pitchFamily="18" charset="0"/>
              </a:rPr>
              <a:t>1</a:t>
            </a:r>
            <a:r>
              <a:rPr lang="zh-CN" altLang="en-US" sz="1600" dirty="0" bmk="_Toc26341">
                <a:latin typeface="Times New Roman" panose="02020603050405020304" pitchFamily="18" charset="0"/>
                <a:cs typeface="Times New Roman" panose="02020603050405020304" pitchFamily="18" charset="0"/>
              </a:rPr>
              <a:t>）将本地</a:t>
            </a:r>
            <a:r>
              <a:rPr lang="en-US" altLang="zh-CN" sz="1600" dirty="0" bmk="_Toc26341">
                <a:latin typeface="Times New Roman" panose="02020603050405020304" pitchFamily="18" charset="0"/>
                <a:cs typeface="Times New Roman" panose="02020603050405020304" pitchFamily="18" charset="0"/>
              </a:rPr>
              <a:t>DNS</a:t>
            </a:r>
            <a:r>
              <a:rPr lang="zh-CN" altLang="en-US" sz="1600" dirty="0" bmk="_Toc26341">
                <a:latin typeface="Times New Roman" panose="02020603050405020304" pitchFamily="18" charset="0"/>
                <a:cs typeface="Times New Roman" panose="02020603050405020304" pitchFamily="18" charset="0"/>
              </a:rPr>
              <a:t>地址修改为当前</a:t>
            </a:r>
            <a:r>
              <a:rPr lang="en-US" altLang="zh-CN" sz="1600" dirty="0" bmk="_Toc26341">
                <a:latin typeface="Times New Roman" panose="02020603050405020304" pitchFamily="18" charset="0"/>
                <a:cs typeface="Times New Roman" panose="02020603050405020304" pitchFamily="18" charset="0"/>
              </a:rPr>
              <a:t>DNS</a:t>
            </a:r>
            <a:r>
              <a:rPr lang="zh-CN" altLang="en-US" sz="1600" dirty="0" bmk="_Toc26341">
                <a:latin typeface="Times New Roman" panose="02020603050405020304" pitchFamily="18" charset="0"/>
                <a:cs typeface="Times New Roman" panose="02020603050405020304" pitchFamily="18" charset="0"/>
              </a:rPr>
              <a:t>服务器的地址</a:t>
            </a:r>
            <a:r>
              <a:rPr lang="zh-CN" altLang="en-US" sz="1600" dirty="0">
                <a:latin typeface="Times New Roman" panose="02020603050405020304" pitchFamily="18" charset="0"/>
                <a:cs typeface="Times New Roman" panose="02020603050405020304" pitchFamily="18" charset="0"/>
              </a:rPr>
              <a:t>：</a:t>
            </a:r>
            <a:endParaRPr lang="zh-CN" altLang="en-US" sz="800" dirty="0"/>
          </a:p>
          <a:p>
            <a:pPr marL="0" lvl="0" indent="266700" defTabSz="914400" eaLnBrk="0" fontAlgn="base" hangingPunct="0">
              <a:lnSpc>
                <a:spcPct val="100000"/>
              </a:lnSpc>
              <a:spcBef>
                <a:spcPct val="0"/>
              </a:spcBef>
              <a:spcAft>
                <a:spcPct val="0"/>
              </a:spcAft>
              <a:buClrTx/>
              <a:buNone/>
            </a:pPr>
            <a:r>
              <a:rPr lang="en-US" altLang="zh-CN" sz="1600" dirty="0">
                <a:latin typeface="Times New Roman" panose="02020603050405020304" pitchFamily="18" charset="0"/>
                <a:cs typeface="Times New Roman" panose="02020603050405020304" pitchFamily="18" charset="0"/>
              </a:rPr>
              <a:t>$ </a:t>
            </a:r>
            <a:r>
              <a:rPr lang="en-US" altLang="zh-CN" sz="1600" dirty="0" err="1">
                <a:latin typeface="Times New Roman" panose="02020603050405020304" pitchFamily="18" charset="0"/>
                <a:cs typeface="Times New Roman" panose="02020603050405020304" pitchFamily="18" charset="0"/>
              </a:rPr>
              <a:t>sudo</a:t>
            </a:r>
            <a:r>
              <a:rPr lang="en-US" altLang="zh-CN" sz="1600" dirty="0">
                <a:latin typeface="Times New Roman" panose="02020603050405020304" pitchFamily="18" charset="0"/>
                <a:cs typeface="Times New Roman" panose="02020603050405020304" pitchFamily="18" charset="0"/>
              </a:rPr>
              <a:t> vim /</a:t>
            </a:r>
            <a:r>
              <a:rPr lang="en-US" altLang="zh-CN" sz="1600" dirty="0" err="1">
                <a:latin typeface="Times New Roman" panose="02020603050405020304" pitchFamily="18" charset="0"/>
                <a:cs typeface="Times New Roman" panose="02020603050405020304" pitchFamily="18" charset="0"/>
              </a:rPr>
              <a:t>etc</a:t>
            </a:r>
            <a:r>
              <a:rPr lang="en-US" altLang="zh-CN" sz="1600" dirty="0">
                <a:latin typeface="Times New Roman" panose="02020603050405020304" pitchFamily="18" charset="0"/>
                <a:cs typeface="Times New Roman" panose="02020603050405020304" pitchFamily="18" charset="0"/>
              </a:rPr>
              <a:t>/</a:t>
            </a:r>
            <a:r>
              <a:rPr lang="en-US" altLang="zh-CN" sz="1600" dirty="0" err="1">
                <a:latin typeface="Times New Roman" panose="02020603050405020304" pitchFamily="18" charset="0"/>
                <a:cs typeface="Times New Roman" panose="02020603050405020304" pitchFamily="18" charset="0"/>
              </a:rPr>
              <a:t>resolv.conf</a:t>
            </a:r>
            <a:endParaRPr lang="en-US" altLang="zh-CN" sz="800" dirty="0"/>
          </a:p>
          <a:p>
            <a:pPr marL="0" lvl="0" indent="266700" defTabSz="914400" eaLnBrk="0" fontAlgn="base" hangingPunct="0">
              <a:lnSpc>
                <a:spcPct val="100000"/>
              </a:lnSpc>
              <a:spcBef>
                <a:spcPct val="0"/>
              </a:spcBef>
              <a:spcAft>
                <a:spcPct val="0"/>
              </a:spcAft>
              <a:buClrTx/>
              <a:buNone/>
            </a:pPr>
            <a:r>
              <a:rPr lang="zh-CN" altLang="en-US" sz="1600" dirty="0">
                <a:latin typeface="Times New Roman" panose="02020603050405020304" pitchFamily="18" charset="0"/>
                <a:cs typeface="Times New Roman" panose="02020603050405020304" pitchFamily="18" charset="0"/>
              </a:rPr>
              <a:t>（</a:t>
            </a:r>
            <a:r>
              <a:rPr lang="en-US" altLang="zh-CN" sz="1600" dirty="0">
                <a:latin typeface="Times New Roman" panose="02020603050405020304" pitchFamily="18" charset="0"/>
                <a:cs typeface="Times New Roman" panose="02020603050405020304" pitchFamily="18" charset="0"/>
              </a:rPr>
              <a:t>2</a:t>
            </a:r>
            <a:r>
              <a:rPr lang="zh-CN" altLang="en-US" sz="1600" dirty="0">
                <a:latin typeface="Times New Roman" panose="02020603050405020304" pitchFamily="18" charset="0"/>
                <a:cs typeface="Times New Roman" panose="02020603050405020304" pitchFamily="18" charset="0"/>
              </a:rPr>
              <a:t>）使用</a:t>
            </a:r>
            <a:r>
              <a:rPr lang="en-US" altLang="zh-CN" sz="1600" dirty="0">
                <a:latin typeface="Times New Roman" panose="02020603050405020304" pitchFamily="18" charset="0"/>
                <a:cs typeface="Times New Roman" panose="02020603050405020304" pitchFamily="18" charset="0"/>
              </a:rPr>
              <a:t>host</a:t>
            </a:r>
            <a:r>
              <a:rPr lang="zh-CN" altLang="en-US" sz="1600" dirty="0">
                <a:latin typeface="Times New Roman" panose="02020603050405020304" pitchFamily="18" charset="0"/>
                <a:cs typeface="Times New Roman" panose="02020603050405020304" pitchFamily="18" charset="0"/>
              </a:rPr>
              <a:t>进行测试：</a:t>
            </a:r>
            <a:endParaRPr lang="zh-CN" altLang="en-US" sz="800" dirty="0"/>
          </a:p>
          <a:p>
            <a:pPr marL="0" lvl="0" indent="266700" defTabSz="914400" eaLnBrk="0" fontAlgn="base" hangingPunct="0">
              <a:lnSpc>
                <a:spcPct val="100000"/>
              </a:lnSpc>
              <a:spcBef>
                <a:spcPct val="0"/>
              </a:spcBef>
              <a:spcAft>
                <a:spcPct val="0"/>
              </a:spcAft>
              <a:buClrTx/>
              <a:buNone/>
            </a:pPr>
            <a:r>
              <a:rPr lang="en-US" altLang="zh-CN" sz="1600" dirty="0">
                <a:latin typeface="Times New Roman" panose="02020603050405020304" pitchFamily="18" charset="0"/>
                <a:cs typeface="Times New Roman" panose="02020603050405020304" pitchFamily="18" charset="0"/>
              </a:rPr>
              <a:t>host 192.168.206.130</a:t>
            </a:r>
            <a:endParaRPr lang="en-US" altLang="zh-CN" sz="800" dirty="0"/>
          </a:p>
          <a:p>
            <a:pPr marL="0" lvl="0" indent="266700" defTabSz="914400" eaLnBrk="0" fontAlgn="base" hangingPunct="0">
              <a:lnSpc>
                <a:spcPct val="100000"/>
              </a:lnSpc>
              <a:spcBef>
                <a:spcPct val="0"/>
              </a:spcBef>
              <a:spcAft>
                <a:spcPct val="0"/>
              </a:spcAft>
              <a:buClrTx/>
              <a:buNone/>
            </a:pPr>
            <a:r>
              <a:rPr lang="en-US" altLang="zh-CN" sz="1600" dirty="0">
                <a:latin typeface="Times New Roman" panose="02020603050405020304" pitchFamily="18" charset="0"/>
                <a:cs typeface="Times New Roman" panose="02020603050405020304" pitchFamily="18" charset="0"/>
              </a:rPr>
              <a:t>host </a:t>
            </a:r>
            <a:r>
              <a:rPr lang="en-US" altLang="zh-CN" sz="1600" dirty="0">
                <a:latin typeface="Times New Roman" panose="02020603050405020304" pitchFamily="18" charset="0"/>
                <a:cs typeface="Times New Roman" panose="02020603050405020304" pitchFamily="18" charset="0"/>
                <a:hlinkClick r:id="rId2"/>
              </a:rPr>
              <a:t>www.test.cn</a:t>
            </a:r>
            <a:endParaRPr lang="en-US" altLang="zh-CN" sz="800" dirty="0"/>
          </a:p>
          <a:p>
            <a:pPr marL="0" lvl="0" indent="266700" defTabSz="914400" eaLnBrk="0" fontAlgn="base" hangingPunct="0">
              <a:lnSpc>
                <a:spcPct val="100000"/>
              </a:lnSpc>
              <a:spcBef>
                <a:spcPct val="0"/>
              </a:spcBef>
              <a:spcAft>
                <a:spcPct val="0"/>
              </a:spcAft>
              <a:buClrTx/>
              <a:buNone/>
            </a:pPr>
            <a:r>
              <a:rPr lang="zh-CN" altLang="en-US" sz="1600" dirty="0">
                <a:latin typeface="Times New Roman" panose="02020603050405020304" pitchFamily="18" charset="0"/>
                <a:cs typeface="Times New Roman" panose="02020603050405020304" pitchFamily="18" charset="0"/>
              </a:rPr>
              <a:t>验证结果如图所示。</a:t>
            </a:r>
            <a:endParaRPr lang="zh-CN" altLang="en-US" sz="800" dirty="0"/>
          </a:p>
          <a:p>
            <a:pPr marL="0" indent="0">
              <a:buNone/>
            </a:pPr>
            <a:endParaRPr lang="zh-CN" altLang="zh-CN" dirty="0"/>
          </a:p>
          <a:p>
            <a:pPr marL="0" indent="0">
              <a:buNone/>
            </a:pPr>
            <a:endParaRPr lang="zh-CN" altLang="en-US" dirty="0"/>
          </a:p>
        </p:txBody>
      </p:sp>
      <p:pic>
        <p:nvPicPr>
          <p:cNvPr id="1025" name="图片 17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7597" y="2520156"/>
            <a:ext cx="5793693" cy="864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3317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6"/>
          <p:cNvSpPr/>
          <p:nvPr/>
        </p:nvSpPr>
        <p:spPr>
          <a:xfrm>
            <a:off x="2872997" y="1843938"/>
            <a:ext cx="3213864" cy="806714"/>
          </a:xfrm>
          <a:prstGeom prst="rect">
            <a:avLst/>
          </a:prstGeom>
        </p:spPr>
        <p:txBody>
          <a:bodyPr wrap="none" lIns="67391" tIns="33696" rIns="67391" bIns="33696">
            <a:spAutoFit/>
          </a:bodyPr>
          <a:lstStyle/>
          <a:p>
            <a:pPr algn="ctr">
              <a:defRPr/>
            </a:pPr>
            <a:r>
              <a:rPr lang="zh-CN" altLang="en-US" sz="4800" kern="0" dirty="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谢谢观看！</a:t>
            </a:r>
          </a:p>
        </p:txBody>
      </p:sp>
      <p:cxnSp>
        <p:nvCxnSpPr>
          <p:cNvPr id="12" name="直接连接符 11"/>
          <p:cNvCxnSpPr/>
          <p:nvPr/>
        </p:nvCxnSpPr>
        <p:spPr>
          <a:xfrm>
            <a:off x="3111773" y="3218933"/>
            <a:ext cx="2592288" cy="0"/>
          </a:xfrm>
          <a:prstGeom prst="line">
            <a:avLst/>
          </a:prstGeom>
          <a:ln w="15875">
            <a:solidFill>
              <a:srgbClr val="D9D9D9"/>
            </a:solidFill>
          </a:ln>
        </p:spPr>
        <p:style>
          <a:lnRef idx="1">
            <a:schemeClr val="accent1"/>
          </a:lnRef>
          <a:fillRef idx="0">
            <a:schemeClr val="accent1"/>
          </a:fillRef>
          <a:effectRef idx="0">
            <a:schemeClr val="accent1"/>
          </a:effectRef>
          <a:fontRef idx="minor">
            <a:schemeClr val="tx1"/>
          </a:fontRef>
        </p:style>
      </p:cxnSp>
      <p:sp>
        <p:nvSpPr>
          <p:cNvPr id="6" name="Rectangle 36"/>
          <p:cNvSpPr/>
          <p:nvPr/>
        </p:nvSpPr>
        <p:spPr>
          <a:xfrm>
            <a:off x="3887834" y="3074920"/>
            <a:ext cx="841420" cy="237327"/>
          </a:xfrm>
          <a:prstGeom prst="rect">
            <a:avLst/>
          </a:prstGeom>
          <a:solidFill>
            <a:srgbClr val="F1F1F1"/>
          </a:solidFill>
        </p:spPr>
        <p:txBody>
          <a:bodyPr wrap="none" lIns="67391" tIns="33696" rIns="67391" bIns="33696">
            <a:spAutoFit/>
          </a:bodyPr>
          <a:lstStyle/>
          <a:p>
            <a:pPr algn="ctr">
              <a:defRPr/>
            </a:pPr>
            <a:r>
              <a:rPr lang="zh-CN" altLang="en-US" sz="1100" kern="0">
                <a:solidFill>
                  <a:srgbClr val="3B3837"/>
                </a:solidFill>
                <a:latin typeface="Arial" panose="020B0604020202020204" pitchFamily="34" charset="0"/>
                <a:ea typeface="微软雅黑" panose="020B0503020204020204" pitchFamily="34" charset="-122"/>
                <a:cs typeface="Open Sans Condensed Light" panose="020B0306030504020204" pitchFamily="34" charset="0"/>
                <a:sym typeface="Arial" panose="020B0604020202020204" pitchFamily="34" charset="0"/>
              </a:rPr>
              <a:t>教材编写组</a:t>
            </a:r>
          </a:p>
        </p:txBody>
      </p:sp>
    </p:spTree>
  </p:cSld>
  <p:clrMapOvr>
    <a:masterClrMapping/>
  </p:clrMapOvr>
  <mc:AlternateContent xmlns:mc="http://schemas.openxmlformats.org/markup-compatibility/2006" xmlns:p14="http://schemas.microsoft.com/office/powerpoint/2010/main">
    <mc:Choice Requires="p14">
      <p:transition spd="med" p14:dur="700" advTm="6473">
        <p:fade/>
      </p:transition>
    </mc:Choice>
    <mc:Fallback xmlns="">
      <p:transition spd="med" advTm="647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699"/>
                            </p:stCondLst>
                            <p:childTnLst>
                              <p:par>
                                <p:cTn id="13" presetID="34" presetClass="emph" presetSubtype="0" fill="hold" grpId="1" nodeType="afterEffect">
                                  <p:stCondLst>
                                    <p:cond delay="0"/>
                                  </p:stCondLst>
                                  <p:iterate type="lt">
                                    <p:tmPct val="10000"/>
                                  </p:iterate>
                                  <p:childTnLst>
                                    <p:animMotion origin="layout" path="M 2.52205E-6 4.64567E-6 L 2.52205E-6 -0.07213 " pathEditMode="relative" rAng="0" ptsTypes="AA">
                                      <p:cBhvr>
                                        <p:cTn id="14" dur="250" accel="50000" decel="50000" autoRev="1" fill="hold">
                                          <p:stCondLst>
                                            <p:cond delay="0"/>
                                          </p:stCondLst>
                                        </p:cTn>
                                        <p:tgtEl>
                                          <p:spTgt spid="4"/>
                                        </p:tgtEl>
                                        <p:attrNameLst>
                                          <p:attrName>ppt_x</p:attrName>
                                          <p:attrName>ppt_y</p:attrName>
                                        </p:attrNameLst>
                                      </p:cBhvr>
                                      <p:rCtr x="0" y="-3622"/>
                                    </p:animMotion>
                                    <p:animRot by="1500000">
                                      <p:cBhvr>
                                        <p:cTn id="15" dur="125" fill="hold">
                                          <p:stCondLst>
                                            <p:cond delay="0"/>
                                          </p:stCondLst>
                                        </p:cTn>
                                        <p:tgtEl>
                                          <p:spTgt spid="4"/>
                                        </p:tgtEl>
                                        <p:attrNameLst>
                                          <p:attrName>r</p:attrName>
                                        </p:attrNameLst>
                                      </p:cBhvr>
                                    </p:animRot>
                                    <p:animRot by="-1500000">
                                      <p:cBhvr>
                                        <p:cTn id="16" dur="125" fill="hold">
                                          <p:stCondLst>
                                            <p:cond delay="125"/>
                                          </p:stCondLst>
                                        </p:cTn>
                                        <p:tgtEl>
                                          <p:spTgt spid="4"/>
                                        </p:tgtEl>
                                        <p:attrNameLst>
                                          <p:attrName>r</p:attrName>
                                        </p:attrNameLst>
                                      </p:cBhvr>
                                    </p:animRot>
                                    <p:animRot by="-1500000">
                                      <p:cBhvr>
                                        <p:cTn id="17" dur="125" fill="hold">
                                          <p:stCondLst>
                                            <p:cond delay="250"/>
                                          </p:stCondLst>
                                        </p:cTn>
                                        <p:tgtEl>
                                          <p:spTgt spid="4"/>
                                        </p:tgtEl>
                                        <p:attrNameLst>
                                          <p:attrName>r</p:attrName>
                                        </p:attrNameLst>
                                      </p:cBhvr>
                                    </p:animRot>
                                    <p:animRot by="1500000">
                                      <p:cBhvr>
                                        <p:cTn id="18" dur="125" fill="hold">
                                          <p:stCondLst>
                                            <p:cond delay="375"/>
                                          </p:stCondLst>
                                        </p:cTn>
                                        <p:tgtEl>
                                          <p:spTgt spid="4"/>
                                        </p:tgtEl>
                                        <p:attrNameLst>
                                          <p:attrName>r</p:attrName>
                                        </p:attrNameLst>
                                      </p:cBhvr>
                                    </p:animRot>
                                  </p:childTnLst>
                                </p:cTn>
                              </p:par>
                            </p:childTnLst>
                          </p:cTn>
                        </p:par>
                        <p:par>
                          <p:cTn id="19" fill="hold">
                            <p:stCondLst>
                              <p:cond delay="1399"/>
                            </p:stCondLst>
                            <p:childTnLst>
                              <p:par>
                                <p:cTn id="20" presetID="10"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1899"/>
                            </p:stCondLst>
                            <p:childTnLst>
                              <p:par>
                                <p:cTn id="24" presetID="16" presetClass="entr" presetSubtype="21"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arn(inVertical)">
                                      <p:cBhvr>
                                        <p:cTn id="26" dur="500"/>
                                        <p:tgtEl>
                                          <p:spTgt spid="12"/>
                                        </p:tgtEl>
                                      </p:cBhvr>
                                    </p:animEffect>
                                  </p:childTnLst>
                                </p:cTn>
                              </p:par>
                            </p:childTnLst>
                          </p:cTn>
                        </p:par>
                        <p:par>
                          <p:cTn id="27" fill="hold">
                            <p:stCondLst>
                              <p:cond delay="2399"/>
                            </p:stCondLst>
                            <p:childTnLst>
                              <p:par>
                                <p:cTn id="28" presetID="2" presetClass="exit" presetSubtype="4" fill="hold" grpId="2" nodeType="afterEffect">
                                  <p:stCondLst>
                                    <p:cond delay="0"/>
                                  </p:stCondLst>
                                  <p:iterate type="lt">
                                    <p:tmPct val="0"/>
                                  </p:iterate>
                                  <p:childTnLst>
                                    <p:anim calcmode="lin" valueType="num">
                                      <p:cBhvr additive="base">
                                        <p:cTn id="29" dur="500"/>
                                        <p:tgtEl>
                                          <p:spTgt spid="4"/>
                                        </p:tgtEl>
                                        <p:attrNameLst>
                                          <p:attrName>ppt_x</p:attrName>
                                        </p:attrNameLst>
                                      </p:cBhvr>
                                      <p:tavLst>
                                        <p:tav tm="0">
                                          <p:val>
                                            <p:strVal val="ppt_x"/>
                                          </p:val>
                                        </p:tav>
                                        <p:tav tm="100000">
                                          <p:val>
                                            <p:strVal val="ppt_x"/>
                                          </p:val>
                                        </p:tav>
                                      </p:tavLst>
                                    </p:anim>
                                    <p:anim calcmode="lin" valueType="num">
                                      <p:cBhvr additive="base">
                                        <p:cTn id="30" dur="500"/>
                                        <p:tgtEl>
                                          <p:spTgt spid="4"/>
                                        </p:tgtEl>
                                        <p:attrNameLst>
                                          <p:attrName>ppt_y</p:attrName>
                                        </p:attrNameLst>
                                      </p:cBhvr>
                                      <p:tavLst>
                                        <p:tav tm="0">
                                          <p:val>
                                            <p:strVal val="ppt_y"/>
                                          </p:val>
                                        </p:tav>
                                        <p:tav tm="100000">
                                          <p:val>
                                            <p:strVal val="1+ppt_h/2"/>
                                          </p:val>
                                        </p:tav>
                                      </p:tavLst>
                                    </p:anim>
                                    <p:set>
                                      <p:cBhvr>
                                        <p:cTn id="31" dur="1" fill="hold">
                                          <p:stCondLst>
                                            <p:cond delay="499"/>
                                          </p:stCondLst>
                                        </p:cTn>
                                        <p:tgtEl>
                                          <p:spTgt spid="4"/>
                                        </p:tgtEl>
                                        <p:attrNameLst>
                                          <p:attrName>style.visibility</p:attrName>
                                        </p:attrNameLst>
                                      </p:cBhvr>
                                      <p:to>
                                        <p:strVal val="hidden"/>
                                      </p:to>
                                    </p:set>
                                  </p:childTnLst>
                                </p:cTn>
                              </p:par>
                            </p:childTnLst>
                          </p:cTn>
                        </p:par>
                        <p:par>
                          <p:cTn id="32" fill="hold">
                            <p:stCondLst>
                              <p:cond delay="2900"/>
                            </p:stCondLst>
                            <p:childTnLst>
                              <p:par>
                                <p:cTn id="33" presetID="9" presetClass="exit" presetSubtype="0" fill="hold" grpId="1" nodeType="afterEffect">
                                  <p:stCondLst>
                                    <p:cond delay="0"/>
                                  </p:stCondLst>
                                  <p:childTnLst>
                                    <p:animEffect transition="out" filter="dissolve">
                                      <p:cBhvr>
                                        <p:cTn id="34" dur="500"/>
                                        <p:tgtEl>
                                          <p:spTgt spid="6"/>
                                        </p:tgtEl>
                                      </p:cBhvr>
                                    </p:animEffect>
                                    <p:set>
                                      <p:cBhvr>
                                        <p:cTn id="35" dur="1" fill="hold">
                                          <p:stCondLst>
                                            <p:cond delay="499"/>
                                          </p:stCondLst>
                                        </p:cTn>
                                        <p:tgtEl>
                                          <p:spTgt spid="6"/>
                                        </p:tgtEl>
                                        <p:attrNameLst>
                                          <p:attrName>style.visibility</p:attrName>
                                        </p:attrNameLst>
                                      </p:cBhvr>
                                      <p:to>
                                        <p:strVal val="hidden"/>
                                      </p:to>
                                    </p:set>
                                  </p:childTnLst>
                                </p:cTn>
                              </p:par>
                            </p:childTnLst>
                          </p:cTn>
                        </p:par>
                        <p:par>
                          <p:cTn id="36" fill="hold">
                            <p:stCondLst>
                              <p:cond delay="3400"/>
                            </p:stCondLst>
                            <p:childTnLst>
                              <p:par>
                                <p:cTn id="37" presetID="55" presetClass="exit" presetSubtype="0" fill="hold" nodeType="afterEffect">
                                  <p:stCondLst>
                                    <p:cond delay="0"/>
                                  </p:stCondLst>
                                  <p:childTnLst>
                                    <p:anim calcmode="lin" valueType="num">
                                      <p:cBhvr>
                                        <p:cTn id="38" dur="1000"/>
                                        <p:tgtEl>
                                          <p:spTgt spid="12"/>
                                        </p:tgtEl>
                                        <p:attrNameLst>
                                          <p:attrName>ppt_w</p:attrName>
                                        </p:attrNameLst>
                                      </p:cBhvr>
                                      <p:tavLst>
                                        <p:tav tm="0">
                                          <p:val>
                                            <p:strVal val="ppt_w"/>
                                          </p:val>
                                        </p:tav>
                                        <p:tav tm="100000">
                                          <p:val>
                                            <p:strVal val="ppt_w*0.70"/>
                                          </p:val>
                                        </p:tav>
                                      </p:tavLst>
                                    </p:anim>
                                    <p:anim calcmode="lin" valueType="num">
                                      <p:cBhvr>
                                        <p:cTn id="39" dur="1000"/>
                                        <p:tgtEl>
                                          <p:spTgt spid="12"/>
                                        </p:tgtEl>
                                        <p:attrNameLst>
                                          <p:attrName>ppt_h</p:attrName>
                                        </p:attrNameLst>
                                      </p:cBhvr>
                                      <p:tavLst>
                                        <p:tav tm="0">
                                          <p:val>
                                            <p:strVal val="ppt_h"/>
                                          </p:val>
                                        </p:tav>
                                        <p:tav tm="100000">
                                          <p:val>
                                            <p:strVal val="ppt_h"/>
                                          </p:val>
                                        </p:tav>
                                      </p:tavLst>
                                    </p:anim>
                                    <p:animEffect transition="out" filter="fade">
                                      <p:cBhvr>
                                        <p:cTn id="40" dur="1000"/>
                                        <p:tgtEl>
                                          <p:spTgt spid="12"/>
                                        </p:tgtEl>
                                      </p:cBhvr>
                                    </p:animEffect>
                                    <p:set>
                                      <p:cBhvr>
                                        <p:cTn id="41"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P spid="6" grpId="0" animBg="1"/>
      <p:bldP spid="6"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37120E4-2944-6382-2E50-F99D51F5A008}"/>
              </a:ext>
            </a:extLst>
          </p:cNvPr>
          <p:cNvSpPr>
            <a:spLocks noGrp="1"/>
          </p:cNvSpPr>
          <p:nvPr>
            <p:ph type="title"/>
          </p:nvPr>
        </p:nvSpPr>
        <p:spPr>
          <a:xfrm>
            <a:off x="671530" y="454582"/>
            <a:ext cx="7616792" cy="625414"/>
          </a:xfrm>
        </p:spPr>
        <p:txBody>
          <a:bodyPr/>
          <a:lstStyle/>
          <a:p>
            <a:r>
              <a:rPr lang="zh-CN" altLang="zh-CN" b="1" dirty="0"/>
              <a:t>任务一</a:t>
            </a:r>
            <a:r>
              <a:rPr lang="en-US" altLang="zh-CN" b="1" dirty="0"/>
              <a:t> DNS</a:t>
            </a:r>
            <a:r>
              <a:rPr lang="zh-CN" altLang="zh-CN" b="1" dirty="0"/>
              <a:t>服务器配置</a:t>
            </a:r>
            <a:endParaRPr lang="zh-CN" altLang="en-US" dirty="0"/>
          </a:p>
        </p:txBody>
      </p:sp>
      <p:sp>
        <p:nvSpPr>
          <p:cNvPr id="3" name="内容占位符 2">
            <a:extLst>
              <a:ext uri="{FF2B5EF4-FFF2-40B4-BE49-F238E27FC236}">
                <a16:creationId xmlns:a16="http://schemas.microsoft.com/office/drawing/2014/main" id="{908E6105-E125-685A-D4A7-0AB8CDC23D63}"/>
              </a:ext>
            </a:extLst>
          </p:cNvPr>
          <p:cNvSpPr>
            <a:spLocks noGrp="1"/>
          </p:cNvSpPr>
          <p:nvPr>
            <p:ph sz="quarter" idx="13"/>
          </p:nvPr>
        </p:nvSpPr>
        <p:spPr>
          <a:xfrm>
            <a:off x="671528" y="1079996"/>
            <a:ext cx="7616333" cy="3176268"/>
          </a:xfrm>
        </p:spPr>
        <p:txBody>
          <a:bodyPr>
            <a:normAutofit/>
          </a:bodyPr>
          <a:lstStyle/>
          <a:p>
            <a:pPr marL="0" indent="0">
              <a:buNone/>
            </a:pPr>
            <a:r>
              <a:rPr lang="zh-CN" altLang="en-US" dirty="0"/>
              <a:t>一、</a:t>
            </a:r>
            <a:r>
              <a:rPr lang="en-US" altLang="zh-CN" dirty="0"/>
              <a:t>DNS</a:t>
            </a:r>
          </a:p>
          <a:p>
            <a:pPr marL="0" indent="0">
              <a:buNone/>
            </a:pPr>
            <a:r>
              <a:rPr lang="en-US" altLang="zh-CN" dirty="0"/>
              <a:t>DNS</a:t>
            </a:r>
            <a:r>
              <a:rPr lang="zh-CN" altLang="en-US" dirty="0"/>
              <a:t>：域名系统（</a:t>
            </a:r>
            <a:r>
              <a:rPr lang="en-US" altLang="zh-CN" dirty="0"/>
              <a:t>Domain Name System</a:t>
            </a:r>
            <a:r>
              <a:rPr lang="zh-CN" altLang="en-US" dirty="0"/>
              <a:t>），是互联网的一项服务。它作为将域名和</a:t>
            </a:r>
            <a:r>
              <a:rPr lang="en-US" altLang="zh-CN" dirty="0"/>
              <a:t>IP</a:t>
            </a:r>
            <a:r>
              <a:rPr lang="zh-CN" altLang="en-US" dirty="0"/>
              <a:t>地址相互映射的一个分布式数据库，能够使用户更方便地访问互联网。</a:t>
            </a:r>
          </a:p>
          <a:p>
            <a:pPr marL="0" indent="0">
              <a:buNone/>
            </a:pPr>
            <a:r>
              <a:rPr lang="en-US" altLang="zh-CN" dirty="0"/>
              <a:t>DNS</a:t>
            </a:r>
            <a:r>
              <a:rPr lang="zh-CN" altLang="en-US" dirty="0"/>
              <a:t>服务器（</a:t>
            </a:r>
            <a:r>
              <a:rPr lang="en-US" altLang="zh-CN" dirty="0"/>
              <a:t>Domain Name System</a:t>
            </a:r>
            <a:r>
              <a:rPr lang="zh-CN" altLang="en-US" dirty="0"/>
              <a:t>或</a:t>
            </a:r>
            <a:r>
              <a:rPr lang="en-US" altLang="zh-CN" dirty="0"/>
              <a:t>Domain Name Service</a:t>
            </a:r>
            <a:r>
              <a:rPr lang="zh-CN" altLang="en-US" dirty="0"/>
              <a:t>），称为域名系统或者域名服务</a:t>
            </a:r>
            <a:r>
              <a:rPr lang="en-US" altLang="zh-CN" dirty="0"/>
              <a:t>,</a:t>
            </a:r>
            <a:r>
              <a:rPr lang="zh-CN" altLang="en-US" dirty="0"/>
              <a:t>域名系统为</a:t>
            </a:r>
            <a:r>
              <a:rPr lang="en-US" altLang="zh-CN" dirty="0"/>
              <a:t>Internet</a:t>
            </a:r>
            <a:r>
              <a:rPr lang="zh-CN" altLang="en-US" dirty="0"/>
              <a:t>上的主机分配域名地址和</a:t>
            </a:r>
            <a:r>
              <a:rPr lang="en-US" altLang="zh-CN" dirty="0"/>
              <a:t>IP</a:t>
            </a:r>
            <a:r>
              <a:rPr lang="zh-CN" altLang="en-US" dirty="0"/>
              <a:t>地址。域名服务是运行域名系统的</a:t>
            </a:r>
            <a:r>
              <a:rPr lang="en-US" altLang="zh-CN" dirty="0"/>
              <a:t>Internet</a:t>
            </a:r>
            <a:r>
              <a:rPr lang="zh-CN" altLang="en-US" dirty="0"/>
              <a:t>工具。执行域名服务的服务器称之为</a:t>
            </a:r>
            <a:r>
              <a:rPr lang="en-US" altLang="zh-CN" dirty="0"/>
              <a:t>DNS</a:t>
            </a:r>
            <a:r>
              <a:rPr lang="zh-CN" altLang="en-US" dirty="0"/>
              <a:t>服务器。</a:t>
            </a:r>
          </a:p>
          <a:p>
            <a:pPr marL="0" indent="0">
              <a:buNone/>
            </a:pPr>
            <a:r>
              <a:rPr lang="en-US" altLang="zh-CN" dirty="0"/>
              <a:t>DNS</a:t>
            </a:r>
            <a:r>
              <a:rPr lang="zh-CN" altLang="en-US" dirty="0"/>
              <a:t>服务器可以实现将域名解析为</a:t>
            </a:r>
            <a:r>
              <a:rPr lang="en-US" altLang="zh-CN" dirty="0"/>
              <a:t>IP </a:t>
            </a:r>
            <a:r>
              <a:rPr lang="zh-CN" altLang="en-US" dirty="0"/>
              <a:t>地址，客户端向</a:t>
            </a:r>
            <a:r>
              <a:rPr lang="en-US" altLang="zh-CN" dirty="0"/>
              <a:t>DNS</a:t>
            </a:r>
            <a:r>
              <a:rPr lang="zh-CN" altLang="en-US" dirty="0"/>
              <a:t>服务器（</a:t>
            </a:r>
            <a:r>
              <a:rPr lang="en-US" altLang="zh-CN" dirty="0"/>
              <a:t>DNS</a:t>
            </a:r>
            <a:r>
              <a:rPr lang="zh-CN" altLang="en-US" dirty="0"/>
              <a:t>服务器有自己的</a:t>
            </a:r>
            <a:r>
              <a:rPr lang="en-US" altLang="zh-CN" dirty="0"/>
              <a:t>IP</a:t>
            </a:r>
            <a:r>
              <a:rPr lang="zh-CN" altLang="en-US" dirty="0"/>
              <a:t>地址）发送域名查询请求，告知客户机</a:t>
            </a:r>
            <a:r>
              <a:rPr lang="en-US" altLang="zh-CN" dirty="0"/>
              <a:t>Web</a:t>
            </a:r>
            <a:r>
              <a:rPr lang="zh-CN" altLang="en-US" dirty="0"/>
              <a:t>服务器的</a:t>
            </a:r>
            <a:r>
              <a:rPr lang="en-US" altLang="zh-CN" dirty="0"/>
              <a:t>IP </a:t>
            </a:r>
            <a:r>
              <a:rPr lang="zh-CN" altLang="en-US" dirty="0"/>
              <a:t>地址，客户机与</a:t>
            </a:r>
            <a:r>
              <a:rPr lang="en-US" altLang="zh-CN" dirty="0"/>
              <a:t>Web </a:t>
            </a:r>
            <a:r>
              <a:rPr lang="zh-CN" altLang="en-US" dirty="0"/>
              <a:t>服务器通信等功能。</a:t>
            </a:r>
          </a:p>
          <a:p>
            <a:pPr marL="0" indent="0">
              <a:buNone/>
            </a:pPr>
            <a:endParaRPr lang="zh-CN" altLang="en-US" dirty="0"/>
          </a:p>
        </p:txBody>
      </p:sp>
    </p:spTree>
    <p:extLst>
      <p:ext uri="{BB962C8B-B14F-4D97-AF65-F5344CB8AC3E}">
        <p14:creationId xmlns:p14="http://schemas.microsoft.com/office/powerpoint/2010/main" val="1592999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34FA8F7F-9F74-2193-1D29-675200AACF5D}"/>
              </a:ext>
            </a:extLst>
          </p:cNvPr>
          <p:cNvSpPr>
            <a:spLocks noGrp="1"/>
          </p:cNvSpPr>
          <p:nvPr>
            <p:ph sz="quarter" idx="13"/>
          </p:nvPr>
        </p:nvSpPr>
        <p:spPr>
          <a:xfrm>
            <a:off x="671528" y="647948"/>
            <a:ext cx="7616333" cy="3608316"/>
          </a:xfrm>
        </p:spPr>
        <p:txBody>
          <a:bodyPr>
            <a:normAutofit fontScale="85000" lnSpcReduction="20000"/>
          </a:bodyPr>
          <a:lstStyle/>
          <a:p>
            <a:pPr marL="0" indent="0" hangingPunct="0">
              <a:buNone/>
            </a:pPr>
            <a:r>
              <a:rPr lang="en-US" altLang="zh-CN" b="1" dirty="0"/>
              <a:t>1.DNS</a:t>
            </a:r>
            <a:r>
              <a:rPr lang="zh-CN" altLang="zh-CN" b="1" dirty="0"/>
              <a:t>服务器的分类</a:t>
            </a:r>
          </a:p>
          <a:p>
            <a:pPr marL="0" indent="0">
              <a:buNone/>
            </a:pPr>
            <a:r>
              <a:rPr lang="en-US" altLang="zh-CN" b="1" dirty="0"/>
              <a:t>1</a:t>
            </a:r>
            <a:r>
              <a:rPr lang="zh-CN" altLang="zh-CN" b="1" dirty="0"/>
              <a:t>）按照服务器的作用分类</a:t>
            </a:r>
          </a:p>
          <a:p>
            <a:pPr marL="0" indent="0">
              <a:buNone/>
            </a:pPr>
            <a:r>
              <a:rPr lang="zh-CN" altLang="zh-CN" dirty="0"/>
              <a:t>由于互联网中的域名采用层次树状结构的命名方法，因此与之对应的</a:t>
            </a:r>
            <a:r>
              <a:rPr lang="en-US" altLang="zh-CN" dirty="0"/>
              <a:t>DNS</a:t>
            </a:r>
            <a:r>
              <a:rPr lang="zh-CN" altLang="zh-CN" dirty="0"/>
              <a:t>服务器也采用层次树状结构。每一个</a:t>
            </a:r>
            <a:r>
              <a:rPr lang="en-US" altLang="zh-CN" dirty="0"/>
              <a:t>DNS</a:t>
            </a:r>
            <a:r>
              <a:rPr lang="zh-CN" altLang="zh-CN" dirty="0"/>
              <a:t>服务都只对域名体系中的某一域进行管辖。根据</a:t>
            </a:r>
            <a:r>
              <a:rPr lang="en-US" altLang="zh-CN" dirty="0"/>
              <a:t>DNS</a:t>
            </a:r>
            <a:r>
              <a:rPr lang="zh-CN" altLang="zh-CN" dirty="0"/>
              <a:t>服务器所起的作用，可以分为以下几种类型：</a:t>
            </a:r>
          </a:p>
          <a:p>
            <a:pPr marL="0" indent="0">
              <a:buNone/>
            </a:pPr>
            <a:r>
              <a:rPr lang="zh-CN" altLang="zh-CN" dirty="0"/>
              <a:t>（</a:t>
            </a:r>
            <a:r>
              <a:rPr lang="en-US" altLang="zh-CN" dirty="0"/>
              <a:t>1</a:t>
            </a:r>
            <a:r>
              <a:rPr lang="zh-CN" altLang="zh-CN" dirty="0"/>
              <a:t>）根域名服务器是最高层次的域名服务器，它知道所有顶级服务器的域名和</a:t>
            </a:r>
            <a:r>
              <a:rPr lang="en-US" altLang="zh-CN" dirty="0"/>
              <a:t>IP</a:t>
            </a:r>
            <a:r>
              <a:rPr lang="zh-CN" altLang="zh-CN" dirty="0"/>
              <a:t>地址，当本地域名服务器无法对域名进行解析时，首先对根域名服务器发起请求。</a:t>
            </a:r>
          </a:p>
          <a:p>
            <a:pPr marL="0" indent="0">
              <a:buNone/>
            </a:pPr>
            <a:r>
              <a:rPr lang="zh-CN" altLang="zh-CN" dirty="0"/>
              <a:t>（</a:t>
            </a:r>
            <a:r>
              <a:rPr lang="en-US" altLang="zh-CN" dirty="0"/>
              <a:t>2</a:t>
            </a:r>
            <a:r>
              <a:rPr lang="zh-CN" altLang="zh-CN" dirty="0"/>
              <a:t>）顶级域名服务器负责管理该服务器下的所有二级域名，当收到</a:t>
            </a:r>
            <a:r>
              <a:rPr lang="en-US" altLang="zh-CN" dirty="0"/>
              <a:t>DNS</a:t>
            </a:r>
            <a:r>
              <a:rPr lang="zh-CN" altLang="zh-CN" dirty="0"/>
              <a:t>查询请求时，就会给权威域名服务器相应的回答。</a:t>
            </a:r>
          </a:p>
          <a:p>
            <a:pPr marL="0" indent="0">
              <a:buNone/>
            </a:pPr>
            <a:r>
              <a:rPr lang="zh-CN" altLang="zh-CN" dirty="0"/>
              <a:t>（</a:t>
            </a:r>
            <a:r>
              <a:rPr lang="en-US" altLang="zh-CN" dirty="0"/>
              <a:t>3</a:t>
            </a:r>
            <a:r>
              <a:rPr lang="zh-CN" altLang="zh-CN" dirty="0"/>
              <a:t>）权威域名服务器是前面所说的负责某一个区的域名服务器。当一个顶级域名服务器还不能给出最后查询回答时，就会告知下一步应当请求的权威域名服务器。</a:t>
            </a:r>
          </a:p>
          <a:p>
            <a:pPr marL="0" indent="0">
              <a:buNone/>
            </a:pPr>
            <a:r>
              <a:rPr lang="zh-CN" altLang="zh-CN" dirty="0"/>
              <a:t>（</a:t>
            </a:r>
            <a:r>
              <a:rPr lang="en-US" altLang="zh-CN" dirty="0"/>
              <a:t>4</a:t>
            </a:r>
            <a:r>
              <a:rPr lang="zh-CN" altLang="zh-CN" dirty="0"/>
              <a:t>）本地域名服务器：当一个主机发出</a:t>
            </a:r>
            <a:r>
              <a:rPr lang="en-US" altLang="zh-CN" dirty="0"/>
              <a:t>DNS</a:t>
            </a:r>
            <a:r>
              <a:rPr lang="zh-CN" altLang="zh-CN" dirty="0"/>
              <a:t>查询请求时，这个查询请求报文就发送给本地域名服务器。每一个互联网服务提供者</a:t>
            </a:r>
            <a:r>
              <a:rPr lang="en-US" altLang="zh-CN" dirty="0"/>
              <a:t>ISP</a:t>
            </a:r>
            <a:r>
              <a:rPr lang="zh-CN" altLang="zh-CN" dirty="0"/>
              <a:t>都可以拥有一个本地域名服务器。当本地域名服务器无法给出应答时，就会请求最高级的根域名服务器。通过根域名服务器，依次请求顶级域名服务器和权威域名服务器，最终获取对应</a:t>
            </a:r>
            <a:r>
              <a:rPr lang="en-US" altLang="zh-CN" dirty="0"/>
              <a:t>IP</a:t>
            </a:r>
            <a:r>
              <a:rPr lang="zh-CN" altLang="zh-CN" dirty="0"/>
              <a:t>地址，并将该结果保存在本地域名服务器，以待下次</a:t>
            </a:r>
            <a:r>
              <a:rPr lang="en-US" altLang="zh-CN" dirty="0"/>
              <a:t>DNS</a:t>
            </a:r>
            <a:r>
              <a:rPr lang="zh-CN" altLang="zh-CN" dirty="0"/>
              <a:t>请求使用。当用户再次对同一域名发起访问时，可以直接从本地域名服务器获得结果，无需再次发起全球递归查询。</a:t>
            </a:r>
          </a:p>
          <a:p>
            <a:pPr marL="0" indent="0">
              <a:buNone/>
            </a:pPr>
            <a:endParaRPr lang="zh-CN" altLang="en-US" dirty="0"/>
          </a:p>
        </p:txBody>
      </p:sp>
    </p:spTree>
    <p:extLst>
      <p:ext uri="{BB962C8B-B14F-4D97-AF65-F5344CB8AC3E}">
        <p14:creationId xmlns:p14="http://schemas.microsoft.com/office/powerpoint/2010/main" val="1048482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575940"/>
            <a:ext cx="7616793" cy="3680324"/>
          </a:xfrm>
        </p:spPr>
        <p:txBody>
          <a:bodyPr>
            <a:normAutofit/>
          </a:bodyPr>
          <a:lstStyle/>
          <a:p>
            <a:pPr marL="0" indent="0">
              <a:buNone/>
            </a:pPr>
            <a:r>
              <a:rPr lang="en-US" altLang="zh-CN" b="1" dirty="0"/>
              <a:t>2</a:t>
            </a:r>
            <a:r>
              <a:rPr lang="zh-CN" altLang="zh-CN" b="1" dirty="0"/>
              <a:t>）按照服务器的类型分类</a:t>
            </a:r>
          </a:p>
          <a:p>
            <a:pPr marL="0" indent="0">
              <a:buNone/>
            </a:pPr>
            <a:r>
              <a:rPr lang="zh-CN" altLang="zh-CN" dirty="0"/>
              <a:t>（</a:t>
            </a:r>
            <a:r>
              <a:rPr lang="en-US" altLang="zh-CN" dirty="0"/>
              <a:t>1</a:t>
            </a:r>
            <a:r>
              <a:rPr lang="zh-CN" altLang="zh-CN" dirty="0"/>
              <a:t>）主域名服务器负责维护一个区域的所有域名信息，是特定的所有信息的权威信息源，数据可以修改。</a:t>
            </a:r>
          </a:p>
          <a:p>
            <a:pPr marL="0" indent="0">
              <a:buNone/>
            </a:pPr>
            <a:r>
              <a:rPr lang="zh-CN" altLang="zh-CN" dirty="0"/>
              <a:t>（</a:t>
            </a:r>
            <a:r>
              <a:rPr lang="en-US" altLang="zh-CN" dirty="0"/>
              <a:t>2</a:t>
            </a:r>
            <a:r>
              <a:rPr lang="zh-CN" altLang="zh-CN" dirty="0"/>
              <a:t>）辅助域名服务器。当主域名服务器出现故障、关闭或负载过重时，辅助域名服务器作为主域名服务器的备份提供域名解析服务。辅助域名服务器中的区域文件中的数据是从另外的一台主域名服务器中复制过来的，是不可以修改的。</a:t>
            </a:r>
          </a:p>
          <a:p>
            <a:pPr marL="0" indent="0">
              <a:buNone/>
            </a:pPr>
            <a:r>
              <a:rPr lang="zh-CN" altLang="zh-CN" dirty="0"/>
              <a:t>（</a:t>
            </a:r>
            <a:r>
              <a:rPr lang="en-US" altLang="zh-CN" dirty="0"/>
              <a:t>3</a:t>
            </a:r>
            <a:r>
              <a:rPr lang="zh-CN" altLang="zh-CN" dirty="0"/>
              <a:t>）缓存域名服务器。从某个远程服务器取得每次域名服务器的查询回答，一旦取得一个答案就将它放在高速缓存中，以后查询相同的信息就用高速缓存中的数据回答，缓存域名服务器不是权威的域名服务器，因为它提供的信息都是间接信息。</a:t>
            </a:r>
          </a:p>
          <a:p>
            <a:pPr marL="0" indent="0">
              <a:buNone/>
            </a:pPr>
            <a:r>
              <a:rPr lang="zh-CN" altLang="zh-CN" dirty="0"/>
              <a:t>（</a:t>
            </a:r>
            <a:r>
              <a:rPr lang="en-US" altLang="zh-CN" dirty="0"/>
              <a:t>4</a:t>
            </a:r>
            <a:r>
              <a:rPr lang="zh-CN" altLang="zh-CN" dirty="0"/>
              <a:t>）转发域名服务器负责所有非本地域名的本地查询。转发域名服务器接到查询请求后，在其缓存中查找，如找不到就将请求依次转发到指定的域名服务器，直到查找到结果为止，否则返回无法映射的结果。</a:t>
            </a:r>
          </a:p>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791964"/>
            <a:ext cx="7616793" cy="3464300"/>
          </a:xfrm>
        </p:spPr>
        <p:txBody>
          <a:bodyPr>
            <a:normAutofit/>
          </a:bodyPr>
          <a:lstStyle/>
          <a:p>
            <a:pPr marL="0" indent="0" hangingPunct="0">
              <a:buNone/>
            </a:pPr>
            <a:r>
              <a:rPr lang="en-US" altLang="zh-CN" b="1" dirty="0"/>
              <a:t> 2.DNS</a:t>
            </a:r>
            <a:r>
              <a:rPr lang="zh-CN" altLang="zh-CN" b="1" dirty="0"/>
              <a:t>查询</a:t>
            </a:r>
          </a:p>
          <a:p>
            <a:pPr marL="0" indent="0">
              <a:buNone/>
            </a:pPr>
            <a:r>
              <a:rPr lang="en-US" altLang="zh-CN" dirty="0"/>
              <a:t>DNS</a:t>
            </a:r>
            <a:r>
              <a:rPr lang="zh-CN" altLang="zh-CN" dirty="0"/>
              <a:t>查询包括递归查询、迭代查询、反向查询。</a:t>
            </a:r>
          </a:p>
          <a:p>
            <a:pPr marL="0" indent="0">
              <a:buNone/>
            </a:pPr>
            <a:r>
              <a:rPr lang="zh-CN" altLang="zh-CN" dirty="0"/>
              <a:t>（</a:t>
            </a:r>
            <a:r>
              <a:rPr lang="en-US" altLang="zh-CN" dirty="0"/>
              <a:t>1</a:t>
            </a:r>
            <a:r>
              <a:rPr lang="zh-CN" altLang="zh-CN" dirty="0"/>
              <a:t>）递归查询：在该查询模式下</a:t>
            </a:r>
            <a:r>
              <a:rPr lang="en-US" altLang="zh-CN" dirty="0"/>
              <a:t>DNS </a:t>
            </a:r>
            <a:r>
              <a:rPr lang="zh-CN" altLang="zh-CN" dirty="0"/>
              <a:t>服务器接收到客户机请求，必须使用一个准确的查询结果回复客户机。如果</a:t>
            </a:r>
            <a:r>
              <a:rPr lang="en-US" altLang="zh-CN" dirty="0"/>
              <a:t>DNS </a:t>
            </a:r>
            <a:r>
              <a:rPr lang="zh-CN" altLang="zh-CN" dirty="0"/>
              <a:t>服务器本地没有存储查询</a:t>
            </a:r>
            <a:r>
              <a:rPr lang="en-US" altLang="zh-CN" dirty="0"/>
              <a:t>DNS </a:t>
            </a:r>
            <a:r>
              <a:rPr lang="zh-CN" altLang="zh-CN" dirty="0"/>
              <a:t>信息，那么该服务器会询问其他服务器，并将返回的查询结果提交给客户机。客户机和服务器之间的查询就是递归查询。</a:t>
            </a:r>
          </a:p>
          <a:p>
            <a:pPr marL="0" indent="0">
              <a:buNone/>
            </a:pPr>
            <a:r>
              <a:rPr lang="zh-CN" altLang="zh-CN" dirty="0"/>
              <a:t>（</a:t>
            </a:r>
            <a:r>
              <a:rPr lang="en-US" altLang="zh-CN" dirty="0"/>
              <a:t>2</a:t>
            </a:r>
            <a:r>
              <a:rPr lang="zh-CN" altLang="zh-CN" dirty="0"/>
              <a:t>）迭代查询：</a:t>
            </a:r>
            <a:r>
              <a:rPr lang="en-US" altLang="zh-CN" dirty="0"/>
              <a:t>DNS</a:t>
            </a:r>
            <a:r>
              <a:rPr lang="zh-CN" altLang="zh-CN" dirty="0"/>
              <a:t>服务器之间的查询一般属于迭代查询，即当</a:t>
            </a:r>
            <a:r>
              <a:rPr lang="en-US" altLang="zh-CN" dirty="0"/>
              <a:t>DNS1</a:t>
            </a:r>
            <a:r>
              <a:rPr lang="zh-CN" altLang="zh-CN" dirty="0"/>
              <a:t>服务器向</a:t>
            </a:r>
            <a:r>
              <a:rPr lang="en-US" altLang="zh-CN" dirty="0"/>
              <a:t>DNS2</a:t>
            </a:r>
            <a:r>
              <a:rPr lang="zh-CN" altLang="zh-CN" dirty="0"/>
              <a:t>服务器发出查询请求后，</a:t>
            </a:r>
            <a:r>
              <a:rPr lang="en-US" altLang="zh-CN" dirty="0"/>
              <a:t>DNS2</a:t>
            </a:r>
            <a:r>
              <a:rPr lang="zh-CN" altLang="zh-CN" dirty="0"/>
              <a:t>无法解析，会告诉</a:t>
            </a:r>
            <a:r>
              <a:rPr lang="en-US" altLang="zh-CN" dirty="0"/>
              <a:t>DNS1</a:t>
            </a:r>
            <a:r>
              <a:rPr lang="zh-CN" altLang="zh-CN" dirty="0"/>
              <a:t>服务器</a:t>
            </a:r>
            <a:r>
              <a:rPr lang="en-US" altLang="zh-CN" dirty="0"/>
              <a:t>DNS3</a:t>
            </a:r>
            <a:r>
              <a:rPr lang="zh-CN" altLang="zh-CN" dirty="0"/>
              <a:t>的</a:t>
            </a:r>
            <a:r>
              <a:rPr lang="en-US" altLang="zh-CN" dirty="0"/>
              <a:t>IP</a:t>
            </a:r>
            <a:r>
              <a:rPr lang="zh-CN" altLang="zh-CN" dirty="0"/>
              <a:t>地址，让</a:t>
            </a:r>
            <a:r>
              <a:rPr lang="en-US" altLang="zh-CN" dirty="0"/>
              <a:t>DNS1</a:t>
            </a:r>
            <a:r>
              <a:rPr lang="zh-CN" altLang="zh-CN" dirty="0"/>
              <a:t>询问</a:t>
            </a:r>
            <a:r>
              <a:rPr lang="en-US" altLang="zh-CN" dirty="0"/>
              <a:t>DNS3</a:t>
            </a:r>
            <a:r>
              <a:rPr lang="zh-CN" altLang="zh-CN" dirty="0"/>
              <a:t>，以此类推。</a:t>
            </a:r>
          </a:p>
          <a:p>
            <a:pPr marL="0" indent="0">
              <a:buNone/>
            </a:pPr>
            <a:r>
              <a:rPr lang="zh-CN" altLang="zh-CN" dirty="0"/>
              <a:t>（</a:t>
            </a:r>
            <a:r>
              <a:rPr lang="en-US" altLang="zh-CN" dirty="0"/>
              <a:t>3</a:t>
            </a:r>
            <a:r>
              <a:rPr lang="zh-CN" altLang="zh-CN" dirty="0"/>
              <a:t>）反向查询：反向</a:t>
            </a:r>
            <a:r>
              <a:rPr lang="en-US" altLang="zh-CN" dirty="0"/>
              <a:t>DNS</a:t>
            </a:r>
            <a:r>
              <a:rPr lang="zh-CN" altLang="zh-CN" dirty="0"/>
              <a:t>（或</a:t>
            </a:r>
            <a:r>
              <a:rPr lang="en-US" altLang="zh-CN" dirty="0" err="1"/>
              <a:t>rDNS</a:t>
            </a:r>
            <a:r>
              <a:rPr lang="zh-CN" altLang="zh-CN" dirty="0"/>
              <a:t>）是一种将</a:t>
            </a:r>
            <a:r>
              <a:rPr lang="en-US" altLang="zh-CN" dirty="0"/>
              <a:t> IP </a:t>
            </a:r>
            <a:r>
              <a:rPr lang="zh-CN" altLang="zh-CN" dirty="0"/>
              <a:t>地址解析为域名的方法。</a:t>
            </a:r>
          </a:p>
          <a:p>
            <a:pPr marL="0" indent="0">
              <a:buNone/>
            </a:pP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791964"/>
            <a:ext cx="7616793" cy="3464300"/>
          </a:xfrm>
        </p:spPr>
        <p:txBody>
          <a:bodyPr>
            <a:normAutofit/>
          </a:bodyPr>
          <a:lstStyle/>
          <a:p>
            <a:pPr marL="0" indent="0">
              <a:buNone/>
            </a:pPr>
            <a:r>
              <a:rPr lang="zh-CN" altLang="zh-CN" b="1" dirty="0"/>
              <a:t>二、</a:t>
            </a:r>
            <a:r>
              <a:rPr lang="en-US" altLang="zh-CN" b="1" dirty="0"/>
              <a:t>DNS</a:t>
            </a:r>
            <a:r>
              <a:rPr lang="zh-CN" altLang="zh-CN" b="1" dirty="0"/>
              <a:t>服务器软件</a:t>
            </a:r>
          </a:p>
          <a:p>
            <a:pPr marL="0" indent="0">
              <a:buNone/>
            </a:pPr>
            <a:r>
              <a:rPr lang="zh-CN" altLang="zh-CN" dirty="0"/>
              <a:t>现在使用最为广泛的</a:t>
            </a:r>
            <a:r>
              <a:rPr lang="en-US" altLang="zh-CN" dirty="0"/>
              <a:t>DNS</a:t>
            </a:r>
            <a:r>
              <a:rPr lang="zh-CN" altLang="zh-CN" dirty="0"/>
              <a:t>服务器软件是</a:t>
            </a:r>
            <a:r>
              <a:rPr lang="en-US" altLang="zh-CN" dirty="0"/>
              <a:t>BIND</a:t>
            </a:r>
            <a:r>
              <a:rPr lang="zh-CN" altLang="zh-CN" dirty="0"/>
              <a:t>（</a:t>
            </a:r>
            <a:r>
              <a:rPr lang="en-US" altLang="zh-CN" dirty="0"/>
              <a:t>Berkeley Internet Name Domain</a:t>
            </a:r>
            <a:r>
              <a:rPr lang="zh-CN" altLang="zh-CN" dirty="0"/>
              <a:t>），最早由伯克利大学的一名学生编写，现在最新的版本是</a:t>
            </a:r>
            <a:r>
              <a:rPr lang="en-US" altLang="zh-CN" dirty="0"/>
              <a:t>9</a:t>
            </a:r>
            <a:r>
              <a:rPr lang="zh-CN" altLang="zh-CN" dirty="0"/>
              <a:t>，有</a:t>
            </a:r>
            <a:r>
              <a:rPr lang="en-US" altLang="zh-CN" dirty="0"/>
              <a:t>ISC</a:t>
            </a:r>
            <a:r>
              <a:rPr lang="zh-CN" altLang="zh-CN" dirty="0"/>
              <a:t>（</a:t>
            </a:r>
            <a:r>
              <a:rPr lang="en-US" altLang="zh-CN" dirty="0"/>
              <a:t>Internet Systems Consortium</a:t>
            </a:r>
            <a:r>
              <a:rPr lang="zh-CN" altLang="zh-CN" dirty="0"/>
              <a:t>）编写和维护。</a:t>
            </a:r>
          </a:p>
          <a:p>
            <a:pPr marL="0" indent="0">
              <a:buNone/>
            </a:pPr>
            <a:r>
              <a:rPr lang="en-US" altLang="zh-CN" dirty="0"/>
              <a:t>BIND</a:t>
            </a:r>
            <a:r>
              <a:rPr lang="zh-CN" altLang="zh-CN" dirty="0"/>
              <a:t>支持大多数的操作系统（</a:t>
            </a:r>
            <a:r>
              <a:rPr lang="en-US" altLang="zh-CN" dirty="0"/>
              <a:t>Linux</a:t>
            </a:r>
            <a:r>
              <a:rPr lang="zh-CN" altLang="zh-CN" dirty="0"/>
              <a:t>、</a:t>
            </a:r>
            <a:r>
              <a:rPr lang="en-US" altLang="zh-CN" dirty="0"/>
              <a:t>UNIX</a:t>
            </a:r>
            <a:r>
              <a:rPr lang="zh-CN" altLang="zh-CN" dirty="0"/>
              <a:t>、</a:t>
            </a:r>
            <a:r>
              <a:rPr lang="en-US" altLang="zh-CN" dirty="0"/>
              <a:t>Mac</a:t>
            </a:r>
            <a:r>
              <a:rPr lang="zh-CN" altLang="zh-CN" dirty="0"/>
              <a:t>、</a:t>
            </a:r>
            <a:r>
              <a:rPr lang="en-US" altLang="zh-CN" dirty="0"/>
              <a:t>Windows</a:t>
            </a:r>
            <a:r>
              <a:rPr lang="zh-CN" altLang="zh-CN" dirty="0"/>
              <a:t>），服务的名称为</a:t>
            </a:r>
            <a:r>
              <a:rPr lang="en-US" altLang="zh-CN" dirty="0"/>
              <a:t>named</a:t>
            </a:r>
            <a:r>
              <a:rPr lang="zh-CN" altLang="zh-CN" dirty="0"/>
              <a:t>。</a:t>
            </a:r>
          </a:p>
          <a:p>
            <a:pPr marL="0" indent="0">
              <a:buNone/>
            </a:pPr>
            <a:r>
              <a:rPr lang="en-US" altLang="zh-CN" dirty="0"/>
              <a:t>DNS</a:t>
            </a:r>
            <a:r>
              <a:rPr lang="zh-CN" altLang="zh-CN" dirty="0"/>
              <a:t>默认使用</a:t>
            </a:r>
            <a:r>
              <a:rPr lang="en-US" altLang="zh-CN" dirty="0"/>
              <a:t>UDP</a:t>
            </a:r>
            <a:r>
              <a:rPr lang="zh-CN" altLang="zh-CN" dirty="0"/>
              <a:t>、</a:t>
            </a:r>
            <a:r>
              <a:rPr lang="en-US" altLang="zh-CN" dirty="0"/>
              <a:t>TCP</a:t>
            </a:r>
            <a:r>
              <a:rPr lang="zh-CN" altLang="zh-CN" dirty="0"/>
              <a:t>协议，使用端口为</a:t>
            </a:r>
            <a:r>
              <a:rPr lang="en-US" altLang="zh-CN" dirty="0"/>
              <a:t>53</a:t>
            </a:r>
            <a:r>
              <a:rPr lang="zh-CN" altLang="zh-CN" dirty="0"/>
              <a:t>（</a:t>
            </a:r>
            <a:r>
              <a:rPr lang="en-US" altLang="zh-CN" dirty="0"/>
              <a:t>domain</a:t>
            </a:r>
            <a:r>
              <a:rPr lang="zh-CN" altLang="zh-CN" dirty="0"/>
              <a:t>）、</a:t>
            </a:r>
            <a:r>
              <a:rPr lang="en-US" altLang="zh-CN" dirty="0"/>
              <a:t>953</a:t>
            </a:r>
            <a:r>
              <a:rPr lang="zh-CN" altLang="zh-CN" dirty="0"/>
              <a:t>（</a:t>
            </a:r>
            <a:r>
              <a:rPr lang="en-US" altLang="zh-CN" dirty="0"/>
              <a:t>mdc</a:t>
            </a:r>
            <a:r>
              <a:rPr lang="zh-CN" altLang="zh-CN" dirty="0"/>
              <a:t>，远程控制使用）。</a:t>
            </a:r>
          </a:p>
          <a:p>
            <a:pPr marL="0" indent="0">
              <a:buNone/>
            </a:pPr>
            <a:endParaRPr lang="zh-CN" altLang="en-US" dirty="0"/>
          </a:p>
        </p:txBody>
      </p:sp>
    </p:spTree>
    <p:extLst>
      <p:ext uri="{BB962C8B-B14F-4D97-AF65-F5344CB8AC3E}">
        <p14:creationId xmlns:p14="http://schemas.microsoft.com/office/powerpoint/2010/main" val="3229058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287908"/>
            <a:ext cx="7616793" cy="3968356"/>
          </a:xfrm>
        </p:spPr>
        <p:txBody>
          <a:bodyPr>
            <a:normAutofit/>
          </a:bodyPr>
          <a:lstStyle/>
          <a:p>
            <a:pPr marL="0" indent="0">
              <a:buNone/>
            </a:pPr>
            <a:r>
              <a:rPr lang="zh-CN" altLang="zh-CN" b="1" dirty="0"/>
              <a:t>三、</a:t>
            </a:r>
            <a:r>
              <a:rPr lang="en-US" altLang="zh-CN" b="1" dirty="0"/>
              <a:t>DNS</a:t>
            </a:r>
            <a:r>
              <a:rPr lang="zh-CN" altLang="zh-CN" b="1" dirty="0"/>
              <a:t>的配置文件</a:t>
            </a:r>
          </a:p>
          <a:p>
            <a:pPr marL="0" indent="0">
              <a:buNone/>
            </a:pPr>
            <a:r>
              <a:rPr lang="en-US" altLang="zh-CN" dirty="0"/>
              <a:t>bind 9</a:t>
            </a:r>
            <a:r>
              <a:rPr lang="zh-CN" altLang="zh-CN" dirty="0"/>
              <a:t>安装完成后，在配置文件目录</a:t>
            </a:r>
            <a:r>
              <a:rPr lang="en-US" altLang="zh-CN" dirty="0"/>
              <a:t>/</a:t>
            </a:r>
            <a:r>
              <a:rPr lang="en-US" altLang="zh-CN" dirty="0" err="1"/>
              <a:t>etc</a:t>
            </a:r>
            <a:r>
              <a:rPr lang="en-US" altLang="zh-CN" dirty="0"/>
              <a:t>/bind</a:t>
            </a:r>
            <a:r>
              <a:rPr lang="zh-CN" altLang="zh-CN" dirty="0"/>
              <a:t>内包含</a:t>
            </a:r>
            <a:r>
              <a:rPr lang="en-US" altLang="zh-CN" dirty="0" err="1"/>
              <a:t>named.conf</a:t>
            </a:r>
            <a:r>
              <a:rPr lang="zh-CN" altLang="zh-CN" dirty="0"/>
              <a:t>、</a:t>
            </a:r>
            <a:r>
              <a:rPr lang="en-US" altLang="zh-CN" dirty="0" err="1"/>
              <a:t>named.conf.local</a:t>
            </a:r>
            <a:r>
              <a:rPr lang="zh-CN" altLang="zh-CN" dirty="0"/>
              <a:t>、</a:t>
            </a:r>
            <a:r>
              <a:rPr lang="en-US" altLang="zh-CN" dirty="0" err="1"/>
              <a:t>named.conf.options</a:t>
            </a:r>
            <a:r>
              <a:rPr lang="zh-CN" altLang="zh-CN" dirty="0"/>
              <a:t>，</a:t>
            </a:r>
            <a:r>
              <a:rPr lang="en-US" altLang="zh-CN" dirty="0" err="1"/>
              <a:t>named.conf.default</a:t>
            </a:r>
            <a:r>
              <a:rPr lang="en-US" altLang="zh-CN" dirty="0"/>
              <a:t>-zones</a:t>
            </a:r>
            <a:r>
              <a:rPr lang="zh-CN" altLang="zh-CN" dirty="0"/>
              <a:t>、</a:t>
            </a:r>
            <a:r>
              <a:rPr lang="en-US" altLang="zh-CN" dirty="0" err="1"/>
              <a:t>bind.keys</a:t>
            </a:r>
            <a:r>
              <a:rPr lang="zh-CN" altLang="zh-CN" dirty="0"/>
              <a:t>、</a:t>
            </a:r>
            <a:r>
              <a:rPr lang="en-US" altLang="zh-CN" dirty="0" err="1"/>
              <a:t>zones.rfc</a:t>
            </a:r>
            <a:r>
              <a:rPr lang="en-US" altLang="zh-CN" dirty="0"/>
              <a:t> 1918</a:t>
            </a:r>
            <a:r>
              <a:rPr lang="zh-CN" altLang="zh-CN" dirty="0"/>
              <a:t>、</a:t>
            </a:r>
            <a:r>
              <a:rPr lang="en-US" altLang="zh-CN" dirty="0" err="1"/>
              <a:t>rndc.key</a:t>
            </a:r>
            <a:r>
              <a:rPr lang="zh-CN" altLang="zh-CN" dirty="0"/>
              <a:t>、</a:t>
            </a:r>
            <a:r>
              <a:rPr lang="en-US" altLang="zh-CN" dirty="0" err="1"/>
              <a:t>db.root</a:t>
            </a:r>
            <a:r>
              <a:rPr lang="zh-CN" altLang="zh-CN" dirty="0"/>
              <a:t>、</a:t>
            </a:r>
            <a:r>
              <a:rPr lang="en-US" altLang="zh-CN" dirty="0" err="1"/>
              <a:t>db.local</a:t>
            </a:r>
            <a:r>
              <a:rPr lang="zh-CN" altLang="zh-CN" dirty="0"/>
              <a:t>、</a:t>
            </a:r>
            <a:r>
              <a:rPr lang="en-US" altLang="zh-CN" dirty="0" err="1"/>
              <a:t>db.empty</a:t>
            </a:r>
            <a:r>
              <a:rPr lang="zh-CN" altLang="zh-CN" dirty="0"/>
              <a:t>等文件。其中，</a:t>
            </a:r>
            <a:r>
              <a:rPr lang="en-US" altLang="zh-CN" dirty="0" err="1"/>
              <a:t>named.conf</a:t>
            </a:r>
            <a:r>
              <a:rPr lang="zh-CN" altLang="zh-CN" dirty="0"/>
              <a:t>为主配置文件，其他文件会以某种方式包含到主配置文件中。</a:t>
            </a:r>
            <a:r>
              <a:rPr lang="en-US" altLang="zh-CN" dirty="0"/>
              <a:t>bind 9</a:t>
            </a:r>
            <a:r>
              <a:rPr lang="zh-CN" altLang="zh-CN" dirty="0"/>
              <a:t>的工作目录为</a:t>
            </a:r>
            <a:r>
              <a:rPr lang="en-US" altLang="zh-CN" dirty="0"/>
              <a:t>/</a:t>
            </a:r>
            <a:r>
              <a:rPr lang="en-US" altLang="zh-CN" dirty="0" err="1"/>
              <a:t>var</a:t>
            </a:r>
            <a:r>
              <a:rPr lang="en-US" altLang="zh-CN" dirty="0"/>
              <a:t>/cache/bind</a:t>
            </a:r>
            <a:r>
              <a:rPr lang="zh-CN" altLang="zh-CN" dirty="0"/>
              <a:t>，配置文件如表所示。</a:t>
            </a:r>
          </a:p>
          <a:p>
            <a:pPr marL="0" indent="0">
              <a:buNone/>
            </a:pPr>
            <a:endParaRPr lang="zh-CN" altLang="en-US" dirty="0"/>
          </a:p>
        </p:txBody>
      </p:sp>
      <p:pic>
        <p:nvPicPr>
          <p:cNvPr id="2" name="图片 1"/>
          <p:cNvPicPr>
            <a:picLocks noChangeAspect="1"/>
          </p:cNvPicPr>
          <p:nvPr/>
        </p:nvPicPr>
        <p:blipFill>
          <a:blip r:embed="rId2"/>
          <a:stretch>
            <a:fillRect/>
          </a:stretch>
        </p:blipFill>
        <p:spPr>
          <a:xfrm>
            <a:off x="1743621" y="1944092"/>
            <a:ext cx="5428571" cy="2057143"/>
          </a:xfrm>
          <a:prstGeom prst="rect">
            <a:avLst/>
          </a:prstGeom>
        </p:spPr>
      </p:pic>
    </p:spTree>
    <p:extLst>
      <p:ext uri="{BB962C8B-B14F-4D97-AF65-F5344CB8AC3E}">
        <p14:creationId xmlns:p14="http://schemas.microsoft.com/office/powerpoint/2010/main" val="876599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1529" y="287908"/>
            <a:ext cx="7616793" cy="4248472"/>
          </a:xfrm>
        </p:spPr>
        <p:txBody>
          <a:bodyPr>
            <a:normAutofit fontScale="85000" lnSpcReduction="20000"/>
          </a:bodyPr>
          <a:lstStyle/>
          <a:p>
            <a:pPr marL="0" indent="0">
              <a:buNone/>
            </a:pPr>
            <a:r>
              <a:rPr lang="en-US" altLang="zh-CN" b="1" dirty="0"/>
              <a:t> </a:t>
            </a:r>
            <a:r>
              <a:rPr lang="en-US" altLang="zh-CN" dirty="0"/>
              <a:t>Bind</a:t>
            </a:r>
            <a:r>
              <a:rPr lang="zh-CN" altLang="zh-CN" dirty="0"/>
              <a:t>被安装后，会在默认目录下生成一个默认的主配置文件</a:t>
            </a:r>
            <a:r>
              <a:rPr lang="en-US" altLang="zh-CN" dirty="0" err="1"/>
              <a:t>named.conf</a:t>
            </a:r>
            <a:r>
              <a:rPr lang="zh-CN" altLang="zh-CN" dirty="0"/>
              <a:t>，这是一个唯一缓存服务器配置文件。以这个配置文件运行</a:t>
            </a:r>
            <a:r>
              <a:rPr lang="en-US" altLang="zh-CN" dirty="0"/>
              <a:t>DNS</a:t>
            </a:r>
            <a:r>
              <a:rPr lang="zh-CN" altLang="zh-CN" dirty="0"/>
              <a:t>服务器时，会成为一台缓存服务器。</a:t>
            </a:r>
          </a:p>
          <a:p>
            <a:pPr marL="0" indent="0" hangingPunct="0">
              <a:buNone/>
            </a:pPr>
            <a:r>
              <a:rPr lang="en-US" altLang="zh-CN" b="1" dirty="0"/>
              <a:t>1. </a:t>
            </a:r>
            <a:r>
              <a:rPr lang="zh-CN" altLang="zh-CN" b="1" dirty="0"/>
              <a:t>主配置文件</a:t>
            </a:r>
            <a:r>
              <a:rPr lang="en-US" altLang="zh-CN" b="1" dirty="0" err="1"/>
              <a:t>named.conf</a:t>
            </a:r>
            <a:endParaRPr lang="zh-CN" altLang="zh-CN" b="1" dirty="0"/>
          </a:p>
          <a:p>
            <a:pPr marL="0" indent="0">
              <a:buNone/>
            </a:pPr>
            <a:r>
              <a:rPr lang="en-US" altLang="zh-CN" dirty="0"/>
              <a:t>// This is the primary configuration file for the BIND DNS server named.</a:t>
            </a:r>
            <a:endParaRPr lang="zh-CN" altLang="zh-CN" dirty="0"/>
          </a:p>
          <a:p>
            <a:pPr marL="0" indent="0">
              <a:buNone/>
            </a:pPr>
            <a:r>
              <a:rPr lang="en-US" altLang="zh-CN" dirty="0"/>
              <a:t>//</a:t>
            </a:r>
            <a:endParaRPr lang="zh-CN" altLang="zh-CN" dirty="0"/>
          </a:p>
          <a:p>
            <a:pPr marL="0" indent="0">
              <a:buNone/>
            </a:pPr>
            <a:r>
              <a:rPr lang="en-US" altLang="zh-CN" dirty="0"/>
              <a:t>// Please read /</a:t>
            </a:r>
            <a:r>
              <a:rPr lang="en-US" altLang="zh-CN" dirty="0" err="1"/>
              <a:t>usr</a:t>
            </a:r>
            <a:r>
              <a:rPr lang="en-US" altLang="zh-CN" dirty="0"/>
              <a:t>/share/doc/bind9/README.Debian.gz for information on the </a:t>
            </a:r>
            <a:endParaRPr lang="zh-CN" altLang="zh-CN" dirty="0"/>
          </a:p>
          <a:p>
            <a:pPr marL="0" indent="0">
              <a:buNone/>
            </a:pPr>
            <a:r>
              <a:rPr lang="en-US" altLang="zh-CN" dirty="0"/>
              <a:t>// structure of BIND configuration files in </a:t>
            </a:r>
            <a:r>
              <a:rPr lang="en-US" altLang="zh-CN" dirty="0" err="1"/>
              <a:t>Debian</a:t>
            </a:r>
            <a:r>
              <a:rPr lang="en-US" altLang="zh-CN" dirty="0"/>
              <a:t>, *BEFORE* you customize </a:t>
            </a:r>
            <a:endParaRPr lang="zh-CN" altLang="zh-CN" dirty="0"/>
          </a:p>
          <a:p>
            <a:pPr marL="0" indent="0">
              <a:buNone/>
            </a:pPr>
            <a:r>
              <a:rPr lang="en-US" altLang="zh-CN" dirty="0"/>
              <a:t>// this configuration file.</a:t>
            </a:r>
            <a:endParaRPr lang="zh-CN" altLang="zh-CN" dirty="0"/>
          </a:p>
          <a:p>
            <a:pPr marL="0" indent="0">
              <a:buNone/>
            </a:pPr>
            <a:r>
              <a:rPr lang="en-US" altLang="zh-CN" dirty="0"/>
              <a:t>//</a:t>
            </a:r>
            <a:endParaRPr lang="zh-CN" altLang="zh-CN" dirty="0"/>
          </a:p>
          <a:p>
            <a:pPr marL="0" indent="0">
              <a:buNone/>
            </a:pPr>
            <a:r>
              <a:rPr lang="en-US" altLang="zh-CN" dirty="0"/>
              <a:t>// If you are just adding zones, please do that in /</a:t>
            </a:r>
            <a:r>
              <a:rPr lang="en-US" altLang="zh-CN" dirty="0" err="1"/>
              <a:t>etc</a:t>
            </a:r>
            <a:r>
              <a:rPr lang="en-US" altLang="zh-CN" dirty="0"/>
              <a:t>/bind/</a:t>
            </a:r>
            <a:r>
              <a:rPr lang="en-US" altLang="zh-CN" dirty="0" err="1"/>
              <a:t>named.conf.local</a:t>
            </a:r>
            <a:endParaRPr lang="zh-CN" altLang="zh-CN" dirty="0"/>
          </a:p>
          <a:p>
            <a:pPr marL="0" indent="0">
              <a:buNone/>
            </a:pPr>
            <a:r>
              <a:rPr lang="en-US" altLang="zh-CN" dirty="0"/>
              <a:t> </a:t>
            </a:r>
            <a:endParaRPr lang="zh-CN" altLang="zh-CN" dirty="0"/>
          </a:p>
          <a:p>
            <a:pPr marL="0" indent="0">
              <a:buNone/>
            </a:pPr>
            <a:r>
              <a:rPr lang="en-US" altLang="zh-CN" dirty="0"/>
              <a:t>include "/</a:t>
            </a:r>
            <a:r>
              <a:rPr lang="en-US" altLang="zh-CN" dirty="0" err="1"/>
              <a:t>etc</a:t>
            </a:r>
            <a:r>
              <a:rPr lang="en-US" altLang="zh-CN" dirty="0"/>
              <a:t>/bind/</a:t>
            </a:r>
            <a:r>
              <a:rPr lang="en-US" altLang="zh-CN" dirty="0" err="1"/>
              <a:t>named.conf.options</a:t>
            </a:r>
            <a:r>
              <a:rPr lang="en-US" altLang="zh-CN" dirty="0"/>
              <a:t>";</a:t>
            </a:r>
            <a:endParaRPr lang="zh-CN" altLang="zh-CN" dirty="0"/>
          </a:p>
          <a:p>
            <a:pPr marL="0" indent="0">
              <a:buNone/>
            </a:pPr>
            <a:r>
              <a:rPr lang="en-US" altLang="zh-CN" dirty="0"/>
              <a:t>include "/</a:t>
            </a:r>
            <a:r>
              <a:rPr lang="en-US" altLang="zh-CN" dirty="0" err="1"/>
              <a:t>etc</a:t>
            </a:r>
            <a:r>
              <a:rPr lang="en-US" altLang="zh-CN" dirty="0"/>
              <a:t>/bind/</a:t>
            </a:r>
            <a:r>
              <a:rPr lang="en-US" altLang="zh-CN" dirty="0" err="1"/>
              <a:t>named.conf.local</a:t>
            </a:r>
            <a:r>
              <a:rPr lang="en-US" altLang="zh-CN" dirty="0"/>
              <a:t>";</a:t>
            </a:r>
            <a:endParaRPr lang="zh-CN" altLang="zh-CN" dirty="0"/>
          </a:p>
          <a:p>
            <a:pPr marL="0" indent="0">
              <a:buNone/>
            </a:pPr>
            <a:r>
              <a:rPr lang="en-US" altLang="zh-CN" dirty="0"/>
              <a:t>include "/</a:t>
            </a:r>
            <a:r>
              <a:rPr lang="en-US" altLang="zh-CN" dirty="0" err="1"/>
              <a:t>etc</a:t>
            </a:r>
            <a:r>
              <a:rPr lang="en-US" altLang="zh-CN" dirty="0"/>
              <a:t>/bind/</a:t>
            </a:r>
            <a:r>
              <a:rPr lang="en-US" altLang="zh-CN" dirty="0" err="1"/>
              <a:t>named.conf.default</a:t>
            </a:r>
            <a:r>
              <a:rPr lang="en-US" altLang="zh-CN" dirty="0"/>
              <a:t>-zones";</a:t>
            </a:r>
            <a:endParaRPr lang="zh-CN" altLang="zh-CN" dirty="0"/>
          </a:p>
          <a:p>
            <a:pPr marL="0" indent="0">
              <a:buNone/>
            </a:pPr>
            <a:r>
              <a:rPr lang="en-US" altLang="zh-CN" dirty="0"/>
              <a:t>include</a:t>
            </a:r>
            <a:r>
              <a:rPr lang="zh-CN" altLang="zh-CN" dirty="0"/>
              <a:t>语句用于定义主配置文件包含的子配置文件，其指定的包含文件可以作为主配置文件的一部分，在</a:t>
            </a:r>
            <a:r>
              <a:rPr lang="en-US" altLang="zh-CN" dirty="0"/>
              <a:t>DNS</a:t>
            </a:r>
            <a:r>
              <a:rPr lang="zh-CN" altLang="zh-CN" dirty="0"/>
              <a:t>服务器启动时被读入。</a:t>
            </a:r>
            <a:endParaRPr lang="zh-CN" altLang="en-US" dirty="0"/>
          </a:p>
        </p:txBody>
      </p:sp>
    </p:spTree>
    <p:extLst>
      <p:ext uri="{BB962C8B-B14F-4D97-AF65-F5344CB8AC3E}">
        <p14:creationId xmlns:p14="http://schemas.microsoft.com/office/powerpoint/2010/main" val="2686089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ok8"/>
  <p:tag name="ISPRING_FIRST_PUBLISH" val="1"/>
  <p:tag name="KSO_WPP_MARK_KEY" val="11197f6b-4c11-4661-bf1b-5a5bfc0be739"/>
  <p:tag name="COMMONDATA" val="eyJoZGlkIjoiZTExZDAzNDI4NDEyNzhjNTlkOGMzYjM0ZjMyYmU1ZWYifQ=="/>
</p:tagLst>
</file>

<file path=ppt/theme/theme1.xml><?xml version="1.0" encoding="utf-8"?>
<a:theme xmlns:a="http://schemas.openxmlformats.org/drawingml/2006/main" name="水滴">
  <a:themeElements>
    <a:clrScheme name="水滴">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水滴">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水滴">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TM02892315[[fn=丝状]]</Template>
  <TotalTime>116</TotalTime>
  <Words>3429</Words>
  <Application>Microsoft Office PowerPoint</Application>
  <PresentationFormat>自定义</PresentationFormat>
  <Paragraphs>208</Paragraphs>
  <Slides>27</Slides>
  <Notes>2</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27</vt:i4>
      </vt:variant>
    </vt:vector>
  </HeadingPairs>
  <TitlesOfParts>
    <vt:vector size="33" baseType="lpstr">
      <vt:lpstr>等线</vt:lpstr>
      <vt:lpstr>微软雅黑</vt:lpstr>
      <vt:lpstr>Arial</vt:lpstr>
      <vt:lpstr>Times New Roman</vt:lpstr>
      <vt:lpstr>Tw Cen MT</vt:lpstr>
      <vt:lpstr>水滴</vt:lpstr>
      <vt:lpstr>PowerPoint 演示文稿</vt:lpstr>
      <vt:lpstr>PowerPoint 演示文稿</vt:lpstr>
      <vt:lpstr>任务一 DNS服务器配置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&lt;任务实施&gt;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ok8</dc:title>
  <dc:creator/>
  <cp:lastModifiedBy>lenovo</cp:lastModifiedBy>
  <cp:revision>54</cp:revision>
  <dcterms:created xsi:type="dcterms:W3CDTF">2022-11-30T09:24:06Z</dcterms:created>
  <dcterms:modified xsi:type="dcterms:W3CDTF">2022-12-16T06:38:58Z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4AAB4035DDC24A639DFEE9F10AB53F67</vt:lpwstr>
  </property>
  <property fmtid="{D5CDD505-2E9C-101B-9397-08002B2CF9AE}" pid="3" name="KSOProductBuildVer">
    <vt:lpwstr>2052-11.1.0.12763</vt:lpwstr>
  </property>
</Properties>
</file>