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300" r:id="rId5"/>
    <p:sldId id="301" r:id="rId6"/>
    <p:sldId id="290" r:id="rId7"/>
    <p:sldId id="307" r:id="rId8"/>
    <p:sldId id="309" r:id="rId9"/>
    <p:sldId id="310" r:id="rId10"/>
    <p:sldId id="311" r:id="rId11"/>
    <p:sldId id="312" r:id="rId12"/>
    <p:sldId id="315" r:id="rId13"/>
    <p:sldId id="316" r:id="rId14"/>
    <p:sldId id="317" r:id="rId15"/>
    <p:sldId id="318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285" r:id="rId29"/>
  </p:sldIdLst>
  <p:sldSz cx="8959850" cy="50403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6">
          <p15:clr>
            <a:srgbClr val="A4A3A4"/>
          </p15:clr>
        </p15:guide>
        <p15:guide id="2" pos="2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3B3837"/>
    <a:srgbClr val="F5F5F5"/>
    <a:srgbClr val="EAEAEA"/>
    <a:srgbClr val="F6F5F5"/>
    <a:srgbClr val="D9D9D9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30" y="102"/>
      </p:cViewPr>
      <p:guideLst>
        <p:guide orient="horz" pos="1546"/>
        <p:guide pos="282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D2DB8-FB8D-44E1-B0A8-17A7BC2901A6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F8146-797D-4748-9C17-4003A6DD4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92B0A-9A72-46CF-9031-31BEF6868F68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E3B0D-E3B5-49EB-B71F-FCF3A9E925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6812" y="956017"/>
            <a:ext cx="6386227" cy="1844156"/>
          </a:xfrm>
        </p:spPr>
        <p:txBody>
          <a:bodyPr anchor="b">
            <a:normAutofit/>
          </a:bodyPr>
          <a:lstStyle>
            <a:lvl1pPr algn="ctr">
              <a:defRPr sz="35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812" y="2856178"/>
            <a:ext cx="6386227" cy="1008062"/>
          </a:xfrm>
        </p:spPr>
        <p:txBody>
          <a:bodyPr>
            <a:normAutofit/>
          </a:bodyPr>
          <a:lstStyle>
            <a:lvl1pPr marL="0" indent="0" algn="ctr">
              <a:buNone/>
              <a:defRPr sz="1615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 algn="ctr">
              <a:buNone/>
              <a:defRPr sz="1470"/>
            </a:lvl2pPr>
            <a:lvl3pPr marL="671830" indent="0" algn="ctr">
              <a:buNone/>
              <a:defRPr sz="1325"/>
            </a:lvl3pPr>
            <a:lvl4pPr marL="1007745" indent="0" algn="ctr">
              <a:buNone/>
              <a:defRPr sz="1175"/>
            </a:lvl4pPr>
            <a:lvl5pPr marL="1344295" indent="0" algn="ctr">
              <a:buNone/>
              <a:defRPr sz="1175"/>
            </a:lvl5pPr>
            <a:lvl6pPr marL="1680210" indent="0" algn="ctr">
              <a:buNone/>
              <a:defRPr sz="1175"/>
            </a:lvl6pPr>
            <a:lvl7pPr marL="2016125" indent="0" algn="ctr">
              <a:buNone/>
              <a:defRPr sz="1175"/>
            </a:lvl7pPr>
            <a:lvl8pPr marL="2352040" indent="0" algn="ctr">
              <a:buNone/>
              <a:defRPr sz="1175"/>
            </a:lvl8pPr>
            <a:lvl9pPr marL="2687955" indent="0" algn="ctr">
              <a:buNone/>
              <a:defRPr sz="11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7783" y="4771963"/>
            <a:ext cx="2015966" cy="2683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64957" y="4767098"/>
            <a:ext cx="561618" cy="26835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5" name="Picture 5" descr="G:\Fujian Communications Technology college\科研项目\科技服务团队\校名和图标\新校徽透明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99" y="71884"/>
            <a:ext cx="755914" cy="75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包含 文本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81" y="143892"/>
            <a:ext cx="1200949" cy="534268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-82767" y="175830"/>
            <a:ext cx="6650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43" y="3152492"/>
            <a:ext cx="7616778" cy="596496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0663" y="513190"/>
            <a:ext cx="7218538" cy="2362241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754679"/>
            <a:ext cx="7616793" cy="501585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7"/>
            <a:ext cx="7616793" cy="2518867"/>
          </a:xfrm>
        </p:spPr>
        <p:txBody>
          <a:bodyPr anchor="ctr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090349"/>
            <a:ext cx="7616793" cy="1165916"/>
          </a:xfrm>
        </p:spPr>
        <p:txBody>
          <a:bodyPr anchor="ctr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815" y="448028"/>
            <a:ext cx="6836554" cy="2199646"/>
          </a:xfrm>
        </p:spPr>
        <p:txBody>
          <a:bodyPr anchor="ctr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64495" y="2653206"/>
            <a:ext cx="6432028" cy="437142"/>
          </a:xfrm>
        </p:spPr>
        <p:txBody>
          <a:bodyPr anchor="t">
            <a:normAutofit/>
          </a:bodyPr>
          <a:lstStyle>
            <a:lvl1pPr marL="0" indent="0">
              <a:buNone/>
              <a:defRPr sz="1030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213803"/>
            <a:ext cx="7616793" cy="10444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989" y="554277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88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58705" y="2200142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88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1571861"/>
            <a:ext cx="7616793" cy="1846083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426601"/>
            <a:ext cx="7616793" cy="838321"/>
          </a:xfrm>
        </p:spPr>
        <p:txBody>
          <a:bodyPr anchor="t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7616793" cy="11796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2424404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71529" y="2163230"/>
            <a:ext cx="2424404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2043" y="1739704"/>
            <a:ext cx="2418925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63928" y="2163230"/>
            <a:ext cx="2427619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3" y="1739704"/>
            <a:ext cx="2428778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59543" y="2163230"/>
            <a:ext cx="2428778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71529" y="448889"/>
            <a:ext cx="7616793" cy="11788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71529" y="3090348"/>
            <a:ext cx="242251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71529" y="1739704"/>
            <a:ext cx="2422517" cy="112007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71529" y="3513874"/>
            <a:ext cx="2422517" cy="742390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4965" y="3090348"/>
            <a:ext cx="2426500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63928" y="1739704"/>
            <a:ext cx="2427620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63928" y="3513873"/>
            <a:ext cx="2427620" cy="742391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4" y="3090348"/>
            <a:ext cx="242565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9543" y="1739704"/>
            <a:ext cx="2428778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9452" y="3513872"/>
            <a:ext cx="2428870" cy="742392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29" y="1739704"/>
            <a:ext cx="7616793" cy="25165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1892" y="448029"/>
            <a:ext cx="1876429" cy="380823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30" y="448029"/>
            <a:ext cx="5628364" cy="380823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8" y="1739704"/>
            <a:ext cx="7616333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608956"/>
            <a:ext cx="7607459" cy="2011435"/>
          </a:xfrm>
        </p:spPr>
        <p:txBody>
          <a:bodyPr anchor="b">
            <a:normAutofit/>
          </a:bodyPr>
          <a:lstStyle>
            <a:lvl1pPr>
              <a:defRPr sz="29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2688062"/>
            <a:ext cx="7607459" cy="1005551"/>
          </a:xfrm>
        </p:spPr>
        <p:txBody>
          <a:bodyPr>
            <a:normAutofit/>
          </a:bodyPr>
          <a:lstStyle>
            <a:lvl1pPr marL="0" indent="0" algn="ctr">
              <a:buNone/>
              <a:defRPr sz="1470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183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00774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4pPr>
            <a:lvl5pPr marL="134429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6pPr>
            <a:lvl7pPr marL="201612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7pPr>
            <a:lvl8pPr marL="235204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8pPr>
            <a:lvl9pPr marL="268795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9" y="1739704"/>
            <a:ext cx="375239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535924" y="1739704"/>
            <a:ext cx="375193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32" y="1742589"/>
            <a:ext cx="3581496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71529" y="2242353"/>
            <a:ext cx="375239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705" y="1742589"/>
            <a:ext cx="3587617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535924" y="2242353"/>
            <a:ext cx="375193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2892321" cy="1486997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31847" y="448028"/>
            <a:ext cx="4556474" cy="380823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1935024"/>
            <a:ext cx="2892321" cy="2321240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4361584" cy="1486998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56457" y="448029"/>
            <a:ext cx="2392349" cy="3808236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44" y="1935025"/>
            <a:ext cx="4361569" cy="2321239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959852" cy="504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7616793" cy="251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3072" y="4323936"/>
            <a:ext cx="201596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1529" y="4323936"/>
            <a:ext cx="4903877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5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03" y="4323936"/>
            <a:ext cx="56161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128587" y="4688669"/>
            <a:ext cx="591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5" descr="G:\Fujian Communications Technology college\科研项目\科技服务团队\校名和图标\新校徽透明.png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25" y="4297835"/>
            <a:ext cx="739196" cy="74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图片包含 文本&#10;&#10;描述已自动生成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496" y="4614769"/>
            <a:ext cx="956830" cy="425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71830" rtl="0" eaLnBrk="1" latinLnBrk="0" hangingPunct="1">
        <a:lnSpc>
          <a:spcPct val="90000"/>
        </a:lnSpc>
        <a:spcBef>
          <a:spcPct val="0"/>
        </a:spcBef>
        <a:buNone/>
        <a:defRPr sz="2645" kern="1200" cap="none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68275" indent="-168275" algn="l" defTabSz="671830" rtl="0" eaLnBrk="1" latinLnBrk="0" hangingPunct="1">
        <a:lnSpc>
          <a:spcPct val="120000"/>
        </a:lnSpc>
        <a:spcBef>
          <a:spcPts val="735"/>
        </a:spcBef>
        <a:buClr>
          <a:schemeClr val="tx1"/>
        </a:buClr>
        <a:buFont typeface="Arial" panose="020B0604020202020204" pitchFamily="34" charset="0"/>
        <a:buChar char="•"/>
        <a:defRPr sz="147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0419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32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4010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17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7602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1193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4785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18376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1968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85623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591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183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774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429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612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204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8795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1544320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</a:t>
            </a:r>
            <a:r>
              <a:rPr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六 网络配置、管理与基本应用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43211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网络配置文件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8380" y="1362710"/>
            <a:ext cx="772731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3.</a:t>
            </a:r>
            <a:r>
              <a:rPr lang="zh-CN" altLang="en-US" sz="2400">
                <a:latin typeface="+mn-ea"/>
                <a:cs typeface="+mn-ea"/>
              </a:rPr>
              <a:t>/etc/resolv.conf</a:t>
            </a:r>
          </a:p>
          <a:p>
            <a:pPr indent="0">
              <a:buNone/>
            </a:pPr>
            <a:r>
              <a:rPr lang="zh-CN" altLang="en-US" sz="2400">
                <a:latin typeface="+mn-ea"/>
                <a:cs typeface="+mn-ea"/>
              </a:rPr>
              <a:t>/etc/resolv.conf是DNS客户机的配置文件，用于设置DNS服务器的IP地址及DNS域名，还包含了主机的域名搜索顺序。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4</a:t>
            </a:r>
            <a:r>
              <a:rPr lang="zh-CN" altLang="en-US" sz="2400">
                <a:latin typeface="+mn-ea"/>
                <a:cs typeface="+mn-ea"/>
              </a:rPr>
              <a:t>./etc/host.conf</a:t>
            </a:r>
          </a:p>
          <a:p>
            <a:pPr indent="0">
              <a:buNone/>
            </a:pPr>
            <a:r>
              <a:rPr lang="zh-CN" altLang="en-US" sz="2400">
                <a:latin typeface="+mn-ea"/>
                <a:cs typeface="+mn-ea"/>
              </a:rPr>
              <a:t>/etc/host.conf文件的作用是指定如何解析主机域名，它的格式为每行一个“命令”关键字。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43211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网络配置文件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8380" y="1362710"/>
            <a:ext cx="772731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5.</a:t>
            </a:r>
            <a:r>
              <a:rPr lang="zh-CN" altLang="en-US" sz="2400">
                <a:latin typeface="+mn-ea"/>
                <a:cs typeface="+mn-ea"/>
              </a:rPr>
              <a:t>/etc/networks</a:t>
            </a:r>
          </a:p>
          <a:p>
            <a:pPr indent="0">
              <a:buNone/>
            </a:pPr>
            <a:r>
              <a:rPr lang="zh-CN" altLang="en-US" sz="2400">
                <a:latin typeface="+mn-ea"/>
                <a:cs typeface="+mn-ea"/>
              </a:rPr>
              <a:t>/etc/networks文件用于定义子网。该文件中每个有效行都定义一个子网。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6.</a:t>
            </a:r>
            <a:r>
              <a:rPr lang="zh-CN" altLang="en-US" sz="2400">
                <a:latin typeface="+mn-ea"/>
                <a:cs typeface="+mn-ea"/>
              </a:rPr>
              <a:t>/etc/hostname</a:t>
            </a:r>
          </a:p>
          <a:p>
            <a:pPr indent="0">
              <a:buNone/>
            </a:pPr>
            <a:r>
              <a:rPr lang="zh-CN" altLang="en-US" sz="2400">
                <a:latin typeface="+mn-ea"/>
                <a:cs typeface="+mn-ea"/>
              </a:rPr>
              <a:t>/etc/hostname文件存放的是系统的静态主机名，系统启动时读取此文件，并根据其内容设置主机名。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43211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+mn-ea"/>
                <a:cs typeface="+mn-ea"/>
              </a:rPr>
              <a:t>IP地址配置命令nmcli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31545" y="1310005"/>
            <a:ext cx="677545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>
                <a:latin typeface="+mn-ea"/>
                <a:cs typeface="+mn-ea"/>
              </a:rPr>
              <a:t>nmcli conn{show|up|down|modify|add|edit|clone|delete|</a:t>
            </a:r>
          </a:p>
          <a:p>
            <a:r>
              <a:rPr lang="zh-CN" altLang="en-US" sz="2000">
                <a:latin typeface="+mn-ea"/>
                <a:cs typeface="+mn-ea"/>
              </a:rPr>
              <a:t>monitor|reload|load|import|export}</a:t>
            </a:r>
          </a:p>
          <a:p>
            <a:r>
              <a:rPr lang="zh-CN" altLang="en-US" sz="2000">
                <a:latin typeface="+mn-ea"/>
                <a:cs typeface="+mn-ea"/>
              </a:rPr>
              <a:t>（1）·show:用于显示指定的或全部连接的信息。</a:t>
            </a:r>
          </a:p>
          <a:p>
            <a:r>
              <a:rPr lang="zh-CN" altLang="en-US" sz="2000">
                <a:latin typeface="+mn-ea"/>
                <a:cs typeface="+mn-ea"/>
              </a:rPr>
              <a:t>（2）·up&amp;down:分别用于启动或停用指定连接。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43211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+mn-ea"/>
                <a:cs typeface="+mn-ea"/>
              </a:rPr>
              <a:t>IP地址配置命令nmcli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31545" y="1310005"/>
            <a:ext cx="677545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>
                <a:latin typeface="+mn-ea"/>
                <a:cs typeface="+mn-ea"/>
              </a:rPr>
              <a:t>nmcli conn{show|up|down|modify|add|edit|clone|delete|</a:t>
            </a:r>
          </a:p>
          <a:p>
            <a:r>
              <a:rPr lang="zh-CN" altLang="en-US" sz="2000">
                <a:latin typeface="+mn-ea"/>
                <a:cs typeface="+mn-ea"/>
              </a:rPr>
              <a:t>monitor|reload|load|import|export}</a:t>
            </a:r>
          </a:p>
          <a:p>
            <a:r>
              <a:rPr lang="zh-CN" altLang="en-US" sz="2000">
                <a:latin typeface="+mn-ea"/>
                <a:cs typeface="+mn-ea"/>
              </a:rPr>
              <a:t>（1）·show:用于显示指定的或全部连接的信息。</a:t>
            </a:r>
          </a:p>
          <a:p>
            <a:r>
              <a:rPr lang="zh-CN" altLang="en-US" sz="2000">
                <a:latin typeface="+mn-ea"/>
                <a:cs typeface="+mn-ea"/>
              </a:rPr>
              <a:t>（2）·up&amp;down:分别用于启动或停用指定连接。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29690" y="1682750"/>
            <a:ext cx="588962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/>
              <a:t>任务二 网络管理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+mn-ea"/>
                <a:cs typeface="+mn-ea"/>
              </a:rPr>
              <a:t>1.netstat命令</a:t>
            </a:r>
          </a:p>
          <a:p>
            <a:r>
              <a:rPr lang="zh-CN" altLang="en-US">
                <a:latin typeface="+mn-ea"/>
                <a:cs typeface="+mn-ea"/>
              </a:rPr>
              <a:t>netstat是控制台命令，是一个监控TCP/IP网络的非常有用的工具，可以显示路由表、实际的网络连接以及每一个网络接口设备的状态信息，t用于显示与IP、TCP、UDP和ICMP协议相关的统计数据，一般用于检查本机各端口的网络连接情况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76300" y="1475105"/>
            <a:ext cx="705167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+mn-ea"/>
                <a:cs typeface="+mn-ea"/>
              </a:rPr>
              <a:t>1.netstat命令</a:t>
            </a:r>
          </a:p>
          <a:p>
            <a:r>
              <a:rPr lang="zh-CN" altLang="en-US">
                <a:latin typeface="+mn-ea"/>
                <a:cs typeface="+mn-ea"/>
              </a:rPr>
              <a:t>其语法格式如下：</a:t>
            </a:r>
          </a:p>
          <a:p>
            <a:r>
              <a:rPr lang="zh-CN" altLang="en-US">
                <a:latin typeface="+mn-ea"/>
                <a:cs typeface="+mn-ea"/>
              </a:rPr>
              <a:t>netstat [-vWeenNcCF] [&lt;AF&gt;] -r</a:t>
            </a:r>
          </a:p>
          <a:p>
            <a:r>
              <a:rPr lang="zh-CN" altLang="en-US">
                <a:latin typeface="+mn-ea"/>
                <a:cs typeface="+mn-ea"/>
              </a:rPr>
              <a:t>netstat {-V|--version|-h|--help}</a:t>
            </a:r>
          </a:p>
          <a:p>
            <a:r>
              <a:rPr lang="zh-CN" altLang="en-US">
                <a:latin typeface="+mn-ea"/>
                <a:cs typeface="+mn-ea"/>
              </a:rPr>
              <a:t>netstat [-vWnNcaeol] [&lt;Socket&gt; ...]</a:t>
            </a:r>
          </a:p>
          <a:p>
            <a:r>
              <a:rPr lang="zh-CN" altLang="en-US">
                <a:latin typeface="+mn-ea"/>
                <a:cs typeface="+mn-ea"/>
              </a:rPr>
              <a:t>netstst { [-vWeenNac] -i|[-cnNe] -M | -s [-6tuw] }。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2.arp命令</a:t>
            </a:r>
          </a:p>
          <a:p>
            <a:r>
              <a:rPr lang="zh-CN" altLang="en-US" sz="2400">
                <a:latin typeface="+mn-ea"/>
                <a:cs typeface="+mn-ea"/>
              </a:rPr>
              <a:t>arp命令用于管理系统的ARP缓存，在ARP缓存中包含一张或多张表，这些表用于存储IP地址及其经过解析的MAC地址。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+mn-ea"/>
                <a:cs typeface="+mn-ea"/>
              </a:rPr>
              <a:t>2.arp命令</a:t>
            </a:r>
          </a:p>
          <a:p>
            <a:r>
              <a:rPr lang="zh-CN" altLang="en-US">
                <a:latin typeface="+mn-ea"/>
                <a:cs typeface="+mn-ea"/>
              </a:rPr>
              <a:t>arp命令的用法如下：</a:t>
            </a:r>
          </a:p>
          <a:p>
            <a:r>
              <a:rPr lang="zh-CN" altLang="en-US">
                <a:latin typeface="+mn-ea"/>
                <a:cs typeface="+mn-ea"/>
              </a:rPr>
              <a:t>arp  [-vn]  [&lt;HW&gt;]  [-i &lt;if&gt;]  [-a]  [&lt;hostname&gt;]</a:t>
            </a:r>
          </a:p>
          <a:p>
            <a:r>
              <a:rPr lang="zh-CN" altLang="en-US">
                <a:latin typeface="+mn-ea"/>
                <a:cs typeface="+mn-ea"/>
              </a:rPr>
              <a:t>arp  [-v]           [-i &lt;if&gt;]  -d   &lt;host&gt; [pub]</a:t>
            </a:r>
          </a:p>
          <a:p>
            <a:r>
              <a:rPr lang="zh-CN" altLang="en-US">
                <a:latin typeface="+mn-ea"/>
                <a:cs typeface="+mn-ea"/>
              </a:rPr>
              <a:t>arp  [-vnD] [&lt;HW&gt;]  [-i &lt;if&gt;]  -f   [&lt;filename&gt;]</a:t>
            </a:r>
          </a:p>
          <a:p>
            <a:r>
              <a:rPr lang="zh-CN" altLang="en-US">
                <a:latin typeface="+mn-ea"/>
                <a:cs typeface="+mn-ea"/>
              </a:rPr>
              <a:t>arp  [-v]   [&lt;HW&gt;]  [-i &lt;if&gt;]  -s   &lt;host&gt; &lt;hwaddr&gt; [temp]</a:t>
            </a:r>
          </a:p>
          <a:p>
            <a:r>
              <a:rPr lang="zh-CN" altLang="en-US">
                <a:latin typeface="+mn-ea"/>
                <a:cs typeface="+mn-ea"/>
              </a:rPr>
              <a:t>arp  [-v]   [&lt;HW&gt;]  [-i &lt;if&gt;] -Ds   &lt;host&gt; &lt;if&gt; [netmask &lt;nm&gt;] pub。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3. ip命令</a:t>
            </a:r>
          </a:p>
          <a:p>
            <a:r>
              <a:rPr lang="zh-CN" altLang="en-US" sz="2400">
                <a:latin typeface="+mn-ea"/>
                <a:cs typeface="+mn-ea"/>
              </a:rPr>
              <a:t>ip是一个很强大的网络配置命令，它能够代替一些传统的网络管理命令，其命令格式如下：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ip [options] onject {command|help}</a:t>
            </a:r>
          </a:p>
          <a:p>
            <a:r>
              <a:rPr lang="zh-CN" altLang="en-US" sz="2400">
                <a:latin typeface="+mn-ea"/>
                <a:cs typeface="+mn-ea"/>
              </a:rPr>
              <a:t>ip [-force] -batch filename。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6"/>
          <p:cNvSpPr/>
          <p:nvPr/>
        </p:nvSpPr>
        <p:spPr>
          <a:xfrm>
            <a:off x="2175669" y="2088111"/>
            <a:ext cx="2160240" cy="374650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任务一 网络配置</a:t>
            </a:r>
          </a:p>
        </p:txBody>
      </p:sp>
      <p:sp>
        <p:nvSpPr>
          <p:cNvPr id="10" name="Rectangle 36"/>
          <p:cNvSpPr/>
          <p:nvPr/>
        </p:nvSpPr>
        <p:spPr>
          <a:xfrm>
            <a:off x="2246749" y="2920596"/>
            <a:ext cx="2160240" cy="374650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sz="20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任务二  网络管理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431">
        <p:fade/>
      </p:transition>
    </mc:Choice>
    <mc:Fallback xmlns="">
      <p:transition spd="med" advTm="74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4.ifup命令</a:t>
            </a:r>
          </a:p>
          <a:p>
            <a:r>
              <a:rPr lang="zh-CN" altLang="en-US" sz="2400">
                <a:latin typeface="+mn-ea"/>
                <a:cs typeface="+mn-ea"/>
              </a:rPr>
              <a:t>ifup命令用于激活指定的网络接口，其用法如下：</a:t>
            </a:r>
          </a:p>
          <a:p>
            <a:r>
              <a:rPr lang="zh-CN" altLang="en-US" sz="2400">
                <a:latin typeface="+mn-ea"/>
                <a:cs typeface="+mn-ea"/>
              </a:rPr>
              <a:t>ifup ens 11      #启用网卡ens11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376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5.ifdown命令</a:t>
            </a:r>
          </a:p>
          <a:p>
            <a:r>
              <a:rPr lang="zh-CN" altLang="en-US" sz="2400">
                <a:latin typeface="+mn-ea"/>
                <a:cs typeface="+mn-ea"/>
              </a:rPr>
              <a:t>ifdown命令用于禁用指定的网络接口，其用法如下：</a:t>
            </a:r>
          </a:p>
          <a:p>
            <a:r>
              <a:rPr lang="zh-CN" altLang="en-US" sz="2400">
                <a:latin typeface="+mn-ea"/>
                <a:cs typeface="+mn-ea"/>
              </a:rPr>
              <a:t>ifdown ens11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1.telnet/ssh命令</a:t>
            </a:r>
          </a:p>
          <a:p>
            <a:r>
              <a:rPr lang="zh-CN" altLang="en-US" sz="2400">
                <a:latin typeface="+mn-ea"/>
                <a:cs typeface="+mn-ea"/>
              </a:rPr>
              <a:t>Telnet/ssh命令用于远程登录与访问的客户端。</a:t>
            </a:r>
          </a:p>
          <a:p>
            <a:r>
              <a:rPr lang="zh-CN" altLang="en-US" sz="2400">
                <a:latin typeface="+mn-ea"/>
                <a:cs typeface="+mn-ea"/>
              </a:rPr>
              <a:t>（1）telnet协议是TCP/IP协议族中的一员，是Internet远程登陆服务的标准协议和主要方式。它为用户提供了在本地计算机上完成远程主机工作的能力。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3585" y="1419860"/>
            <a:ext cx="705167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1.telnet/ssh命令</a:t>
            </a:r>
          </a:p>
          <a:p>
            <a:r>
              <a:rPr lang="zh-CN" altLang="en-US" sz="2400">
                <a:latin typeface="+mn-ea"/>
                <a:cs typeface="+mn-ea"/>
              </a:rPr>
              <a:t>telnet远程登录的一般形式。</a:t>
            </a:r>
          </a:p>
          <a:p>
            <a:r>
              <a:rPr lang="zh-CN" altLang="en-US" sz="2400">
                <a:latin typeface="+mn-ea"/>
                <a:cs typeface="+mn-ea"/>
              </a:rPr>
              <a:t>telnet [host-name [port]]</a:t>
            </a:r>
          </a:p>
          <a:p>
            <a:r>
              <a:rPr lang="zh-CN" altLang="en-US" sz="2400">
                <a:latin typeface="+mn-ea"/>
                <a:cs typeface="+mn-ea"/>
              </a:rPr>
              <a:t>host-name为要连接的远程主机的名称或者IP地址，port为端口号，默认为23。登录到远程主机上时，必须知道远程主机系统上合法用户名和其密码。在使用完毕后按本地系统注销的方法退出系统。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9625" y="1366520"/>
            <a:ext cx="70516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+mn-ea"/>
                <a:cs typeface="+mn-ea"/>
              </a:rPr>
              <a:t>2.</a:t>
            </a:r>
            <a:r>
              <a:rPr lang="zh-CN" altLang="en-US" sz="2400">
                <a:latin typeface="+mn-ea"/>
                <a:cs typeface="+mn-ea"/>
              </a:rPr>
              <a:t>ftp/tftp命令</a:t>
            </a:r>
          </a:p>
          <a:p>
            <a:r>
              <a:rPr lang="zh-CN" altLang="en-US" sz="2400">
                <a:latin typeface="+mn-ea"/>
                <a:cs typeface="+mn-ea"/>
              </a:rPr>
              <a:t>ftp/tftp是网络上用于文件传输的基本工具，它们的使用需要相应的服务程序。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9625" y="1366520"/>
            <a:ext cx="705167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+mn-ea"/>
                <a:cs typeface="+mn-ea"/>
              </a:rPr>
              <a:t>2.</a:t>
            </a:r>
            <a:r>
              <a:rPr lang="zh-CN" altLang="en-US" sz="2400">
                <a:latin typeface="+mn-ea"/>
                <a:cs typeface="+mn-ea"/>
              </a:rPr>
              <a:t>ftp/tftp命令</a:t>
            </a:r>
          </a:p>
          <a:p>
            <a:r>
              <a:rPr lang="zh-CN" altLang="en-US" sz="2400">
                <a:latin typeface="+mn-ea"/>
                <a:cs typeface="+mn-ea"/>
              </a:rPr>
              <a:t>ftp命令的用法如下：</a:t>
            </a:r>
          </a:p>
          <a:p>
            <a:r>
              <a:rPr lang="zh-CN" altLang="en-US" sz="2400">
                <a:latin typeface="+mn-ea"/>
                <a:cs typeface="+mn-ea"/>
              </a:rPr>
              <a:t>ftp [options] [host-name]                     #host为目的主机名或IP地址</a:t>
            </a:r>
          </a:p>
          <a:p>
            <a:r>
              <a:rPr lang="zh-CN" altLang="en-US" sz="2400">
                <a:latin typeface="+mn-ea"/>
                <a:cs typeface="+mn-ea"/>
              </a:rPr>
              <a:t>登录成功后可以列出目录内容、改变工作目录，以及下载文件或者上传文件等。不带参数运行ftp时进入交互界面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9625" y="1366520"/>
            <a:ext cx="705167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+mn-ea"/>
                <a:cs typeface="+mn-ea"/>
              </a:rPr>
              <a:t>3.</a:t>
            </a:r>
            <a:r>
              <a:rPr lang="zh-CN" altLang="en-US" sz="2400">
                <a:latin typeface="+mn-ea"/>
                <a:cs typeface="+mn-ea"/>
              </a:rPr>
              <a:t>wget命令</a:t>
            </a:r>
          </a:p>
          <a:p>
            <a:r>
              <a:rPr lang="zh-CN" altLang="en-US" sz="2400">
                <a:latin typeface="+mn-ea"/>
                <a:cs typeface="+mn-ea"/>
              </a:rPr>
              <a:t>wget是一个在Linux系统中从互联网上下载文件的工具，在命令行下使用，wget支持HTTP,HTTPS和FTP协议，可以使用HTTP代理。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1160" y="377190"/>
            <a:ext cx="26492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任务二 网络管理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6910" y="9194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网络应用常用命令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9625" y="1366520"/>
            <a:ext cx="70516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+mn-ea"/>
                <a:cs typeface="+mn-ea"/>
              </a:rPr>
              <a:t>3.</a:t>
            </a:r>
            <a:r>
              <a:rPr lang="zh-CN" altLang="en-US" sz="2400">
                <a:latin typeface="+mn-ea"/>
                <a:cs typeface="+mn-ea"/>
              </a:rPr>
              <a:t>wget命令</a:t>
            </a:r>
          </a:p>
          <a:p>
            <a:r>
              <a:rPr lang="zh-CN" altLang="en-US" sz="2400">
                <a:latin typeface="+mn-ea"/>
                <a:cs typeface="+mn-ea"/>
              </a:rPr>
              <a:t>wget命令的用法。</a:t>
            </a:r>
          </a:p>
          <a:p>
            <a:r>
              <a:rPr lang="zh-CN" altLang="en-US" sz="2400">
                <a:latin typeface="+mn-ea"/>
                <a:cs typeface="+mn-ea"/>
              </a:rPr>
              <a:t>wget [option] [URL]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2872997" y="1843938"/>
            <a:ext cx="3213864" cy="80671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谢谢观看！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3887834" y="3074920"/>
            <a:ext cx="841420" cy="237327"/>
          </a:xfrm>
          <a:prstGeom prst="rect">
            <a:avLst/>
          </a:prstGeom>
          <a:solidFill>
            <a:srgbClr val="F1F1F1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1100" kern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教材编写组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73">
        <p:fade/>
      </p:transition>
    </mc:Choice>
    <mc:Fallback xmlns="">
      <p:transition spd="med" advTm="6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9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2205E-6 4.64567E-6 L 2.52205E-6 -0.07213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99"/>
                            </p:stCondLst>
                            <p:childTnLst>
                              <p:par>
                                <p:cTn id="2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520" y="625475"/>
            <a:ext cx="55264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项目六 网络配置、管理与基本应用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9475" y="1227455"/>
            <a:ext cx="48704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/>
              <a:t>知识目标</a:t>
            </a:r>
          </a:p>
          <a:p>
            <a:r>
              <a:rPr lang="zh-CN" altLang="en-US" sz="2400"/>
              <a:t>知道网络的基本知识</a:t>
            </a:r>
          </a:p>
          <a:p>
            <a:r>
              <a:rPr lang="zh-CN" altLang="en-US" sz="2400"/>
              <a:t>知道与网络相关的系统配置文件</a:t>
            </a:r>
          </a:p>
          <a:p>
            <a:r>
              <a:rPr lang="zh-CN" altLang="en-US" sz="2400"/>
              <a:t>知道网络管理的命令及命令参数</a:t>
            </a:r>
          </a:p>
          <a:p>
            <a:r>
              <a:rPr lang="zh-CN" altLang="en-US" sz="2400"/>
              <a:t>知道网络的基本应用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08">
        <p:fade/>
      </p:transition>
    </mc:Choice>
    <mc:Fallback xmlns="">
      <p:transition spd="med" advTm="5508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520" y="625475"/>
            <a:ext cx="55264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项目六 网络配置、管理与基本应用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9475" y="1227455"/>
            <a:ext cx="48704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/>
              <a:t>技能目标</a:t>
            </a:r>
          </a:p>
          <a:p>
            <a:pPr indent="0">
              <a:buNone/>
            </a:pPr>
            <a:r>
              <a:rPr lang="zh-CN" altLang="en-US" sz="2400"/>
              <a:t>会使用与网络相关的系统配置文件</a:t>
            </a:r>
          </a:p>
          <a:p>
            <a:pPr indent="0">
              <a:buNone/>
            </a:pPr>
            <a:r>
              <a:rPr lang="zh-CN" altLang="en-US" sz="2400"/>
              <a:t>会使用网络管理命令进行网络管理</a:t>
            </a:r>
          </a:p>
          <a:p>
            <a:pPr indent="0">
              <a:buNone/>
            </a:pPr>
            <a:r>
              <a:rPr lang="zh-CN" altLang="en-US" sz="2400"/>
              <a:t>会使用网络的基本应用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08">
        <p:fade/>
      </p:transition>
    </mc:Choice>
    <mc:Fallback xmlns="">
      <p:transition spd="med" advTm="5508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3520" y="625475"/>
            <a:ext cx="55264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项目六 网络配置、管理与基本应用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9475" y="1227455"/>
            <a:ext cx="657606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/>
              <a:t>素质目标</a:t>
            </a:r>
          </a:p>
          <a:p>
            <a:pPr indent="0">
              <a:buNone/>
            </a:pPr>
            <a:r>
              <a:rPr lang="zh-CN" altLang="en-US" sz="2400"/>
              <a:t>能够合理的进行网络配置与管理</a:t>
            </a:r>
          </a:p>
          <a:p>
            <a:pPr indent="0">
              <a:buNone/>
            </a:pPr>
            <a:r>
              <a:rPr lang="zh-CN" altLang="en-US" sz="2400"/>
              <a:t>遵守网络规范，合法合规使用网络</a:t>
            </a:r>
          </a:p>
          <a:p>
            <a:pPr indent="0">
              <a:buNone/>
            </a:pPr>
            <a:r>
              <a:rPr lang="zh-CN" altLang="en-US" sz="2400"/>
              <a:t>具有良好的心理素质和克服困难的能力</a:t>
            </a:r>
          </a:p>
          <a:p>
            <a:pPr indent="0">
              <a:buNone/>
            </a:pPr>
            <a:r>
              <a:rPr lang="zh-CN" altLang="en-US" sz="2400"/>
              <a:t>具有较强的团队协作能力</a:t>
            </a:r>
          </a:p>
          <a:p>
            <a:pPr indent="0">
              <a:buNone/>
            </a:pPr>
            <a:r>
              <a:rPr lang="zh-CN" altLang="en-US" sz="2400"/>
              <a:t>培养精益求精、密益求密的工作态度</a:t>
            </a:r>
          </a:p>
          <a:p>
            <a:pPr indent="0">
              <a:buNone/>
            </a:pPr>
            <a:r>
              <a:rPr lang="zh-CN" altLang="en-US" sz="2400"/>
              <a:t>培养认真负责、善于思考总结的工作作风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08">
        <p:fade/>
      </p:transition>
    </mc:Choice>
    <mc:Fallback xmlns="">
      <p:transition spd="med" advTm="5508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3440" y="720725"/>
            <a:ext cx="41211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任务一 网络配置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18260" y="1781810"/>
            <a:ext cx="58807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在本任务中，小明需要学习一些必要的网络基本知识，掌握在统信UOS系统下进行网络配置操作。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知识准备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8380" y="1362710"/>
            <a:ext cx="77273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TCP/IP</a:t>
            </a:r>
          </a:p>
          <a:p>
            <a:r>
              <a:rPr lang="zh-CN" altLang="en-US">
                <a:latin typeface="+mn-ea"/>
                <a:cs typeface="+mn-ea"/>
              </a:rPr>
              <a:t>TCP/IP不是一个协议，而是一个协议族的统称，包括IP协议、ICMP协议、TCP协议等，以及我们熟悉的http、ftp、pop3等协议。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物理地址</a:t>
            </a:r>
          </a:p>
          <a:p>
            <a:r>
              <a:rPr lang="zh-CN" altLang="en-US">
                <a:latin typeface="+mn-ea"/>
                <a:cs typeface="+mn-ea"/>
              </a:rPr>
              <a:t>物理地址也叫MAC地址，一般位于网卡中，一个网卡具有全球唯一的MAC的地址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逻辑地址</a:t>
            </a:r>
          </a:p>
          <a:p>
            <a:r>
              <a:rPr lang="zh-CN" altLang="en-US">
                <a:latin typeface="+mn-ea"/>
                <a:cs typeface="+mn-ea"/>
              </a:rPr>
              <a:t>逻辑地址也是IP地址或网络地址。在IPv4中采用32位二进制数来表示网络地址。逻辑地址用于网络层上对目的主机的寻址。而在C语言指针里存储的数值就可以理解成内存里的一个地址，这个地址也是逻辑地址。</a:t>
            </a:r>
          </a:p>
          <a:p>
            <a:endParaRPr lang="zh-CN" altLang="en-US">
              <a:latin typeface="+mn-ea"/>
              <a:cs typeface="+mn-ea"/>
            </a:endParaRPr>
          </a:p>
          <a:p>
            <a:endParaRPr lang="zh-CN" altLang="en-US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知识准备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8380" y="1362710"/>
            <a:ext cx="77273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端口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端口是设备与外界通信交流的出口，分为虚拟端口和物理端口。虚拟端口指计算机内部或交换机路由器内的端口</a:t>
            </a:r>
          </a:p>
          <a:p>
            <a:endParaRPr lang="zh-CN" altLang="en-US">
              <a:latin typeface="+mn-ea"/>
              <a:cs typeface="+mn-ea"/>
            </a:endParaRPr>
          </a:p>
          <a:p>
            <a:endParaRPr lang="zh-CN" altLang="en-US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82470" y="123190"/>
            <a:ext cx="22625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任务一 网络配置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709295"/>
            <a:ext cx="43211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网络配置文件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8380" y="1362710"/>
            <a:ext cx="772731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1.</a:t>
            </a:r>
            <a:r>
              <a:rPr lang="zh-CN" altLang="en-US" sz="2400">
                <a:latin typeface="+mn-ea"/>
                <a:cs typeface="+mn-ea"/>
              </a:rPr>
              <a:t>/etc/hosts</a:t>
            </a:r>
          </a:p>
          <a:p>
            <a:pPr indent="0">
              <a:buNone/>
            </a:pPr>
            <a:r>
              <a:rPr lang="zh-CN" altLang="en-US" sz="2400">
                <a:latin typeface="+mn-ea"/>
                <a:cs typeface="+mn-ea"/>
              </a:rPr>
              <a:t>/etc/hosts是配置ip地址和其对应主机名的文件，可以记录本机的或其他主机的ip及其对应主机名。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>
                <a:latin typeface="+mn-ea"/>
                <a:cs typeface="+mn-ea"/>
              </a:rPr>
              <a:t>2.</a:t>
            </a:r>
            <a:r>
              <a:rPr lang="zh-CN" altLang="en-US" sz="2400">
                <a:latin typeface="+mn-ea"/>
                <a:cs typeface="+mn-ea"/>
              </a:rPr>
              <a:t>/etc/services</a:t>
            </a:r>
          </a:p>
          <a:p>
            <a:r>
              <a:rPr lang="zh-CN" altLang="en-US" sz="2400">
                <a:latin typeface="+mn-ea"/>
                <a:cs typeface="+mn-ea"/>
              </a:rPr>
              <a:t>/etc/services文件是记录网络服务名和它们对应使用的端口号及协议</a:t>
            </a:r>
          </a:p>
          <a:p>
            <a:endParaRPr lang="zh-CN" altLang="en-US" sz="24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0</TotalTime>
  <Words>1436</Words>
  <Application>Microsoft Office PowerPoint</Application>
  <PresentationFormat>自定义</PresentationFormat>
  <Paragraphs>146</Paragraphs>
  <Slides>28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等线</vt:lpstr>
      <vt:lpstr>宋体</vt:lpstr>
      <vt:lpstr>微软雅黑</vt:lpstr>
      <vt:lpstr>Arial</vt:lpstr>
      <vt:lpstr>Tw Cen MT</vt:lpstr>
      <vt:lpstr>水滴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ok8</dc:title>
  <dc:creator/>
  <cp:lastModifiedBy>lenovo</cp:lastModifiedBy>
  <cp:revision>53</cp:revision>
  <dcterms:created xsi:type="dcterms:W3CDTF">2022-11-30T09:24:00Z</dcterms:created>
  <dcterms:modified xsi:type="dcterms:W3CDTF">2022-12-16T06:30:41Z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4AAB4035DDC24A639DFEE9F10AB53F67</vt:lpwstr>
  </property>
  <property fmtid="{D5CDD505-2E9C-101B-9397-08002B2CF9AE}" pid="3" name="KSOProductBuildVer">
    <vt:lpwstr>2052-11.8.2.8506</vt:lpwstr>
  </property>
</Properties>
</file>