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2" r:id="rId1"/>
  </p:sldMasterIdLst>
  <p:notesMasterIdLst>
    <p:notesMasterId r:id="rId44"/>
  </p:notesMasterIdLst>
  <p:handoutMasterIdLst>
    <p:handoutMasterId r:id="rId45"/>
  </p:handoutMasterIdLst>
  <p:sldIdLst>
    <p:sldId id="256" r:id="rId2"/>
    <p:sldId id="289" r:id="rId3"/>
    <p:sldId id="291" r:id="rId4"/>
    <p:sldId id="257" r:id="rId5"/>
    <p:sldId id="258" r:id="rId6"/>
    <p:sldId id="290" r:id="rId7"/>
    <p:sldId id="288" r:id="rId8"/>
    <p:sldId id="295" r:id="rId9"/>
    <p:sldId id="296" r:id="rId10"/>
    <p:sldId id="297" r:id="rId11"/>
    <p:sldId id="298" r:id="rId12"/>
    <p:sldId id="299" r:id="rId13"/>
    <p:sldId id="300" r:id="rId14"/>
    <p:sldId id="301" r:id="rId15"/>
    <p:sldId id="302" r:id="rId16"/>
    <p:sldId id="303" r:id="rId17"/>
    <p:sldId id="304" r:id="rId18"/>
    <p:sldId id="305" r:id="rId19"/>
    <p:sldId id="306" r:id="rId20"/>
    <p:sldId id="307" r:id="rId21"/>
    <p:sldId id="308" r:id="rId22"/>
    <p:sldId id="309" r:id="rId23"/>
    <p:sldId id="310" r:id="rId24"/>
    <p:sldId id="311" r:id="rId25"/>
    <p:sldId id="312" r:id="rId26"/>
    <p:sldId id="313" r:id="rId27"/>
    <p:sldId id="369" r:id="rId28"/>
    <p:sldId id="370" r:id="rId29"/>
    <p:sldId id="315" r:id="rId30"/>
    <p:sldId id="316" r:id="rId31"/>
    <p:sldId id="317" r:id="rId32"/>
    <p:sldId id="323" r:id="rId33"/>
    <p:sldId id="293" r:id="rId34"/>
    <p:sldId id="329" r:id="rId35"/>
    <p:sldId id="330" r:id="rId36"/>
    <p:sldId id="332" r:id="rId37"/>
    <p:sldId id="331" r:id="rId38"/>
    <p:sldId id="333" r:id="rId39"/>
    <p:sldId id="334" r:id="rId40"/>
    <p:sldId id="371" r:id="rId41"/>
    <p:sldId id="336" r:id="rId42"/>
    <p:sldId id="285" r:id="rId43"/>
  </p:sldIdLst>
  <p:sldSz cx="8959850" cy="5040313"/>
  <p:notesSz cx="6858000" cy="9144000"/>
  <p:custDataLst>
    <p:tags r:id="rId4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88">
          <p15:clr>
            <a:srgbClr val="A4A3A4"/>
          </p15:clr>
        </p15:guide>
        <p15:guide id="2" pos="282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3B3837"/>
    <a:srgbClr val="F5F5F5"/>
    <a:srgbClr val="EAEAEA"/>
    <a:srgbClr val="F6F5F5"/>
    <a:srgbClr val="D9D9D9"/>
    <a:srgbClr val="F1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930" y="102"/>
      </p:cViewPr>
      <p:guideLst>
        <p:guide orient="horz" pos="1588"/>
        <p:guide pos="2822"/>
      </p:guideLst>
    </p:cSldViewPr>
  </p:slideViewPr>
  <p:notesTextViewPr>
    <p:cViewPr>
      <p:scale>
        <a:sx n="100" d="100"/>
        <a:sy n="100" d="100"/>
      </p:scale>
      <p:origin x="0" y="0"/>
    </p:cViewPr>
  </p:notesTextViewPr>
  <p:notesViewPr>
    <p:cSldViewPr>
      <p:cViewPr varScale="1">
        <p:scale>
          <a:sx n="51" d="100"/>
          <a:sy n="51" d="100"/>
        </p:scale>
        <p:origin x="2692" y="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A7D2DB8-FB8D-44E1-B0A8-17A7BC2901A6}" type="datetimeFigureOut">
              <a:rPr lang="zh-CN" altLang="en-US" smtClean="0"/>
              <a:t>2022/12/16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B6F8146-797D-4748-9C17-4003A6DD46C5}"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D92B0A-9A72-46CF-9031-31BEF6868F68}" type="datetimeFigureOut">
              <a:rPr lang="zh-CN" altLang="en-US" smtClean="0"/>
              <a:t>2022/12/16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BE3B0D-E3B5-49EB-B71F-FCF3A9E92577}"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5</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33</a:t>
            </a:fld>
            <a:endParaRPr lang="zh-CN" altLang="en-US"/>
          </a:p>
        </p:txBody>
      </p:sp>
    </p:spTree>
    <p:extLst>
      <p:ext uri="{BB962C8B-B14F-4D97-AF65-F5344CB8AC3E}">
        <p14:creationId xmlns:p14="http://schemas.microsoft.com/office/powerpoint/2010/main" val="6231477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42</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86812" y="956017"/>
            <a:ext cx="6386227" cy="1844156"/>
          </a:xfrm>
        </p:spPr>
        <p:txBody>
          <a:bodyPr anchor="b">
            <a:normAutofit/>
          </a:bodyPr>
          <a:lstStyle>
            <a:lvl1pPr algn="ctr">
              <a:defRPr sz="3530"/>
            </a:lvl1pPr>
          </a:lstStyle>
          <a:p>
            <a:r>
              <a:rPr lang="zh-CN" altLang="en-US"/>
              <a:t>单击此处编辑母版标题样式</a:t>
            </a:r>
            <a:endParaRPr lang="en-US" dirty="0"/>
          </a:p>
        </p:txBody>
      </p:sp>
      <p:sp>
        <p:nvSpPr>
          <p:cNvPr id="3" name="Subtitle 2"/>
          <p:cNvSpPr>
            <a:spLocks noGrp="1"/>
          </p:cNvSpPr>
          <p:nvPr>
            <p:ph type="subTitle" idx="1"/>
          </p:nvPr>
        </p:nvSpPr>
        <p:spPr>
          <a:xfrm>
            <a:off x="1286812" y="2856178"/>
            <a:ext cx="6386227" cy="1008062"/>
          </a:xfrm>
        </p:spPr>
        <p:txBody>
          <a:bodyPr>
            <a:normAutofit/>
          </a:bodyPr>
          <a:lstStyle>
            <a:lvl1pPr marL="0" indent="0" algn="ctr">
              <a:buNone/>
              <a:defRPr sz="1615">
                <a:solidFill>
                  <a:schemeClr val="bg1">
                    <a:lumMod val="50000"/>
                  </a:schemeClr>
                </a:solidFill>
              </a:defRPr>
            </a:lvl1pPr>
            <a:lvl2pPr marL="335915" indent="0" algn="ctr">
              <a:buNone/>
              <a:defRPr sz="1470"/>
            </a:lvl2pPr>
            <a:lvl3pPr marL="671830" indent="0" algn="ctr">
              <a:buNone/>
              <a:defRPr sz="1325"/>
            </a:lvl3pPr>
            <a:lvl4pPr marL="1007745" indent="0" algn="ctr">
              <a:buNone/>
              <a:defRPr sz="1175"/>
            </a:lvl4pPr>
            <a:lvl5pPr marL="1344295" indent="0" algn="ctr">
              <a:buNone/>
              <a:defRPr sz="1175"/>
            </a:lvl5pPr>
            <a:lvl6pPr marL="1680210" indent="0" algn="ctr">
              <a:buNone/>
              <a:defRPr sz="1175"/>
            </a:lvl6pPr>
            <a:lvl7pPr marL="2016125" indent="0" algn="ctr">
              <a:buNone/>
              <a:defRPr sz="1175"/>
            </a:lvl7pPr>
            <a:lvl8pPr marL="2352040" indent="0" algn="ctr">
              <a:buNone/>
              <a:defRPr sz="1175"/>
            </a:lvl8pPr>
            <a:lvl9pPr marL="2687955" indent="0" algn="ctr">
              <a:buNone/>
              <a:defRPr sz="1175"/>
            </a:lvl9pPr>
          </a:lstStyle>
          <a:p>
            <a:r>
              <a:rPr lang="zh-CN" altLang="en-US"/>
              <a:t>单击此处编辑母版副标题样式</a:t>
            </a:r>
            <a:endParaRPr lang="en-US" dirty="0"/>
          </a:p>
        </p:txBody>
      </p:sp>
      <p:sp>
        <p:nvSpPr>
          <p:cNvPr id="4" name="Date Placeholder 3"/>
          <p:cNvSpPr>
            <a:spLocks noGrp="1"/>
          </p:cNvSpPr>
          <p:nvPr>
            <p:ph type="dt" sz="half" idx="10"/>
          </p:nvPr>
        </p:nvSpPr>
        <p:spPr>
          <a:xfrm>
            <a:off x="5037783" y="4771963"/>
            <a:ext cx="2015966" cy="268350"/>
          </a:xfrm>
        </p:spPr>
        <p:txBody>
          <a:bodyPr/>
          <a:lstStyle/>
          <a:p>
            <a:fld id="{530820CF-B880-4189-942D-D702A7CBA730}" type="datetimeFigureOut">
              <a:rPr lang="zh-CN" altLang="en-US" smtClean="0"/>
              <a:t>2022/12/16</a:t>
            </a:fld>
            <a:endParaRPr lang="zh-CN" altLang="en-US" dirty="0"/>
          </a:p>
        </p:txBody>
      </p:sp>
      <p:sp>
        <p:nvSpPr>
          <p:cNvPr id="6" name="Slide Number Placeholder 5"/>
          <p:cNvSpPr>
            <a:spLocks noGrp="1"/>
          </p:cNvSpPr>
          <p:nvPr>
            <p:ph type="sldNum" sz="quarter" idx="12"/>
          </p:nvPr>
        </p:nvSpPr>
        <p:spPr>
          <a:xfrm>
            <a:off x="5764957" y="4767098"/>
            <a:ext cx="561618" cy="268350"/>
          </a:xfrm>
        </p:spPr>
        <p:txBody>
          <a:bodyPr/>
          <a:lstStyle/>
          <a:p>
            <a:fld id="{0C913308-F349-4B6D-A68A-DD1791B4A57B}" type="slidenum">
              <a:rPr lang="zh-CN" altLang="en-US" smtClean="0"/>
              <a:t>‹#›</a:t>
            </a:fld>
            <a:endParaRPr lang="zh-CN" altLang="en-US" dirty="0"/>
          </a:p>
        </p:txBody>
      </p:sp>
      <p:pic>
        <p:nvPicPr>
          <p:cNvPr id="15" name="Picture 5" descr="G:\Fujian Communications Technology college\科研项目\科技服务团队\校名和图标\新校徽透明.png">
            <a:extLst>
              <a:ext uri="{FF2B5EF4-FFF2-40B4-BE49-F238E27FC236}">
                <a16:creationId xmlns:a16="http://schemas.microsoft.com/office/drawing/2014/main" id="{3F239E3D-118B-B357-CF11-328AE14D240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16499" y="71884"/>
            <a:ext cx="755914" cy="75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15" descr="图片包含 文本&#10;&#10;描述已自动生成">
            <a:extLst>
              <a:ext uri="{FF2B5EF4-FFF2-40B4-BE49-F238E27FC236}">
                <a16:creationId xmlns:a16="http://schemas.microsoft.com/office/drawing/2014/main" id="{FC3E15BB-416F-DC74-8DC8-2B1B0883067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84181" y="143892"/>
            <a:ext cx="1200949" cy="534268"/>
          </a:xfrm>
          <a:prstGeom prst="rect">
            <a:avLst/>
          </a:prstGeom>
        </p:spPr>
      </p:pic>
      <p:sp>
        <p:nvSpPr>
          <p:cNvPr id="17" name="文本框 16">
            <a:extLst>
              <a:ext uri="{FF2B5EF4-FFF2-40B4-BE49-F238E27FC236}">
                <a16:creationId xmlns:a16="http://schemas.microsoft.com/office/drawing/2014/main" id="{A93CAEC3-ABF3-4D34-2961-0F7309AD1A6F}"/>
              </a:ext>
            </a:extLst>
          </p:cNvPr>
          <p:cNvSpPr txBox="1"/>
          <p:nvPr userDrawn="1"/>
        </p:nvSpPr>
        <p:spPr>
          <a:xfrm>
            <a:off x="-82767" y="175830"/>
            <a:ext cx="6650924" cy="369332"/>
          </a:xfrm>
          <a:prstGeom prst="rect">
            <a:avLst/>
          </a:prstGeom>
          <a:noFill/>
        </p:spPr>
        <p:txBody>
          <a:bodyPr wrap="square">
            <a:spAutoFit/>
          </a:bodyPr>
          <a:lstStyle/>
          <a:p>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信创</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Linux</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操作系统管理（统信</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UOS</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版）</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配套</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PPT</a:t>
            </a:r>
            <a:endParaRPr lang="zh-CN" altLang="en-US" sz="1800" kern="100" dirty="0">
              <a:latin typeface="等线" panose="02010600030101010101" pitchFamily="2" charset="-122"/>
              <a:ea typeface="等线"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43" y="3152492"/>
            <a:ext cx="7616778" cy="596496"/>
          </a:xfrm>
        </p:spPr>
        <p:txBody>
          <a:bodyPr anchor="b"/>
          <a:lstStyle>
            <a:lvl1pPr>
              <a:defRPr sz="235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870663" y="513190"/>
            <a:ext cx="7218538" cy="2362241"/>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2350"/>
            </a:lvl1pPr>
            <a:lvl2pPr marL="335915" indent="0">
              <a:buNone/>
              <a:defRPr sz="2060"/>
            </a:lvl2pPr>
            <a:lvl3pPr marL="671830" indent="0">
              <a:buNone/>
              <a:defRPr sz="1765"/>
            </a:lvl3pPr>
            <a:lvl4pPr marL="1007745" indent="0">
              <a:buNone/>
              <a:defRPr sz="1470"/>
            </a:lvl4pPr>
            <a:lvl5pPr marL="1344295" indent="0">
              <a:buNone/>
              <a:defRPr sz="1470"/>
            </a:lvl5pPr>
            <a:lvl6pPr marL="1680210" indent="0">
              <a:buNone/>
              <a:defRPr sz="1470"/>
            </a:lvl6pPr>
            <a:lvl7pPr marL="2016125" indent="0">
              <a:buNone/>
              <a:defRPr sz="1470"/>
            </a:lvl7pPr>
            <a:lvl8pPr marL="2352040" indent="0">
              <a:buNone/>
              <a:defRPr sz="1470"/>
            </a:lvl8pPr>
            <a:lvl9pPr marL="2687955" indent="0">
              <a:buNone/>
              <a:defRPr sz="1470"/>
            </a:lvl9pPr>
          </a:lstStyle>
          <a:p>
            <a:r>
              <a:rPr lang="zh-CN" altLang="en-US"/>
              <a:t>单击图标添加图片</a:t>
            </a:r>
            <a:endParaRPr lang="en-US" dirty="0"/>
          </a:p>
        </p:txBody>
      </p:sp>
      <p:sp>
        <p:nvSpPr>
          <p:cNvPr id="4" name="Text Placeholder 3"/>
          <p:cNvSpPr>
            <a:spLocks noGrp="1"/>
          </p:cNvSpPr>
          <p:nvPr>
            <p:ph type="body" sz="half" idx="2"/>
          </p:nvPr>
        </p:nvSpPr>
        <p:spPr>
          <a:xfrm>
            <a:off x="671529" y="3754679"/>
            <a:ext cx="7616793" cy="501585"/>
          </a:xfrm>
        </p:spPr>
        <p:txBody>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448027"/>
            <a:ext cx="7616793" cy="2518867"/>
          </a:xfrm>
        </p:spPr>
        <p:txBody>
          <a:bodyPr anchor="ctr"/>
          <a:lstStyle>
            <a:lvl1pPr algn="ctr">
              <a:defRPr sz="235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671529" y="3090349"/>
            <a:ext cx="7616793" cy="1165916"/>
          </a:xfrm>
        </p:spPr>
        <p:txBody>
          <a:bodyPr anchor="ct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1062815" y="448028"/>
            <a:ext cx="6836554" cy="2199646"/>
          </a:xfrm>
        </p:spPr>
        <p:txBody>
          <a:bodyPr anchor="ctr"/>
          <a:lstStyle>
            <a:lvl1pPr>
              <a:defRPr sz="2350"/>
            </a:lvl1pPr>
          </a:lstStyle>
          <a:p>
            <a:r>
              <a:rPr lang="zh-CN" altLang="en-US"/>
              <a:t>单击此处编辑母版标题样式</a:t>
            </a:r>
            <a:endParaRPr lang="en-US" dirty="0"/>
          </a:p>
        </p:txBody>
      </p:sp>
      <p:sp>
        <p:nvSpPr>
          <p:cNvPr id="12" name="Text Placeholder 3"/>
          <p:cNvSpPr>
            <a:spLocks noGrp="1"/>
          </p:cNvSpPr>
          <p:nvPr>
            <p:ph type="body" sz="half" idx="13"/>
          </p:nvPr>
        </p:nvSpPr>
        <p:spPr>
          <a:xfrm>
            <a:off x="1264495" y="2653206"/>
            <a:ext cx="6432028" cy="437142"/>
          </a:xfrm>
        </p:spPr>
        <p:txBody>
          <a:bodyPr anchor="t">
            <a:normAutofit/>
          </a:bodyPr>
          <a:lstStyle>
            <a:lvl1pPr marL="0" indent="0">
              <a:buNone/>
              <a:defRPr sz="1030"/>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4" name="Text Placeholder 3"/>
          <p:cNvSpPr>
            <a:spLocks noGrp="1"/>
          </p:cNvSpPr>
          <p:nvPr>
            <p:ph type="body" sz="half" idx="2"/>
          </p:nvPr>
        </p:nvSpPr>
        <p:spPr>
          <a:xfrm>
            <a:off x="671529" y="3213803"/>
            <a:ext cx="7616793" cy="1044408"/>
          </a:xfrm>
        </p:spPr>
        <p:txBody>
          <a:bodyPr anchor="ctr">
            <a:normAutofit/>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
        <p:nvSpPr>
          <p:cNvPr id="13" name="TextBox 12"/>
          <p:cNvSpPr txBox="1"/>
          <p:nvPr/>
        </p:nvSpPr>
        <p:spPr>
          <a:xfrm>
            <a:off x="735989" y="554277"/>
            <a:ext cx="447993" cy="429783"/>
          </a:xfrm>
          <a:prstGeom prst="rect">
            <a:avLst/>
          </a:prstGeom>
        </p:spPr>
        <p:txBody>
          <a:bodyPr vert="horz" lIns="67199" tIns="33599" rIns="67199" bIns="33599"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5880" dirty="0">
                <a:solidFill>
                  <a:schemeClr val="tx1"/>
                </a:solidFill>
                <a:effectLst/>
              </a:rPr>
              <a:t>“</a:t>
            </a:r>
          </a:p>
        </p:txBody>
      </p:sp>
      <p:sp>
        <p:nvSpPr>
          <p:cNvPr id="14" name="TextBox 13"/>
          <p:cNvSpPr txBox="1"/>
          <p:nvPr/>
        </p:nvSpPr>
        <p:spPr>
          <a:xfrm>
            <a:off x="7758705" y="2200142"/>
            <a:ext cx="447993" cy="429783"/>
          </a:xfrm>
          <a:prstGeom prst="rect">
            <a:avLst/>
          </a:prstGeom>
        </p:spPr>
        <p:txBody>
          <a:bodyPr vert="horz" lIns="67199" tIns="33599" rIns="67199" bIns="33599"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5880" dirty="0">
                <a:solidFill>
                  <a:schemeClr val="tx1"/>
                </a:solidFill>
                <a:effectLst/>
              </a:rPr>
              <a: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1571861"/>
            <a:ext cx="7616793" cy="1846083"/>
          </a:xfrm>
        </p:spPr>
        <p:txBody>
          <a:bodyPr anchor="b"/>
          <a:lstStyle>
            <a:lvl1pPr algn="ctr">
              <a:defRPr sz="235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671529" y="3426601"/>
            <a:ext cx="7616793" cy="838321"/>
          </a:xfrm>
        </p:spPr>
        <p:txBody>
          <a:bodyPr anchor="t"/>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15" name="Title 1"/>
          <p:cNvSpPr>
            <a:spLocks noGrp="1"/>
          </p:cNvSpPr>
          <p:nvPr>
            <p:ph type="title"/>
          </p:nvPr>
        </p:nvSpPr>
        <p:spPr>
          <a:xfrm>
            <a:off x="671529" y="448028"/>
            <a:ext cx="7616793" cy="1179670"/>
          </a:xfrm>
        </p:spPr>
        <p:txBody>
          <a:bodyPr/>
          <a:lstStyle/>
          <a:p>
            <a:r>
              <a:rPr lang="zh-CN" altLang="en-US"/>
              <a:t>单击此处编辑母版标题样式</a:t>
            </a:r>
            <a:endParaRPr lang="en-US" dirty="0"/>
          </a:p>
        </p:txBody>
      </p:sp>
      <p:sp>
        <p:nvSpPr>
          <p:cNvPr id="7" name="Text Placeholder 2"/>
          <p:cNvSpPr>
            <a:spLocks noGrp="1"/>
          </p:cNvSpPr>
          <p:nvPr>
            <p:ph type="body" idx="1"/>
          </p:nvPr>
        </p:nvSpPr>
        <p:spPr>
          <a:xfrm>
            <a:off x="671529" y="1739704"/>
            <a:ext cx="2424404" cy="423526"/>
          </a:xfrm>
        </p:spPr>
        <p:txBody>
          <a:bodyPr anchor="b">
            <a:noAutofit/>
          </a:bodyPr>
          <a:lstStyle>
            <a:lvl1pPr marL="0" indent="0" algn="ctr">
              <a:lnSpc>
                <a:spcPct val="85000"/>
              </a:lnSpc>
              <a:buNone/>
              <a:defRPr sz="176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8" name="Text Placeholder 3"/>
          <p:cNvSpPr>
            <a:spLocks noGrp="1"/>
          </p:cNvSpPr>
          <p:nvPr>
            <p:ph type="body" sz="half" idx="15"/>
          </p:nvPr>
        </p:nvSpPr>
        <p:spPr>
          <a:xfrm>
            <a:off x="671529" y="2163230"/>
            <a:ext cx="2424404" cy="2093034"/>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9" name="Text Placeholder 4"/>
          <p:cNvSpPr>
            <a:spLocks noGrp="1"/>
          </p:cNvSpPr>
          <p:nvPr>
            <p:ph type="body" sz="quarter" idx="3"/>
          </p:nvPr>
        </p:nvSpPr>
        <p:spPr>
          <a:xfrm>
            <a:off x="3272043" y="1739704"/>
            <a:ext cx="2418925" cy="423526"/>
          </a:xfrm>
        </p:spPr>
        <p:txBody>
          <a:bodyPr anchor="b">
            <a:noAutofit/>
          </a:bodyPr>
          <a:lstStyle>
            <a:lvl1pPr marL="0" indent="0" algn="ctr">
              <a:lnSpc>
                <a:spcPct val="85000"/>
              </a:lnSpc>
              <a:buNone/>
              <a:defRPr sz="176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0" name="Text Placeholder 3"/>
          <p:cNvSpPr>
            <a:spLocks noGrp="1"/>
          </p:cNvSpPr>
          <p:nvPr>
            <p:ph type="body" sz="half" idx="16"/>
          </p:nvPr>
        </p:nvSpPr>
        <p:spPr>
          <a:xfrm>
            <a:off x="3263928" y="2163230"/>
            <a:ext cx="2427619" cy="2093034"/>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11" name="Text Placeholder 4"/>
          <p:cNvSpPr>
            <a:spLocks noGrp="1"/>
          </p:cNvSpPr>
          <p:nvPr>
            <p:ph type="body" sz="quarter" idx="13"/>
          </p:nvPr>
        </p:nvSpPr>
        <p:spPr>
          <a:xfrm>
            <a:off x="5859543" y="1739704"/>
            <a:ext cx="2428778" cy="423526"/>
          </a:xfrm>
        </p:spPr>
        <p:txBody>
          <a:bodyPr anchor="b">
            <a:noAutofit/>
          </a:bodyPr>
          <a:lstStyle>
            <a:lvl1pPr marL="0" indent="0" algn="ctr">
              <a:lnSpc>
                <a:spcPct val="85000"/>
              </a:lnSpc>
              <a:buNone/>
              <a:defRPr sz="176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2" name="Text Placeholder 3"/>
          <p:cNvSpPr>
            <a:spLocks noGrp="1"/>
          </p:cNvSpPr>
          <p:nvPr>
            <p:ph type="body" sz="half" idx="17"/>
          </p:nvPr>
        </p:nvSpPr>
        <p:spPr>
          <a:xfrm>
            <a:off x="5859543" y="2163230"/>
            <a:ext cx="2428778" cy="2093034"/>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4" name="Footer Placeholder 3"/>
          <p:cNvSpPr>
            <a:spLocks noGrp="1"/>
          </p:cNvSpPr>
          <p:nvPr>
            <p:ph type="ftr" sz="quarter" idx="11"/>
          </p:nvPr>
        </p:nvSpPr>
        <p:spPr/>
        <p:txBody>
          <a:bodyPr/>
          <a:lstStyle/>
          <a:p>
            <a:endParaRPr lang="zh-CN" altLang="en-US" dirty="0"/>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30" name="Title 1"/>
          <p:cNvSpPr>
            <a:spLocks noGrp="1"/>
          </p:cNvSpPr>
          <p:nvPr>
            <p:ph type="title"/>
          </p:nvPr>
        </p:nvSpPr>
        <p:spPr>
          <a:xfrm>
            <a:off x="671529" y="448889"/>
            <a:ext cx="7616793" cy="1178809"/>
          </a:xfrm>
        </p:spPr>
        <p:txBody>
          <a:bodyPr/>
          <a:lstStyle/>
          <a:p>
            <a:r>
              <a:rPr lang="zh-CN" altLang="en-US"/>
              <a:t>单击此处编辑母版标题样式</a:t>
            </a:r>
            <a:endParaRPr lang="en-US" dirty="0"/>
          </a:p>
        </p:txBody>
      </p:sp>
      <p:sp>
        <p:nvSpPr>
          <p:cNvPr id="19" name="Text Placeholder 2"/>
          <p:cNvSpPr>
            <a:spLocks noGrp="1"/>
          </p:cNvSpPr>
          <p:nvPr>
            <p:ph type="body" idx="1"/>
          </p:nvPr>
        </p:nvSpPr>
        <p:spPr>
          <a:xfrm>
            <a:off x="671529" y="3090348"/>
            <a:ext cx="2422517" cy="423526"/>
          </a:xfrm>
        </p:spPr>
        <p:txBody>
          <a:bodyPr anchor="b">
            <a:noAutofit/>
          </a:bodyPr>
          <a:lstStyle>
            <a:lvl1pPr marL="0" indent="0" algn="ctr">
              <a:lnSpc>
                <a:spcPct val="85000"/>
              </a:lnSpc>
              <a:buNone/>
              <a:defRPr sz="161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20" name="Picture Placeholder 2"/>
          <p:cNvSpPr>
            <a:spLocks noGrp="1" noChangeAspect="1"/>
          </p:cNvSpPr>
          <p:nvPr>
            <p:ph type="pic" idx="15"/>
          </p:nvPr>
        </p:nvSpPr>
        <p:spPr>
          <a:xfrm>
            <a:off x="671529" y="1739704"/>
            <a:ext cx="2422517" cy="112007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175"/>
            </a:lvl1pPr>
            <a:lvl2pPr marL="335915" indent="0">
              <a:buNone/>
              <a:defRPr sz="1175"/>
            </a:lvl2pPr>
            <a:lvl3pPr marL="671830" indent="0">
              <a:buNone/>
              <a:defRPr sz="1175"/>
            </a:lvl3pPr>
            <a:lvl4pPr marL="1007745" indent="0">
              <a:buNone/>
              <a:defRPr sz="1175"/>
            </a:lvl4pPr>
            <a:lvl5pPr marL="1344295" indent="0">
              <a:buNone/>
              <a:defRPr sz="1175"/>
            </a:lvl5pPr>
            <a:lvl6pPr marL="1680210" indent="0">
              <a:buNone/>
              <a:defRPr sz="1175"/>
            </a:lvl6pPr>
            <a:lvl7pPr marL="2016125" indent="0">
              <a:buNone/>
              <a:defRPr sz="1175"/>
            </a:lvl7pPr>
            <a:lvl8pPr marL="2352040" indent="0">
              <a:buNone/>
              <a:defRPr sz="1175"/>
            </a:lvl8pPr>
            <a:lvl9pPr marL="2687955" indent="0">
              <a:buNone/>
              <a:defRPr sz="1175"/>
            </a:lvl9pPr>
          </a:lstStyle>
          <a:p>
            <a:r>
              <a:rPr lang="zh-CN" altLang="en-US"/>
              <a:t>单击图标添加图片</a:t>
            </a:r>
            <a:endParaRPr lang="en-US" dirty="0"/>
          </a:p>
        </p:txBody>
      </p:sp>
      <p:sp>
        <p:nvSpPr>
          <p:cNvPr id="21" name="Text Placeholder 3"/>
          <p:cNvSpPr>
            <a:spLocks noGrp="1"/>
          </p:cNvSpPr>
          <p:nvPr>
            <p:ph type="body" sz="half" idx="18"/>
          </p:nvPr>
        </p:nvSpPr>
        <p:spPr>
          <a:xfrm>
            <a:off x="671529" y="3513874"/>
            <a:ext cx="2422517" cy="742390"/>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22" name="Text Placeholder 4"/>
          <p:cNvSpPr>
            <a:spLocks noGrp="1"/>
          </p:cNvSpPr>
          <p:nvPr>
            <p:ph type="body" sz="quarter" idx="3"/>
          </p:nvPr>
        </p:nvSpPr>
        <p:spPr>
          <a:xfrm>
            <a:off x="3264965" y="3090348"/>
            <a:ext cx="2426500" cy="423526"/>
          </a:xfrm>
        </p:spPr>
        <p:txBody>
          <a:bodyPr anchor="b">
            <a:noAutofit/>
          </a:bodyPr>
          <a:lstStyle>
            <a:lvl1pPr marL="0" indent="0" algn="ctr">
              <a:lnSpc>
                <a:spcPct val="85000"/>
              </a:lnSpc>
              <a:buNone/>
              <a:defRPr sz="161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23" name="Picture Placeholder 2"/>
          <p:cNvSpPr>
            <a:spLocks noGrp="1" noChangeAspect="1"/>
          </p:cNvSpPr>
          <p:nvPr>
            <p:ph type="pic" idx="21"/>
          </p:nvPr>
        </p:nvSpPr>
        <p:spPr>
          <a:xfrm>
            <a:off x="3263928" y="1739704"/>
            <a:ext cx="2427620" cy="112007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175"/>
            </a:lvl1pPr>
            <a:lvl2pPr marL="335915" indent="0">
              <a:buNone/>
              <a:defRPr sz="1175"/>
            </a:lvl2pPr>
            <a:lvl3pPr marL="671830" indent="0">
              <a:buNone/>
              <a:defRPr sz="1175"/>
            </a:lvl3pPr>
            <a:lvl4pPr marL="1007745" indent="0">
              <a:buNone/>
              <a:defRPr sz="1175"/>
            </a:lvl4pPr>
            <a:lvl5pPr marL="1344295" indent="0">
              <a:buNone/>
              <a:defRPr sz="1175"/>
            </a:lvl5pPr>
            <a:lvl6pPr marL="1680210" indent="0">
              <a:buNone/>
              <a:defRPr sz="1175"/>
            </a:lvl6pPr>
            <a:lvl7pPr marL="2016125" indent="0">
              <a:buNone/>
              <a:defRPr sz="1175"/>
            </a:lvl7pPr>
            <a:lvl8pPr marL="2352040" indent="0">
              <a:buNone/>
              <a:defRPr sz="1175"/>
            </a:lvl8pPr>
            <a:lvl9pPr marL="2687955" indent="0">
              <a:buNone/>
              <a:defRPr sz="1175"/>
            </a:lvl9pPr>
          </a:lstStyle>
          <a:p>
            <a:r>
              <a:rPr lang="zh-CN" altLang="en-US"/>
              <a:t>单击图标添加图片</a:t>
            </a:r>
            <a:endParaRPr lang="en-US" dirty="0"/>
          </a:p>
        </p:txBody>
      </p:sp>
      <p:sp>
        <p:nvSpPr>
          <p:cNvPr id="24" name="Text Placeholder 3"/>
          <p:cNvSpPr>
            <a:spLocks noGrp="1"/>
          </p:cNvSpPr>
          <p:nvPr>
            <p:ph type="body" sz="half" idx="19"/>
          </p:nvPr>
        </p:nvSpPr>
        <p:spPr>
          <a:xfrm>
            <a:off x="3263928" y="3513873"/>
            <a:ext cx="2427620" cy="742391"/>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25" name="Text Placeholder 4"/>
          <p:cNvSpPr>
            <a:spLocks noGrp="1"/>
          </p:cNvSpPr>
          <p:nvPr>
            <p:ph type="body" sz="quarter" idx="13"/>
          </p:nvPr>
        </p:nvSpPr>
        <p:spPr>
          <a:xfrm>
            <a:off x="5859544" y="3090348"/>
            <a:ext cx="2425657" cy="423526"/>
          </a:xfrm>
        </p:spPr>
        <p:txBody>
          <a:bodyPr anchor="b">
            <a:noAutofit/>
          </a:bodyPr>
          <a:lstStyle>
            <a:lvl1pPr marL="0" indent="0" algn="ctr">
              <a:lnSpc>
                <a:spcPct val="85000"/>
              </a:lnSpc>
              <a:buNone/>
              <a:defRPr sz="161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26" name="Picture Placeholder 2"/>
          <p:cNvSpPr>
            <a:spLocks noGrp="1" noChangeAspect="1"/>
          </p:cNvSpPr>
          <p:nvPr>
            <p:ph type="pic" idx="22"/>
          </p:nvPr>
        </p:nvSpPr>
        <p:spPr>
          <a:xfrm>
            <a:off x="5859543" y="1739704"/>
            <a:ext cx="2428778" cy="112007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175"/>
            </a:lvl1pPr>
            <a:lvl2pPr marL="335915" indent="0">
              <a:buNone/>
              <a:defRPr sz="1175"/>
            </a:lvl2pPr>
            <a:lvl3pPr marL="671830" indent="0">
              <a:buNone/>
              <a:defRPr sz="1175"/>
            </a:lvl3pPr>
            <a:lvl4pPr marL="1007745" indent="0">
              <a:buNone/>
              <a:defRPr sz="1175"/>
            </a:lvl4pPr>
            <a:lvl5pPr marL="1344295" indent="0">
              <a:buNone/>
              <a:defRPr sz="1175"/>
            </a:lvl5pPr>
            <a:lvl6pPr marL="1680210" indent="0">
              <a:buNone/>
              <a:defRPr sz="1175"/>
            </a:lvl6pPr>
            <a:lvl7pPr marL="2016125" indent="0">
              <a:buNone/>
              <a:defRPr sz="1175"/>
            </a:lvl7pPr>
            <a:lvl8pPr marL="2352040" indent="0">
              <a:buNone/>
              <a:defRPr sz="1175"/>
            </a:lvl8pPr>
            <a:lvl9pPr marL="2687955" indent="0">
              <a:buNone/>
              <a:defRPr sz="1175"/>
            </a:lvl9pPr>
          </a:lstStyle>
          <a:p>
            <a:r>
              <a:rPr lang="zh-CN" altLang="en-US"/>
              <a:t>单击图标添加图片</a:t>
            </a:r>
            <a:endParaRPr lang="en-US" dirty="0"/>
          </a:p>
        </p:txBody>
      </p:sp>
      <p:sp>
        <p:nvSpPr>
          <p:cNvPr id="27" name="Text Placeholder 3"/>
          <p:cNvSpPr>
            <a:spLocks noGrp="1"/>
          </p:cNvSpPr>
          <p:nvPr>
            <p:ph type="body" sz="half" idx="20"/>
          </p:nvPr>
        </p:nvSpPr>
        <p:spPr>
          <a:xfrm>
            <a:off x="5859452" y="3513872"/>
            <a:ext cx="2428870" cy="742392"/>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4" name="Footer Placeholder 3"/>
          <p:cNvSpPr>
            <a:spLocks noGrp="1"/>
          </p:cNvSpPr>
          <p:nvPr>
            <p:ph type="ftr" sz="quarter" idx="11"/>
          </p:nvPr>
        </p:nvSpPr>
        <p:spPr/>
        <p:txBody>
          <a:bodyPr/>
          <a:lstStyle/>
          <a:p>
            <a:endParaRPr lang="zh-CN" altLang="en-US" dirty="0"/>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11" name="Vertical Text Placeholder 2"/>
          <p:cNvSpPr>
            <a:spLocks noGrp="1"/>
          </p:cNvSpPr>
          <p:nvPr>
            <p:ph type="body" orient="vert" sz="quarter" idx="13"/>
          </p:nvPr>
        </p:nvSpPr>
        <p:spPr>
          <a:xfrm>
            <a:off x="671529" y="1739704"/>
            <a:ext cx="7616793" cy="251656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Vertical Title 1"/>
          <p:cNvSpPr>
            <a:spLocks noGrp="1"/>
          </p:cNvSpPr>
          <p:nvPr>
            <p:ph type="title" orient="vert"/>
          </p:nvPr>
        </p:nvSpPr>
        <p:spPr>
          <a:xfrm>
            <a:off x="6411892" y="448029"/>
            <a:ext cx="1876429" cy="3808236"/>
          </a:xfrm>
        </p:spPr>
        <p:txBody>
          <a:bodyPr vert="eaVert"/>
          <a:lstStyle>
            <a:lvl1pPr algn="l">
              <a:defRPr/>
            </a:lvl1pPr>
          </a:lstStyle>
          <a:p>
            <a:r>
              <a:rPr lang="zh-CN" altLang="en-US"/>
              <a:t>单击此处编辑母版标题样式</a:t>
            </a:r>
            <a:endParaRPr lang="en-US" dirty="0"/>
          </a:p>
        </p:txBody>
      </p:sp>
      <p:sp>
        <p:nvSpPr>
          <p:cNvPr id="8" name="Vertical Text Placeholder 2"/>
          <p:cNvSpPr>
            <a:spLocks noGrp="1"/>
          </p:cNvSpPr>
          <p:nvPr>
            <p:ph type="body" orient="vert" sz="quarter" idx="13"/>
          </p:nvPr>
        </p:nvSpPr>
        <p:spPr>
          <a:xfrm>
            <a:off x="671530" y="448029"/>
            <a:ext cx="5628364" cy="3808236"/>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12" name="Content Placeholder 2"/>
          <p:cNvSpPr>
            <a:spLocks noGrp="1"/>
          </p:cNvSpPr>
          <p:nvPr>
            <p:ph sz="quarter" idx="13"/>
          </p:nvPr>
        </p:nvSpPr>
        <p:spPr>
          <a:xfrm>
            <a:off x="671528" y="1739704"/>
            <a:ext cx="7616333" cy="25165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608956"/>
            <a:ext cx="7607459" cy="2011435"/>
          </a:xfrm>
        </p:spPr>
        <p:txBody>
          <a:bodyPr anchor="b">
            <a:normAutofit/>
          </a:bodyPr>
          <a:lstStyle>
            <a:lvl1pPr>
              <a:defRPr sz="2940"/>
            </a:lvl1pPr>
          </a:lstStyle>
          <a:p>
            <a:r>
              <a:rPr lang="zh-CN" altLang="en-US"/>
              <a:t>单击此处编辑母版标题样式</a:t>
            </a:r>
            <a:endParaRPr lang="en-US" dirty="0"/>
          </a:p>
        </p:txBody>
      </p:sp>
      <p:sp>
        <p:nvSpPr>
          <p:cNvPr id="3" name="Text Placeholder 2"/>
          <p:cNvSpPr>
            <a:spLocks noGrp="1"/>
          </p:cNvSpPr>
          <p:nvPr>
            <p:ph type="body" idx="1"/>
          </p:nvPr>
        </p:nvSpPr>
        <p:spPr>
          <a:xfrm>
            <a:off x="671529" y="2688062"/>
            <a:ext cx="7607459" cy="1005551"/>
          </a:xfrm>
        </p:spPr>
        <p:txBody>
          <a:bodyPr>
            <a:normAutofit/>
          </a:bodyPr>
          <a:lstStyle>
            <a:lvl1pPr marL="0" indent="0" algn="ctr">
              <a:buNone/>
              <a:defRPr sz="1470">
                <a:solidFill>
                  <a:schemeClr val="bg1">
                    <a:lumMod val="50000"/>
                  </a:schemeClr>
                </a:solidFill>
              </a:defRPr>
            </a:lvl1pPr>
            <a:lvl2pPr marL="335915" indent="0">
              <a:buNone/>
              <a:defRPr sz="1470">
                <a:solidFill>
                  <a:schemeClr val="tx1">
                    <a:tint val="75000"/>
                  </a:schemeClr>
                </a:solidFill>
              </a:defRPr>
            </a:lvl2pPr>
            <a:lvl3pPr marL="671830" indent="0">
              <a:buNone/>
              <a:defRPr sz="1325">
                <a:solidFill>
                  <a:schemeClr val="tx1">
                    <a:tint val="75000"/>
                  </a:schemeClr>
                </a:solidFill>
              </a:defRPr>
            </a:lvl3pPr>
            <a:lvl4pPr marL="1007745" indent="0">
              <a:buNone/>
              <a:defRPr sz="1175">
                <a:solidFill>
                  <a:schemeClr val="tx1">
                    <a:tint val="75000"/>
                  </a:schemeClr>
                </a:solidFill>
              </a:defRPr>
            </a:lvl4pPr>
            <a:lvl5pPr marL="1344295" indent="0">
              <a:buNone/>
              <a:defRPr sz="1175">
                <a:solidFill>
                  <a:schemeClr val="tx1">
                    <a:tint val="75000"/>
                  </a:schemeClr>
                </a:solidFill>
              </a:defRPr>
            </a:lvl5pPr>
            <a:lvl6pPr marL="1680210" indent="0">
              <a:buNone/>
              <a:defRPr sz="1175">
                <a:solidFill>
                  <a:schemeClr val="tx1">
                    <a:tint val="75000"/>
                  </a:schemeClr>
                </a:solidFill>
              </a:defRPr>
            </a:lvl6pPr>
            <a:lvl7pPr marL="2016125" indent="0">
              <a:buNone/>
              <a:defRPr sz="1175">
                <a:solidFill>
                  <a:schemeClr val="tx1">
                    <a:tint val="75000"/>
                  </a:schemeClr>
                </a:solidFill>
              </a:defRPr>
            </a:lvl7pPr>
            <a:lvl8pPr marL="2352040" indent="0">
              <a:buNone/>
              <a:defRPr sz="1175">
                <a:solidFill>
                  <a:schemeClr val="tx1">
                    <a:tint val="75000"/>
                  </a:schemeClr>
                </a:solidFill>
              </a:defRPr>
            </a:lvl8pPr>
            <a:lvl9pPr marL="2687955" indent="0">
              <a:buNone/>
              <a:defRPr sz="1175">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14" name="Title 1"/>
          <p:cNvSpPr>
            <a:spLocks noGrp="1"/>
          </p:cNvSpPr>
          <p:nvPr>
            <p:ph type="title"/>
          </p:nvPr>
        </p:nvSpPr>
        <p:spPr>
          <a:xfrm>
            <a:off x="671530" y="454582"/>
            <a:ext cx="7616792" cy="1173116"/>
          </a:xfrm>
        </p:spPr>
        <p:txBody>
          <a:bodyPr/>
          <a:lstStyle/>
          <a:p>
            <a:r>
              <a:rPr lang="zh-CN" altLang="en-US"/>
              <a:t>单击此处编辑母版标题样式</a:t>
            </a:r>
            <a:endParaRPr lang="en-US" dirty="0"/>
          </a:p>
        </p:txBody>
      </p:sp>
      <p:sp>
        <p:nvSpPr>
          <p:cNvPr id="12" name="Content Placeholder 2"/>
          <p:cNvSpPr>
            <a:spLocks noGrp="1"/>
          </p:cNvSpPr>
          <p:nvPr>
            <p:ph sz="quarter" idx="13"/>
          </p:nvPr>
        </p:nvSpPr>
        <p:spPr>
          <a:xfrm>
            <a:off x="671529" y="1739704"/>
            <a:ext cx="3752397" cy="25165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13" name="Content Placeholder 3"/>
          <p:cNvSpPr>
            <a:spLocks noGrp="1"/>
          </p:cNvSpPr>
          <p:nvPr>
            <p:ph sz="quarter" idx="14"/>
          </p:nvPr>
        </p:nvSpPr>
        <p:spPr>
          <a:xfrm>
            <a:off x="4535924" y="1739704"/>
            <a:ext cx="3751937" cy="25165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14" name="Title 1"/>
          <p:cNvSpPr>
            <a:spLocks noGrp="1"/>
          </p:cNvSpPr>
          <p:nvPr>
            <p:ph type="title"/>
          </p:nvPr>
        </p:nvSpPr>
        <p:spPr>
          <a:xfrm>
            <a:off x="671530" y="454582"/>
            <a:ext cx="7616792" cy="1173116"/>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42432" y="1742589"/>
            <a:ext cx="3581496" cy="499764"/>
          </a:xfrm>
        </p:spPr>
        <p:txBody>
          <a:bodyPr anchor="b">
            <a:noAutofit/>
          </a:bodyPr>
          <a:lstStyle>
            <a:lvl1pPr marL="0" indent="0">
              <a:lnSpc>
                <a:spcPct val="85000"/>
              </a:lnSpc>
              <a:buNone/>
              <a:defRPr sz="1910"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2" name="Content Placeholder 3"/>
          <p:cNvSpPr>
            <a:spLocks noGrp="1"/>
          </p:cNvSpPr>
          <p:nvPr>
            <p:ph sz="quarter" idx="13"/>
          </p:nvPr>
        </p:nvSpPr>
        <p:spPr>
          <a:xfrm>
            <a:off x="671529" y="2242353"/>
            <a:ext cx="3752398" cy="201391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4700705" y="1742589"/>
            <a:ext cx="3587617" cy="499764"/>
          </a:xfrm>
        </p:spPr>
        <p:txBody>
          <a:bodyPr anchor="b">
            <a:noAutofit/>
          </a:bodyPr>
          <a:lstStyle>
            <a:lvl1pPr marL="0" indent="0">
              <a:lnSpc>
                <a:spcPct val="85000"/>
              </a:lnSpc>
              <a:buNone/>
              <a:defRPr sz="1910"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3" name="Content Placeholder 5"/>
          <p:cNvSpPr>
            <a:spLocks noGrp="1"/>
          </p:cNvSpPr>
          <p:nvPr>
            <p:ph sz="quarter" idx="14"/>
          </p:nvPr>
        </p:nvSpPr>
        <p:spPr>
          <a:xfrm>
            <a:off x="4535924" y="2242353"/>
            <a:ext cx="3751938" cy="201391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8" name="Footer Placeholder 7"/>
          <p:cNvSpPr>
            <a:spLocks noGrp="1"/>
          </p:cNvSpPr>
          <p:nvPr>
            <p:ph type="ftr" sz="quarter" idx="11"/>
          </p:nvPr>
        </p:nvSpPr>
        <p:spPr/>
        <p:txBody>
          <a:bodyPr/>
          <a:lstStyle/>
          <a:p>
            <a:endParaRPr lang="zh-CN" altLang="en-US" dirty="0"/>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Date Placeholder 1"/>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448028"/>
            <a:ext cx="2892321" cy="1486997"/>
          </a:xfrm>
        </p:spPr>
        <p:txBody>
          <a:bodyPr anchor="b"/>
          <a:lstStyle>
            <a:lvl1pPr algn="ctr">
              <a:defRPr sz="2350"/>
            </a:lvl1pPr>
          </a:lstStyle>
          <a:p>
            <a:r>
              <a:rPr lang="zh-CN" altLang="en-US"/>
              <a:t>单击此处编辑母版标题样式</a:t>
            </a:r>
            <a:endParaRPr lang="en-US" dirty="0"/>
          </a:p>
        </p:txBody>
      </p:sp>
      <p:sp>
        <p:nvSpPr>
          <p:cNvPr id="10" name="Content Placeholder 2"/>
          <p:cNvSpPr>
            <a:spLocks noGrp="1"/>
          </p:cNvSpPr>
          <p:nvPr>
            <p:ph sz="quarter" idx="13"/>
          </p:nvPr>
        </p:nvSpPr>
        <p:spPr>
          <a:xfrm>
            <a:off x="3731847" y="448028"/>
            <a:ext cx="4556474" cy="3808236"/>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671529" y="1935024"/>
            <a:ext cx="2892321" cy="2321240"/>
          </a:xfrm>
        </p:spPr>
        <p:txBody>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448028"/>
            <a:ext cx="4361584" cy="1486998"/>
          </a:xfrm>
        </p:spPr>
        <p:txBody>
          <a:bodyPr anchor="b"/>
          <a:lstStyle>
            <a:lvl1pPr algn="ctr">
              <a:defRPr sz="235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456457" y="448029"/>
            <a:ext cx="2392349" cy="3808236"/>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2350"/>
            </a:lvl1pPr>
            <a:lvl2pPr marL="335915" indent="0">
              <a:buNone/>
              <a:defRPr sz="2060"/>
            </a:lvl2pPr>
            <a:lvl3pPr marL="671830" indent="0">
              <a:buNone/>
              <a:defRPr sz="1765"/>
            </a:lvl3pPr>
            <a:lvl4pPr marL="1007745" indent="0">
              <a:buNone/>
              <a:defRPr sz="1470"/>
            </a:lvl4pPr>
            <a:lvl5pPr marL="1344295" indent="0">
              <a:buNone/>
              <a:defRPr sz="1470"/>
            </a:lvl5pPr>
            <a:lvl6pPr marL="1680210" indent="0">
              <a:buNone/>
              <a:defRPr sz="1470"/>
            </a:lvl6pPr>
            <a:lvl7pPr marL="2016125" indent="0">
              <a:buNone/>
              <a:defRPr sz="1470"/>
            </a:lvl7pPr>
            <a:lvl8pPr marL="2352040" indent="0">
              <a:buNone/>
              <a:defRPr sz="1470"/>
            </a:lvl8pPr>
            <a:lvl9pPr marL="2687955" indent="0">
              <a:buNone/>
              <a:defRPr sz="1470"/>
            </a:lvl9pPr>
          </a:lstStyle>
          <a:p>
            <a:r>
              <a:rPr lang="zh-CN" altLang="en-US"/>
              <a:t>单击图标添加图片</a:t>
            </a:r>
            <a:endParaRPr lang="en-US" dirty="0"/>
          </a:p>
        </p:txBody>
      </p:sp>
      <p:sp>
        <p:nvSpPr>
          <p:cNvPr id="4" name="Text Placeholder 3"/>
          <p:cNvSpPr>
            <a:spLocks noGrp="1"/>
          </p:cNvSpPr>
          <p:nvPr>
            <p:ph type="body" sz="half" idx="2"/>
          </p:nvPr>
        </p:nvSpPr>
        <p:spPr>
          <a:xfrm>
            <a:off x="671544" y="1935025"/>
            <a:ext cx="4361569" cy="2321239"/>
          </a:xfrm>
        </p:spPr>
        <p:txBody>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1"/>
            <a:ext cx="8959852" cy="50403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71530" y="454582"/>
            <a:ext cx="7616792" cy="1173116"/>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71529" y="1739704"/>
            <a:ext cx="7616793" cy="251656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5643072" y="4323936"/>
            <a:ext cx="2015966" cy="268350"/>
          </a:xfrm>
          <a:prstGeom prst="rect">
            <a:avLst/>
          </a:prstGeom>
        </p:spPr>
        <p:txBody>
          <a:bodyPr vert="horz" lIns="91440" tIns="45720" rIns="91440" bIns="45720" rtlCol="0" anchor="ctr"/>
          <a:lstStyle>
            <a:lvl1pPr algn="r">
              <a:defRPr sz="735">
                <a:solidFill>
                  <a:schemeClr val="tx1"/>
                </a:solidFill>
              </a:defRPr>
            </a:lvl1pPr>
          </a:lstStyle>
          <a:p>
            <a:fld id="{530820CF-B880-4189-942D-D702A7CBA730}" type="datetimeFigureOut">
              <a:rPr lang="zh-CN" altLang="en-US" smtClean="0"/>
              <a:t>2022/12/16</a:t>
            </a:fld>
            <a:endParaRPr lang="zh-CN" altLang="en-US" dirty="0"/>
          </a:p>
        </p:txBody>
      </p:sp>
      <p:sp>
        <p:nvSpPr>
          <p:cNvPr id="5" name="Footer Placeholder 4"/>
          <p:cNvSpPr>
            <a:spLocks noGrp="1"/>
          </p:cNvSpPr>
          <p:nvPr>
            <p:ph type="ftr" sz="quarter" idx="3"/>
          </p:nvPr>
        </p:nvSpPr>
        <p:spPr>
          <a:xfrm>
            <a:off x="671529" y="4323936"/>
            <a:ext cx="4903877" cy="268350"/>
          </a:xfrm>
          <a:prstGeom prst="rect">
            <a:avLst/>
          </a:prstGeom>
        </p:spPr>
        <p:txBody>
          <a:bodyPr vert="horz" lIns="91440" tIns="45720" rIns="91440" bIns="45720" rtlCol="0" anchor="ctr"/>
          <a:lstStyle>
            <a:lvl1pPr algn="l">
              <a:defRPr sz="735">
                <a:solidFill>
                  <a:schemeClr val="tx1"/>
                </a:solidFill>
              </a:defRPr>
            </a:lvl1pPr>
          </a:lstStyle>
          <a:p>
            <a:endParaRPr lang="zh-CN" altLang="en-US" dirty="0"/>
          </a:p>
        </p:txBody>
      </p:sp>
      <p:sp>
        <p:nvSpPr>
          <p:cNvPr id="6" name="Slide Number Placeholder 5"/>
          <p:cNvSpPr>
            <a:spLocks noGrp="1"/>
          </p:cNvSpPr>
          <p:nvPr>
            <p:ph type="sldNum" sz="quarter" idx="4"/>
          </p:nvPr>
        </p:nvSpPr>
        <p:spPr>
          <a:xfrm>
            <a:off x="7726703" y="4323936"/>
            <a:ext cx="561618" cy="268350"/>
          </a:xfrm>
          <a:prstGeom prst="rect">
            <a:avLst/>
          </a:prstGeom>
        </p:spPr>
        <p:txBody>
          <a:bodyPr vert="horz" lIns="91440" tIns="45720" rIns="91440" bIns="45720" rtlCol="0" anchor="ctr"/>
          <a:lstStyle>
            <a:lvl1pPr algn="r">
              <a:defRPr sz="735">
                <a:solidFill>
                  <a:schemeClr val="tx1"/>
                </a:solidFill>
              </a:defRPr>
            </a:lvl1pPr>
          </a:lstStyle>
          <a:p>
            <a:fld id="{0C913308-F349-4B6D-A68A-DD1791B4A57B}" type="slidenum">
              <a:rPr lang="zh-CN" altLang="en-US" smtClean="0"/>
              <a:t>‹#›</a:t>
            </a:fld>
            <a:endParaRPr lang="zh-CN" altLang="en-US" dirty="0"/>
          </a:p>
        </p:txBody>
      </p:sp>
      <p:sp>
        <p:nvSpPr>
          <p:cNvPr id="7" name="文本框 6">
            <a:extLst>
              <a:ext uri="{FF2B5EF4-FFF2-40B4-BE49-F238E27FC236}">
                <a16:creationId xmlns:a16="http://schemas.microsoft.com/office/drawing/2014/main" id="{CF4780E2-6D85-64F7-EB0C-2066C972ABEB}"/>
              </a:ext>
            </a:extLst>
          </p:cNvPr>
          <p:cNvSpPr txBox="1"/>
          <p:nvPr userDrawn="1"/>
        </p:nvSpPr>
        <p:spPr>
          <a:xfrm>
            <a:off x="-128587" y="4688669"/>
            <a:ext cx="5919732" cy="369332"/>
          </a:xfrm>
          <a:prstGeom prst="rect">
            <a:avLst/>
          </a:prstGeom>
          <a:noFill/>
        </p:spPr>
        <p:txBody>
          <a:bodyPr wrap="square">
            <a:spAutoFit/>
          </a:bodyPr>
          <a:lstStyle/>
          <a:p>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信创</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Linux</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操作系统管理（统信</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UOS</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版）</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配套</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PPT</a:t>
            </a:r>
            <a:endParaRPr lang="zh-CN" altLang="en-US" sz="1800" kern="100" dirty="0">
              <a:latin typeface="等线" panose="02010600030101010101" pitchFamily="2" charset="-122"/>
              <a:ea typeface="等线" panose="02010600030101010101" pitchFamily="2" charset="-122"/>
              <a:cs typeface="Times New Roman" panose="02020603050405020304" pitchFamily="18" charset="0"/>
            </a:endParaRPr>
          </a:p>
        </p:txBody>
      </p:sp>
      <p:pic>
        <p:nvPicPr>
          <p:cNvPr id="10" name="Picture 5" descr="G:\Fujian Communications Technology college\科研项目\科技服务团队\校名和图标\新校徽透明.png">
            <a:extLst>
              <a:ext uri="{FF2B5EF4-FFF2-40B4-BE49-F238E27FC236}">
                <a16:creationId xmlns:a16="http://schemas.microsoft.com/office/drawing/2014/main" id="{560A3010-C487-A934-4484-5D69905E649A}"/>
              </a:ext>
            </a:extLst>
          </p:cNvPr>
          <p:cNvPicPr>
            <a:picLocks noChangeAspect="1" noChangeArrowheads="1"/>
          </p:cNvPicPr>
          <p:nvPr userDrawn="1"/>
        </p:nvPicPr>
        <p:blipFill>
          <a:blip r:embed="rId21">
            <a:extLst>
              <a:ext uri="{28A0092B-C50C-407E-A947-70E740481C1C}">
                <a14:useLocalDpi xmlns:a14="http://schemas.microsoft.com/office/drawing/2010/main" val="0"/>
              </a:ext>
            </a:extLst>
          </a:blip>
          <a:srcRect/>
          <a:stretch>
            <a:fillRect/>
          </a:stretch>
        </p:blipFill>
        <p:spPr bwMode="auto">
          <a:xfrm>
            <a:off x="8205225" y="4297835"/>
            <a:ext cx="739196" cy="74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descr="图片包含 文本&#10;&#10;描述已自动生成">
            <a:extLst>
              <a:ext uri="{FF2B5EF4-FFF2-40B4-BE49-F238E27FC236}">
                <a16:creationId xmlns:a16="http://schemas.microsoft.com/office/drawing/2014/main" id="{53485079-32F8-A795-9ECC-7A2BDCA26764}"/>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123496" y="4614769"/>
            <a:ext cx="956830" cy="425667"/>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671830" rtl="0" eaLnBrk="1" latinLnBrk="0" hangingPunct="1">
        <a:lnSpc>
          <a:spcPct val="90000"/>
        </a:lnSpc>
        <a:spcBef>
          <a:spcPct val="0"/>
        </a:spcBef>
        <a:buNone/>
        <a:defRPr sz="2645" kern="1200" cap="none" baseline="0">
          <a:solidFill>
            <a:schemeClr val="tx1"/>
          </a:solidFill>
          <a:effectLst/>
          <a:latin typeface="+mj-lt"/>
          <a:ea typeface="+mj-ea"/>
          <a:cs typeface="+mj-cs"/>
        </a:defRPr>
      </a:lvl1pPr>
    </p:titleStyle>
    <p:bodyStyle>
      <a:lvl1pPr marL="168275" indent="-168275" algn="l" defTabSz="671830" rtl="0" eaLnBrk="1" latinLnBrk="0" hangingPunct="1">
        <a:lnSpc>
          <a:spcPct val="120000"/>
        </a:lnSpc>
        <a:spcBef>
          <a:spcPts val="735"/>
        </a:spcBef>
        <a:buClr>
          <a:schemeClr val="tx1"/>
        </a:buClr>
        <a:buFont typeface="Arial" panose="020B0604020202020204" pitchFamily="34" charset="0"/>
        <a:buChar char="•"/>
        <a:defRPr sz="1470" kern="1200" cap="none" baseline="0">
          <a:solidFill>
            <a:schemeClr val="tx1"/>
          </a:solidFill>
          <a:effectLst/>
          <a:latin typeface="+mn-lt"/>
          <a:ea typeface="+mn-ea"/>
          <a:cs typeface="+mn-cs"/>
        </a:defRPr>
      </a:lvl1pPr>
      <a:lvl2pPr marL="504190" indent="-168275" algn="l" defTabSz="671830" rtl="0" eaLnBrk="1" latinLnBrk="0" hangingPunct="1">
        <a:lnSpc>
          <a:spcPct val="120000"/>
        </a:lnSpc>
        <a:spcBef>
          <a:spcPts val="365"/>
        </a:spcBef>
        <a:buClr>
          <a:schemeClr val="tx1"/>
        </a:buClr>
        <a:buFont typeface="Arial" panose="020B0604020202020204" pitchFamily="34" charset="0"/>
        <a:buChar char="•"/>
        <a:defRPr sz="1325" kern="1200" cap="none" baseline="0">
          <a:solidFill>
            <a:schemeClr val="tx1"/>
          </a:solidFill>
          <a:effectLst/>
          <a:latin typeface="+mn-lt"/>
          <a:ea typeface="+mn-ea"/>
          <a:cs typeface="+mn-cs"/>
        </a:defRPr>
      </a:lvl2pPr>
      <a:lvl3pPr marL="840105" indent="-168275" algn="l" defTabSz="671830" rtl="0" eaLnBrk="1" latinLnBrk="0" hangingPunct="1">
        <a:lnSpc>
          <a:spcPct val="120000"/>
        </a:lnSpc>
        <a:spcBef>
          <a:spcPts val="365"/>
        </a:spcBef>
        <a:buClr>
          <a:schemeClr val="tx1"/>
        </a:buClr>
        <a:buFont typeface="Arial" panose="020B0604020202020204" pitchFamily="34" charset="0"/>
        <a:buChar char="•"/>
        <a:defRPr sz="1175" kern="1200" cap="none" baseline="0">
          <a:solidFill>
            <a:schemeClr val="tx1"/>
          </a:solidFill>
          <a:effectLst/>
          <a:latin typeface="+mn-lt"/>
          <a:ea typeface="+mn-ea"/>
          <a:cs typeface="+mn-cs"/>
        </a:defRPr>
      </a:lvl3pPr>
      <a:lvl4pPr marL="117602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none" baseline="0">
          <a:solidFill>
            <a:schemeClr val="tx1"/>
          </a:solidFill>
          <a:effectLst/>
          <a:latin typeface="+mn-lt"/>
          <a:ea typeface="+mn-ea"/>
          <a:cs typeface="+mn-cs"/>
        </a:defRPr>
      </a:lvl4pPr>
      <a:lvl5pPr marL="1511935"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none" baseline="0">
          <a:solidFill>
            <a:schemeClr val="tx1"/>
          </a:solidFill>
          <a:effectLst/>
          <a:latin typeface="+mn-lt"/>
          <a:ea typeface="+mn-ea"/>
          <a:cs typeface="+mn-cs"/>
        </a:defRPr>
      </a:lvl5pPr>
      <a:lvl6pPr marL="184785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6pPr>
      <a:lvl7pPr marL="2183765"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7pPr>
      <a:lvl8pPr marL="251968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8pPr>
      <a:lvl9pPr marL="285623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9pPr>
    </p:bodyStyle>
    <p:otherStyle>
      <a:defPPr>
        <a:defRPr lang="en-US"/>
      </a:defPPr>
      <a:lvl1pPr marL="0" algn="l" defTabSz="671830" rtl="0" eaLnBrk="1" latinLnBrk="0" hangingPunct="1">
        <a:defRPr sz="1325" kern="1200">
          <a:solidFill>
            <a:schemeClr val="tx1"/>
          </a:solidFill>
          <a:latin typeface="+mn-lt"/>
          <a:ea typeface="+mn-ea"/>
          <a:cs typeface="+mn-cs"/>
        </a:defRPr>
      </a:lvl1pPr>
      <a:lvl2pPr marL="335915" algn="l" defTabSz="671830" rtl="0" eaLnBrk="1" latinLnBrk="0" hangingPunct="1">
        <a:defRPr sz="1325" kern="1200">
          <a:solidFill>
            <a:schemeClr val="tx1"/>
          </a:solidFill>
          <a:latin typeface="+mn-lt"/>
          <a:ea typeface="+mn-ea"/>
          <a:cs typeface="+mn-cs"/>
        </a:defRPr>
      </a:lvl2pPr>
      <a:lvl3pPr marL="671830" algn="l" defTabSz="671830" rtl="0" eaLnBrk="1" latinLnBrk="0" hangingPunct="1">
        <a:defRPr sz="1325" kern="1200">
          <a:solidFill>
            <a:schemeClr val="tx1"/>
          </a:solidFill>
          <a:latin typeface="+mn-lt"/>
          <a:ea typeface="+mn-ea"/>
          <a:cs typeface="+mn-cs"/>
        </a:defRPr>
      </a:lvl3pPr>
      <a:lvl4pPr marL="1007745" algn="l" defTabSz="671830" rtl="0" eaLnBrk="1" latinLnBrk="0" hangingPunct="1">
        <a:defRPr sz="1325" kern="1200">
          <a:solidFill>
            <a:schemeClr val="tx1"/>
          </a:solidFill>
          <a:latin typeface="+mn-lt"/>
          <a:ea typeface="+mn-ea"/>
          <a:cs typeface="+mn-cs"/>
        </a:defRPr>
      </a:lvl4pPr>
      <a:lvl5pPr marL="1344295" algn="l" defTabSz="671830" rtl="0" eaLnBrk="1" latinLnBrk="0" hangingPunct="1">
        <a:defRPr sz="1325" kern="1200">
          <a:solidFill>
            <a:schemeClr val="tx1"/>
          </a:solidFill>
          <a:latin typeface="+mn-lt"/>
          <a:ea typeface="+mn-ea"/>
          <a:cs typeface="+mn-cs"/>
        </a:defRPr>
      </a:lvl5pPr>
      <a:lvl6pPr marL="1680210" algn="l" defTabSz="671830" rtl="0" eaLnBrk="1" latinLnBrk="0" hangingPunct="1">
        <a:defRPr sz="1325" kern="1200">
          <a:solidFill>
            <a:schemeClr val="tx1"/>
          </a:solidFill>
          <a:latin typeface="+mn-lt"/>
          <a:ea typeface="+mn-ea"/>
          <a:cs typeface="+mn-cs"/>
        </a:defRPr>
      </a:lvl6pPr>
      <a:lvl7pPr marL="2016125" algn="l" defTabSz="671830" rtl="0" eaLnBrk="1" latinLnBrk="0" hangingPunct="1">
        <a:defRPr sz="1325" kern="1200">
          <a:solidFill>
            <a:schemeClr val="tx1"/>
          </a:solidFill>
          <a:latin typeface="+mn-lt"/>
          <a:ea typeface="+mn-ea"/>
          <a:cs typeface="+mn-cs"/>
        </a:defRPr>
      </a:lvl7pPr>
      <a:lvl8pPr marL="2352040" algn="l" defTabSz="671830" rtl="0" eaLnBrk="1" latinLnBrk="0" hangingPunct="1">
        <a:defRPr sz="1325" kern="1200">
          <a:solidFill>
            <a:schemeClr val="tx1"/>
          </a:solidFill>
          <a:latin typeface="+mn-lt"/>
          <a:ea typeface="+mn-ea"/>
          <a:cs typeface="+mn-cs"/>
        </a:defRPr>
      </a:lvl8pPr>
      <a:lvl9pPr marL="2687955" algn="l" defTabSz="671830" rtl="0" eaLnBrk="1" latinLnBrk="0" hangingPunct="1">
        <a:defRPr sz="132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6"/>
          <p:cNvSpPr/>
          <p:nvPr/>
        </p:nvSpPr>
        <p:spPr>
          <a:xfrm>
            <a:off x="1851633" y="1634757"/>
            <a:ext cx="5256584" cy="1545378"/>
          </a:xfrm>
          <a:prstGeom prst="rect">
            <a:avLst/>
          </a:prstGeom>
        </p:spPr>
        <p:txBody>
          <a:bodyPr wrap="square" lIns="67391" tIns="33696" rIns="67391" bIns="33696">
            <a:spAutoFit/>
          </a:bodyPr>
          <a:lstStyle/>
          <a:p>
            <a:pPr algn="ctr">
              <a:defRPr/>
            </a:pPr>
            <a:r>
              <a:rPr lang="zh-CN" altLang="en-US" sz="48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项目四 进程、任务与作业管理</a:t>
            </a:r>
          </a:p>
        </p:txBody>
      </p:sp>
      <p:cxnSp>
        <p:nvCxnSpPr>
          <p:cNvPr id="12" name="直接连接符 11"/>
          <p:cNvCxnSpPr/>
          <p:nvPr/>
        </p:nvCxnSpPr>
        <p:spPr>
          <a:xfrm>
            <a:off x="3111773" y="3218933"/>
            <a:ext cx="2592288" cy="0"/>
          </a:xfrm>
          <a:prstGeom prst="line">
            <a:avLst/>
          </a:prstGeom>
          <a:ln w="15875">
            <a:solidFill>
              <a:srgbClr val="D9D9D9"/>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advTm="6903">
        <p:fade/>
      </p:transition>
    </mc:Choice>
    <mc:Fallback xmlns="">
      <p:transition spd="med" advTm="690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1100"/>
                            </p:stCondLst>
                            <p:childTnLst>
                              <p:par>
                                <p:cTn id="13" presetID="34" presetClass="emph" presetSubtype="0" fill="hold" grpId="1" nodeType="afterEffect">
                                  <p:stCondLst>
                                    <p:cond delay="0"/>
                                  </p:stCondLst>
                                  <p:iterate type="lt">
                                    <p:tmPct val="10000"/>
                                  </p:iterate>
                                  <p:childTnLst>
                                    <p:animMotion origin="layout" path="M 0 -4.80315E-6 L 0 -0.07212 " pathEditMode="relative" rAng="0" ptsTypes="AA">
                                      <p:cBhvr>
                                        <p:cTn id="14" dur="250" accel="50000" decel="50000" autoRev="1" fill="hold">
                                          <p:stCondLst>
                                            <p:cond delay="0"/>
                                          </p:stCondLst>
                                        </p:cTn>
                                        <p:tgtEl>
                                          <p:spTgt spid="4"/>
                                        </p:tgtEl>
                                        <p:attrNameLst>
                                          <p:attrName>ppt_x</p:attrName>
                                          <p:attrName>ppt_y</p:attrName>
                                        </p:attrNameLst>
                                      </p:cBhvr>
                                      <p:rCtr x="0" y="-3622"/>
                                    </p:animMotion>
                                    <p:animRot by="1500000">
                                      <p:cBhvr>
                                        <p:cTn id="15" dur="125" fill="hold">
                                          <p:stCondLst>
                                            <p:cond delay="0"/>
                                          </p:stCondLst>
                                        </p:cTn>
                                        <p:tgtEl>
                                          <p:spTgt spid="4"/>
                                        </p:tgtEl>
                                        <p:attrNameLst>
                                          <p:attrName>r</p:attrName>
                                        </p:attrNameLst>
                                      </p:cBhvr>
                                    </p:animRot>
                                    <p:animRot by="-1500000">
                                      <p:cBhvr>
                                        <p:cTn id="16" dur="125" fill="hold">
                                          <p:stCondLst>
                                            <p:cond delay="125"/>
                                          </p:stCondLst>
                                        </p:cTn>
                                        <p:tgtEl>
                                          <p:spTgt spid="4"/>
                                        </p:tgtEl>
                                        <p:attrNameLst>
                                          <p:attrName>r</p:attrName>
                                        </p:attrNameLst>
                                      </p:cBhvr>
                                    </p:animRot>
                                    <p:animRot by="-1500000">
                                      <p:cBhvr>
                                        <p:cTn id="17" dur="125" fill="hold">
                                          <p:stCondLst>
                                            <p:cond delay="250"/>
                                          </p:stCondLst>
                                        </p:cTn>
                                        <p:tgtEl>
                                          <p:spTgt spid="4"/>
                                        </p:tgtEl>
                                        <p:attrNameLst>
                                          <p:attrName>r</p:attrName>
                                        </p:attrNameLst>
                                      </p:cBhvr>
                                    </p:animRot>
                                    <p:animRot by="1500000">
                                      <p:cBhvr>
                                        <p:cTn id="18" dur="125" fill="hold">
                                          <p:stCondLst>
                                            <p:cond delay="375"/>
                                          </p:stCondLst>
                                        </p:cTn>
                                        <p:tgtEl>
                                          <p:spTgt spid="4"/>
                                        </p:tgtEl>
                                        <p:attrNameLst>
                                          <p:attrName>r</p:attrName>
                                        </p:attrNameLst>
                                      </p:cBhvr>
                                    </p:animRot>
                                  </p:childTnLst>
                                </p:cTn>
                              </p:par>
                            </p:childTnLst>
                          </p:cTn>
                        </p:par>
                        <p:par>
                          <p:cTn id="19" fill="hold">
                            <p:stCondLst>
                              <p:cond delay="2200"/>
                            </p:stCondLst>
                            <p:childTnLst>
                              <p:par>
                                <p:cTn id="20" presetID="16" presetClass="entr" presetSubtype="21"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arn(inVertical)">
                                      <p:cBhvr>
                                        <p:cTn id="22" dur="500"/>
                                        <p:tgtEl>
                                          <p:spTgt spid="12"/>
                                        </p:tgtEl>
                                      </p:cBhvr>
                                    </p:animEffect>
                                  </p:childTnLst>
                                </p:cTn>
                              </p:par>
                            </p:childTnLst>
                          </p:cTn>
                        </p:par>
                        <p:par>
                          <p:cTn id="23" fill="hold">
                            <p:stCondLst>
                              <p:cond delay="2700"/>
                            </p:stCondLst>
                            <p:childTnLst>
                              <p:par>
                                <p:cTn id="24" presetID="2" presetClass="exit" presetSubtype="4" fill="hold" grpId="2" nodeType="afterEffect">
                                  <p:stCondLst>
                                    <p:cond delay="0"/>
                                  </p:stCondLst>
                                  <p:iterate type="lt">
                                    <p:tmPct val="0"/>
                                  </p:iterate>
                                  <p:childTnLst>
                                    <p:anim calcmode="lin" valueType="num">
                                      <p:cBhvr additive="base">
                                        <p:cTn id="25" dur="500"/>
                                        <p:tgtEl>
                                          <p:spTgt spid="4"/>
                                        </p:tgtEl>
                                        <p:attrNameLst>
                                          <p:attrName>ppt_x</p:attrName>
                                        </p:attrNameLst>
                                      </p:cBhvr>
                                      <p:tavLst>
                                        <p:tav tm="0">
                                          <p:val>
                                            <p:strVal val="ppt_x"/>
                                          </p:val>
                                        </p:tav>
                                        <p:tav tm="100000">
                                          <p:val>
                                            <p:strVal val="ppt_x"/>
                                          </p:val>
                                        </p:tav>
                                      </p:tavLst>
                                    </p:anim>
                                    <p:anim calcmode="lin" valueType="num">
                                      <p:cBhvr additive="base">
                                        <p:cTn id="26" dur="500"/>
                                        <p:tgtEl>
                                          <p:spTgt spid="4"/>
                                        </p:tgtEl>
                                        <p:attrNameLst>
                                          <p:attrName>ppt_y</p:attrName>
                                        </p:attrNameLst>
                                      </p:cBhvr>
                                      <p:tavLst>
                                        <p:tav tm="0">
                                          <p:val>
                                            <p:strVal val="ppt_y"/>
                                          </p:val>
                                        </p:tav>
                                        <p:tav tm="100000">
                                          <p:val>
                                            <p:strVal val="1+ppt_h/2"/>
                                          </p:val>
                                        </p:tav>
                                      </p:tavLst>
                                    </p:anim>
                                    <p:set>
                                      <p:cBhvr>
                                        <p:cTn id="27" dur="1" fill="hold">
                                          <p:stCondLst>
                                            <p:cond delay="499"/>
                                          </p:stCondLst>
                                        </p:cTn>
                                        <p:tgtEl>
                                          <p:spTgt spid="4"/>
                                        </p:tgtEl>
                                        <p:attrNameLst>
                                          <p:attrName>style.visibility</p:attrName>
                                        </p:attrNameLst>
                                      </p:cBhvr>
                                      <p:to>
                                        <p:strVal val="hidden"/>
                                      </p:to>
                                    </p:set>
                                  </p:childTnLst>
                                </p:cTn>
                              </p:par>
                            </p:childTnLst>
                          </p:cTn>
                        </p:par>
                        <p:par>
                          <p:cTn id="28" fill="hold">
                            <p:stCondLst>
                              <p:cond delay="3200"/>
                            </p:stCondLst>
                            <p:childTnLst>
                              <p:par>
                                <p:cTn id="29" presetID="55" presetClass="exit" presetSubtype="0" fill="hold" nodeType="afterEffect">
                                  <p:stCondLst>
                                    <p:cond delay="0"/>
                                  </p:stCondLst>
                                  <p:childTnLst>
                                    <p:anim calcmode="lin" valueType="num">
                                      <p:cBhvr>
                                        <p:cTn id="30" dur="1000"/>
                                        <p:tgtEl>
                                          <p:spTgt spid="12"/>
                                        </p:tgtEl>
                                        <p:attrNameLst>
                                          <p:attrName>ppt_w</p:attrName>
                                        </p:attrNameLst>
                                      </p:cBhvr>
                                      <p:tavLst>
                                        <p:tav tm="0">
                                          <p:val>
                                            <p:strVal val="ppt_w"/>
                                          </p:val>
                                        </p:tav>
                                        <p:tav tm="100000">
                                          <p:val>
                                            <p:strVal val="ppt_w*0.70"/>
                                          </p:val>
                                        </p:tav>
                                      </p:tavLst>
                                    </p:anim>
                                    <p:anim calcmode="lin" valueType="num">
                                      <p:cBhvr>
                                        <p:cTn id="31" dur="1000"/>
                                        <p:tgtEl>
                                          <p:spTgt spid="12"/>
                                        </p:tgtEl>
                                        <p:attrNameLst>
                                          <p:attrName>ppt_h</p:attrName>
                                        </p:attrNameLst>
                                      </p:cBhvr>
                                      <p:tavLst>
                                        <p:tav tm="0">
                                          <p:val>
                                            <p:strVal val="ppt_h"/>
                                          </p:val>
                                        </p:tav>
                                        <p:tav tm="100000">
                                          <p:val>
                                            <p:strVal val="ppt_h"/>
                                          </p:val>
                                        </p:tav>
                                      </p:tavLst>
                                    </p:anim>
                                    <p:animEffect transition="out" filter="fade">
                                      <p:cBhvr>
                                        <p:cTn id="32" dur="1000"/>
                                        <p:tgtEl>
                                          <p:spTgt spid="12"/>
                                        </p:tgtEl>
                                      </p:cBhvr>
                                    </p:animEffect>
                                    <p:set>
                                      <p:cBhvr>
                                        <p:cTn id="33"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454582"/>
            <a:ext cx="7616792" cy="769430"/>
          </a:xfrm>
        </p:spPr>
        <p:txBody>
          <a:bodyPr/>
          <a:lstStyle/>
          <a:p>
            <a:r>
              <a:rPr lang="zh-CN" altLang="en-US" dirty="0"/>
              <a:t>知识准备</a:t>
            </a:r>
          </a:p>
        </p:txBody>
      </p:sp>
      <p:sp>
        <p:nvSpPr>
          <p:cNvPr id="3" name="内容占位符 2"/>
          <p:cNvSpPr>
            <a:spLocks noGrp="1"/>
          </p:cNvSpPr>
          <p:nvPr>
            <p:ph idx="1"/>
          </p:nvPr>
        </p:nvSpPr>
        <p:spPr>
          <a:xfrm>
            <a:off x="375469" y="1296019"/>
            <a:ext cx="8496944" cy="3289711"/>
          </a:xfrm>
        </p:spPr>
        <p:txBody>
          <a:bodyPr>
            <a:normAutofit/>
          </a:bodyPr>
          <a:lstStyle/>
          <a:p>
            <a:pPr marL="0" indent="0">
              <a:buNone/>
            </a:pPr>
            <a:r>
              <a:rPr lang="zh-CN" altLang="en-US" dirty="0"/>
              <a:t>二、进程的管理</a:t>
            </a:r>
          </a:p>
          <a:p>
            <a:pPr marL="0" indent="0">
              <a:buNone/>
            </a:pPr>
            <a:r>
              <a:rPr lang="en-US" altLang="zh-CN" dirty="0"/>
              <a:t>1.</a:t>
            </a:r>
            <a:r>
              <a:rPr lang="zh-CN" altLang="en-US" dirty="0"/>
              <a:t>调度策略与优先级的计算</a:t>
            </a:r>
          </a:p>
          <a:p>
            <a:pPr marL="0" indent="0">
              <a:buNone/>
            </a:pPr>
            <a:r>
              <a:rPr lang="zh-CN" altLang="en-US" dirty="0"/>
              <a:t>调度策略是操作系统调度程序选择就绪进程分配处理器，或者选择作业进入内存的策略。在</a:t>
            </a:r>
            <a:r>
              <a:rPr lang="en-US" altLang="zh-CN" dirty="0"/>
              <a:t>UOS</a:t>
            </a:r>
            <a:r>
              <a:rPr lang="zh-CN" altLang="en-US" dirty="0"/>
              <a:t>系统中，每个进程在执行过程中的优先级会一直变化，只有优先级最高的进程会被执行。在</a:t>
            </a:r>
            <a:r>
              <a:rPr lang="en-US" altLang="zh-CN" dirty="0"/>
              <a:t>Linux</a:t>
            </a:r>
            <a:r>
              <a:rPr lang="zh-CN" altLang="en-US" dirty="0"/>
              <a:t>内核中，有三种主要的调度策略，分别为</a:t>
            </a:r>
            <a:r>
              <a:rPr lang="en-US" altLang="zh-CN" dirty="0"/>
              <a:t>SCHED_OTHER(</a:t>
            </a:r>
            <a:r>
              <a:rPr lang="zh-CN" altLang="en-US" dirty="0"/>
              <a:t>分时调度策略</a:t>
            </a:r>
            <a:r>
              <a:rPr lang="en-US" altLang="zh-CN" dirty="0"/>
              <a:t>)</a:t>
            </a:r>
            <a:r>
              <a:rPr lang="zh-CN" altLang="en-US" dirty="0"/>
              <a:t>、</a:t>
            </a:r>
            <a:r>
              <a:rPr lang="en-US" altLang="zh-CN" dirty="0"/>
              <a:t>SCHED_FIFO(</a:t>
            </a:r>
            <a:r>
              <a:rPr lang="zh-CN" altLang="en-US" dirty="0"/>
              <a:t>实时调度策略，先到先服务</a:t>
            </a:r>
            <a:r>
              <a:rPr lang="en-US" altLang="zh-CN" dirty="0"/>
              <a:t>)</a:t>
            </a:r>
            <a:r>
              <a:rPr lang="zh-CN" altLang="en-US" dirty="0"/>
              <a:t>、</a:t>
            </a:r>
            <a:r>
              <a:rPr lang="en-US" altLang="zh-CN" dirty="0"/>
              <a:t>SCHED_RR(</a:t>
            </a:r>
            <a:r>
              <a:rPr lang="zh-CN" altLang="en-US" dirty="0"/>
              <a:t>实时调度策略，时间片轮转</a:t>
            </a:r>
            <a:r>
              <a:rPr lang="en-US" altLang="zh-CN" dirty="0"/>
              <a:t>)</a:t>
            </a:r>
            <a:r>
              <a:rPr lang="zh-CN" altLang="en-US" dirty="0"/>
              <a:t>。</a:t>
            </a:r>
          </a:p>
          <a:p>
            <a:pPr marL="0" indent="0">
              <a:buNone/>
            </a:pPr>
            <a:r>
              <a:rPr lang="zh-CN" altLang="en-US" dirty="0"/>
              <a:t>优先级的计算实质与优先数关联，相关数为</a:t>
            </a:r>
            <a:r>
              <a:rPr lang="en-US" altLang="zh-CN" dirty="0"/>
              <a:t>NICE</a:t>
            </a:r>
            <a:r>
              <a:rPr lang="zh-CN" altLang="en-US" dirty="0"/>
              <a:t>。</a:t>
            </a:r>
            <a:r>
              <a:rPr lang="en-US" altLang="zh-CN" dirty="0"/>
              <a:t>NICE</a:t>
            </a:r>
            <a:r>
              <a:rPr lang="zh-CN" altLang="en-US" dirty="0"/>
              <a:t>值越大，代表优先级越低，所执行的功能就越少。</a:t>
            </a:r>
          </a:p>
        </p:txBody>
      </p:sp>
    </p:spTree>
    <p:extLst>
      <p:ext uri="{BB962C8B-B14F-4D97-AF65-F5344CB8AC3E}">
        <p14:creationId xmlns:p14="http://schemas.microsoft.com/office/powerpoint/2010/main" val="3016182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143892"/>
            <a:ext cx="7616792" cy="769430"/>
          </a:xfrm>
        </p:spPr>
        <p:txBody>
          <a:bodyPr/>
          <a:lstStyle/>
          <a:p>
            <a:r>
              <a:rPr lang="zh-CN" altLang="en-US" dirty="0"/>
              <a:t>知识准备</a:t>
            </a:r>
          </a:p>
        </p:txBody>
      </p:sp>
      <p:sp>
        <p:nvSpPr>
          <p:cNvPr id="3" name="内容占位符 2"/>
          <p:cNvSpPr>
            <a:spLocks noGrp="1"/>
          </p:cNvSpPr>
          <p:nvPr>
            <p:ph idx="1"/>
          </p:nvPr>
        </p:nvSpPr>
        <p:spPr>
          <a:xfrm>
            <a:off x="375469" y="935980"/>
            <a:ext cx="8496944" cy="3289711"/>
          </a:xfrm>
        </p:spPr>
        <p:txBody>
          <a:bodyPr>
            <a:normAutofit/>
          </a:bodyPr>
          <a:lstStyle/>
          <a:p>
            <a:pPr marL="0" indent="0">
              <a:buNone/>
            </a:pPr>
            <a:r>
              <a:rPr lang="en-US" altLang="zh-CN" dirty="0"/>
              <a:t>2. UOS</a:t>
            </a:r>
            <a:r>
              <a:rPr lang="zh-CN" altLang="en-US" dirty="0"/>
              <a:t>系统的启动</a:t>
            </a:r>
          </a:p>
          <a:p>
            <a:pPr marL="0" indent="0">
              <a:buNone/>
            </a:pPr>
            <a:r>
              <a:rPr lang="en-US" altLang="zh-CN" dirty="0"/>
              <a:t>UOS</a:t>
            </a:r>
            <a:r>
              <a:rPr lang="zh-CN" altLang="en-US" dirty="0"/>
              <a:t>的启动过程如下：</a:t>
            </a:r>
          </a:p>
          <a:p>
            <a:pPr marL="0" indent="0">
              <a:buNone/>
            </a:pPr>
            <a:r>
              <a:rPr lang="zh-CN" altLang="en-US" dirty="0"/>
              <a:t>（</a:t>
            </a:r>
            <a:r>
              <a:rPr lang="en-US" altLang="zh-CN" dirty="0"/>
              <a:t>1</a:t>
            </a:r>
            <a:r>
              <a:rPr lang="zh-CN" altLang="en-US" dirty="0"/>
              <a:t>）计算机连接电源后，启动</a:t>
            </a:r>
            <a:r>
              <a:rPr lang="en-US" altLang="zh-CN" dirty="0"/>
              <a:t>BIOS</a:t>
            </a:r>
            <a:r>
              <a:rPr lang="zh-CN" altLang="en-US" dirty="0"/>
              <a:t>（</a:t>
            </a:r>
            <a:r>
              <a:rPr lang="en-US" altLang="zh-CN" dirty="0"/>
              <a:t>Basic Input Output System</a:t>
            </a:r>
            <a:r>
              <a:rPr lang="zh-CN" altLang="en-US" dirty="0"/>
              <a:t>，基本输入输出系统）。</a:t>
            </a:r>
            <a:r>
              <a:rPr lang="en-US" altLang="zh-CN" dirty="0"/>
              <a:t>BIOS</a:t>
            </a:r>
            <a:r>
              <a:rPr lang="zh-CN" altLang="en-US" dirty="0"/>
              <a:t>保存着计算机中最重要的基本输入输出程序、开机后的自检程序和系统启动程序。</a:t>
            </a:r>
          </a:p>
          <a:p>
            <a:pPr marL="0" indent="0">
              <a:buNone/>
            </a:pPr>
            <a:r>
              <a:rPr lang="zh-CN" altLang="en-US" dirty="0"/>
              <a:t>（</a:t>
            </a:r>
            <a:r>
              <a:rPr lang="en-US" altLang="zh-CN" dirty="0"/>
              <a:t>2</a:t>
            </a:r>
            <a:r>
              <a:rPr lang="zh-CN" altLang="en-US" dirty="0"/>
              <a:t>）</a:t>
            </a:r>
            <a:r>
              <a:rPr lang="en-US" altLang="zh-CN" dirty="0"/>
              <a:t>BIOS</a:t>
            </a:r>
            <a:r>
              <a:rPr lang="zh-CN" altLang="en-US" dirty="0"/>
              <a:t>启动后开启自检功能，如果</a:t>
            </a:r>
            <a:r>
              <a:rPr lang="en-US" altLang="zh-CN" dirty="0"/>
              <a:t>CPU</a:t>
            </a:r>
            <a:r>
              <a:rPr lang="zh-CN" altLang="en-US" dirty="0"/>
              <a:t>、显卡等硬件设备可以正常运行则启动引导设备，一般是硬盘；</a:t>
            </a:r>
            <a:r>
              <a:rPr lang="en-US" altLang="zh-CN" dirty="0"/>
              <a:t>BIOS</a:t>
            </a:r>
            <a:r>
              <a:rPr lang="zh-CN" altLang="en-US" dirty="0"/>
              <a:t>判断是否将控制权交给预设顺序的设备，由计算去读取硬盘或</a:t>
            </a:r>
            <a:r>
              <a:rPr lang="en-US" altLang="zh-CN" dirty="0"/>
              <a:t>U</a:t>
            </a:r>
            <a:r>
              <a:rPr lang="zh-CN" altLang="en-US" dirty="0"/>
              <a:t>盘的第一个扇区，即最前面的</a:t>
            </a:r>
            <a:r>
              <a:rPr lang="en-US" altLang="zh-CN" dirty="0"/>
              <a:t>512</a:t>
            </a:r>
            <a:r>
              <a:rPr lang="zh-CN" altLang="en-US" dirty="0"/>
              <a:t>个字节，如果可以引导设备，则该区域存放的信息为主引导分区记录，否则按照预设顺序识别下一个设备。</a:t>
            </a:r>
          </a:p>
          <a:p>
            <a:pPr marL="0" indent="0">
              <a:buNone/>
            </a:pPr>
            <a:r>
              <a:rPr lang="zh-CN" altLang="en-US" dirty="0"/>
              <a:t>（</a:t>
            </a:r>
            <a:r>
              <a:rPr lang="en-US" altLang="zh-CN" dirty="0"/>
              <a:t>3</a:t>
            </a:r>
            <a:r>
              <a:rPr lang="zh-CN" altLang="en-US" dirty="0"/>
              <a:t>）</a:t>
            </a:r>
            <a:r>
              <a:rPr lang="en-US" altLang="zh-CN" dirty="0"/>
              <a:t>UOS</a:t>
            </a:r>
            <a:r>
              <a:rPr lang="zh-CN" altLang="en-US" dirty="0"/>
              <a:t>使用</a:t>
            </a:r>
            <a:r>
              <a:rPr lang="en-US" altLang="zh-CN" dirty="0"/>
              <a:t>GRUB(</a:t>
            </a:r>
            <a:r>
              <a:rPr lang="zh-CN" altLang="en-US" dirty="0"/>
              <a:t>启动管理工具</a:t>
            </a:r>
            <a:r>
              <a:rPr lang="en-US" altLang="zh-CN" dirty="0"/>
              <a:t>)</a:t>
            </a:r>
            <a:r>
              <a:rPr lang="zh-CN" altLang="en-US" dirty="0"/>
              <a:t>让用户选择操作系统，如图</a:t>
            </a:r>
            <a:r>
              <a:rPr lang="en-US" altLang="zh-CN" dirty="0"/>
              <a:t>4.1</a:t>
            </a:r>
            <a:r>
              <a:rPr lang="zh-CN" altLang="en-US" dirty="0"/>
              <a:t>所示。</a:t>
            </a:r>
          </a:p>
          <a:p>
            <a:pPr marL="0" indent="0">
              <a:buNone/>
            </a:pPr>
            <a:r>
              <a:rPr lang="zh-CN" altLang="en-US" dirty="0"/>
              <a:t>（</a:t>
            </a:r>
            <a:r>
              <a:rPr lang="en-US" altLang="zh-CN" dirty="0"/>
              <a:t>4</a:t>
            </a:r>
            <a:r>
              <a:rPr lang="zh-CN" altLang="en-US" dirty="0"/>
              <a:t>）</a:t>
            </a:r>
            <a:r>
              <a:rPr lang="en-US" altLang="zh-CN" dirty="0"/>
              <a:t>UOS</a:t>
            </a:r>
            <a:r>
              <a:rPr lang="zh-CN" altLang="en-US" dirty="0"/>
              <a:t>系统内核载入。</a:t>
            </a:r>
          </a:p>
        </p:txBody>
      </p:sp>
    </p:spTree>
    <p:extLst>
      <p:ext uri="{BB962C8B-B14F-4D97-AF65-F5344CB8AC3E}">
        <p14:creationId xmlns:p14="http://schemas.microsoft.com/office/powerpoint/2010/main" val="2619669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143892"/>
            <a:ext cx="7616792" cy="769430"/>
          </a:xfrm>
        </p:spPr>
        <p:txBody>
          <a:bodyPr/>
          <a:lstStyle/>
          <a:p>
            <a:pPr algn="l"/>
            <a:r>
              <a:rPr lang="zh-CN" altLang="en-US" dirty="0"/>
              <a:t>知识准备</a:t>
            </a:r>
          </a:p>
        </p:txBody>
      </p:sp>
      <p:sp>
        <p:nvSpPr>
          <p:cNvPr id="3" name="内容占位符 2"/>
          <p:cNvSpPr>
            <a:spLocks noGrp="1"/>
          </p:cNvSpPr>
          <p:nvPr>
            <p:ph idx="1"/>
          </p:nvPr>
        </p:nvSpPr>
        <p:spPr>
          <a:xfrm>
            <a:off x="375469" y="719956"/>
            <a:ext cx="4536504" cy="3888432"/>
          </a:xfrm>
        </p:spPr>
        <p:txBody>
          <a:bodyPr>
            <a:normAutofit/>
          </a:bodyPr>
          <a:lstStyle/>
          <a:p>
            <a:pPr marL="0" indent="0">
              <a:buNone/>
            </a:pPr>
            <a:r>
              <a:rPr lang="en-US" altLang="zh-CN" dirty="0"/>
              <a:t>3. 0#</a:t>
            </a:r>
            <a:r>
              <a:rPr lang="zh-CN" altLang="en-US" dirty="0"/>
              <a:t>进程与</a:t>
            </a:r>
            <a:r>
              <a:rPr lang="en-US" altLang="zh-CN" dirty="0"/>
              <a:t>1#</a:t>
            </a:r>
            <a:r>
              <a:rPr lang="zh-CN" altLang="en-US" dirty="0"/>
              <a:t>进程</a:t>
            </a:r>
          </a:p>
          <a:p>
            <a:pPr marL="0" indent="0">
              <a:buNone/>
            </a:pPr>
            <a:r>
              <a:rPr lang="zh-CN" altLang="en-US" dirty="0"/>
              <a:t>（</a:t>
            </a:r>
            <a:r>
              <a:rPr lang="en-US" altLang="zh-CN" dirty="0"/>
              <a:t>1</a:t>
            </a:r>
            <a:r>
              <a:rPr lang="zh-CN" altLang="en-US" dirty="0"/>
              <a:t>）</a:t>
            </a:r>
            <a:r>
              <a:rPr lang="en-US" altLang="zh-CN" dirty="0"/>
              <a:t>1#</a:t>
            </a:r>
            <a:r>
              <a:rPr lang="zh-CN" altLang="en-US" dirty="0"/>
              <a:t>进程是</a:t>
            </a:r>
            <a:r>
              <a:rPr lang="en-US" altLang="zh-CN" dirty="0" err="1"/>
              <a:t>init</a:t>
            </a:r>
            <a:r>
              <a:rPr lang="en-US" altLang="zh-CN" dirty="0"/>
              <a:t>()</a:t>
            </a:r>
            <a:r>
              <a:rPr lang="zh-CN" altLang="en-US" dirty="0"/>
              <a:t>函数，在内核态运行，是内核代码，是系统在启动时创建的进程。它调用</a:t>
            </a:r>
            <a:r>
              <a:rPr lang="en-US" altLang="zh-CN" dirty="0" err="1"/>
              <a:t>execve</a:t>
            </a:r>
            <a:r>
              <a:rPr lang="en-US" altLang="zh-CN" dirty="0"/>
              <a:t>()</a:t>
            </a:r>
            <a:r>
              <a:rPr lang="zh-CN" altLang="en-US" dirty="0"/>
              <a:t>函数，从文件</a:t>
            </a:r>
            <a:r>
              <a:rPr lang="en-US" altLang="zh-CN" dirty="0"/>
              <a:t>/</a:t>
            </a:r>
            <a:r>
              <a:rPr lang="en-US" altLang="zh-CN" dirty="0" err="1"/>
              <a:t>etc</a:t>
            </a:r>
            <a:r>
              <a:rPr lang="en-US" altLang="zh-CN" dirty="0"/>
              <a:t>/</a:t>
            </a:r>
            <a:r>
              <a:rPr lang="en-US" altLang="zh-CN" dirty="0" err="1"/>
              <a:t>inittab</a:t>
            </a:r>
            <a:r>
              <a:rPr lang="zh-CN" altLang="en-US" dirty="0"/>
              <a:t>中加载可执行程序</a:t>
            </a:r>
            <a:r>
              <a:rPr lang="en-US" altLang="zh-CN" dirty="0" err="1"/>
              <a:t>init</a:t>
            </a:r>
            <a:r>
              <a:rPr lang="zh-CN" altLang="en-US" dirty="0"/>
              <a:t>并执行。</a:t>
            </a:r>
          </a:p>
          <a:p>
            <a:pPr marL="0" indent="0">
              <a:buNone/>
            </a:pPr>
            <a:r>
              <a:rPr lang="zh-CN" altLang="en-US" dirty="0"/>
              <a:t>（</a:t>
            </a:r>
            <a:r>
              <a:rPr lang="en-US" altLang="zh-CN" dirty="0"/>
              <a:t>2</a:t>
            </a:r>
            <a:r>
              <a:rPr lang="zh-CN" altLang="en-US" dirty="0"/>
              <a:t>）</a:t>
            </a:r>
            <a:r>
              <a:rPr lang="en-US" altLang="zh-CN" dirty="0"/>
              <a:t>0#</a:t>
            </a:r>
            <a:r>
              <a:rPr lang="zh-CN" altLang="en-US" dirty="0"/>
              <a:t>进程是</a:t>
            </a:r>
            <a:r>
              <a:rPr lang="en-US" altLang="zh-CN" dirty="0"/>
              <a:t>1#</a:t>
            </a:r>
            <a:r>
              <a:rPr lang="zh-CN" altLang="en-US" dirty="0"/>
              <a:t>的父进程。</a:t>
            </a:r>
            <a:r>
              <a:rPr lang="en-US" altLang="zh-CN" dirty="0"/>
              <a:t>0#</a:t>
            </a:r>
            <a:r>
              <a:rPr lang="zh-CN" altLang="en-US" dirty="0"/>
              <a:t>进程执行</a:t>
            </a:r>
            <a:r>
              <a:rPr lang="en-US" altLang="zh-CN" dirty="0" err="1"/>
              <a:t>cpu_idle</a:t>
            </a:r>
            <a:r>
              <a:rPr lang="en-US" altLang="zh-CN" dirty="0"/>
              <a:t>()</a:t>
            </a:r>
            <a:r>
              <a:rPr lang="zh-CN" altLang="en-US" dirty="0"/>
              <a:t>函数，该函数仅有一条</a:t>
            </a:r>
            <a:r>
              <a:rPr lang="en-US" altLang="zh-CN" dirty="0" err="1"/>
              <a:t>hlt</a:t>
            </a:r>
            <a:r>
              <a:rPr lang="zh-CN" altLang="en-US" dirty="0"/>
              <a:t>汇编指令，在系统闲置时降低电力消耗和热量的产生。</a:t>
            </a:r>
          </a:p>
          <a:p>
            <a:pPr marL="0" indent="0">
              <a:buNone/>
            </a:pPr>
            <a:r>
              <a:rPr lang="en-US" altLang="zh-CN" dirty="0"/>
              <a:t>UOS</a:t>
            </a:r>
            <a:r>
              <a:rPr lang="zh-CN" altLang="en-US" dirty="0"/>
              <a:t>系统的进程之间的家族关系可以在终端中输入</a:t>
            </a:r>
            <a:r>
              <a:rPr lang="en-US" altLang="zh-CN" dirty="0" err="1"/>
              <a:t>pstree</a:t>
            </a:r>
            <a:r>
              <a:rPr lang="zh-CN" altLang="en-US" dirty="0"/>
              <a:t>命令来查看。图</a:t>
            </a:r>
            <a:r>
              <a:rPr lang="en-US" altLang="zh-CN" dirty="0"/>
              <a:t>4.2</a:t>
            </a:r>
            <a:r>
              <a:rPr lang="zh-CN" altLang="en-US" dirty="0"/>
              <a:t>所示的为某个</a:t>
            </a:r>
            <a:r>
              <a:rPr lang="en-US" altLang="zh-CN" dirty="0"/>
              <a:t>UOS</a:t>
            </a:r>
            <a:r>
              <a:rPr lang="zh-CN" altLang="en-US" dirty="0"/>
              <a:t>系统的进程树的局部</a:t>
            </a:r>
            <a:r>
              <a:rPr lang="en-US" altLang="zh-CN" dirty="0"/>
              <a:t>(</a:t>
            </a:r>
            <a:r>
              <a:rPr lang="zh-CN" altLang="en-US" dirty="0"/>
              <a:t>运用的是</a:t>
            </a:r>
            <a:r>
              <a:rPr lang="en-US" altLang="zh-CN" dirty="0" err="1"/>
              <a:t>pstree</a:t>
            </a:r>
            <a:r>
              <a:rPr lang="en-US" altLang="zh-CN" dirty="0"/>
              <a:t> -p</a:t>
            </a:r>
            <a:r>
              <a:rPr lang="zh-CN" altLang="en-US" dirty="0"/>
              <a:t>的输出</a:t>
            </a:r>
            <a:r>
              <a:rPr lang="en-US" altLang="zh-CN" dirty="0"/>
              <a:t>)</a:t>
            </a:r>
            <a:r>
              <a:rPr lang="zh-CN" altLang="en-US" dirty="0"/>
              <a:t>。</a:t>
            </a:r>
          </a:p>
        </p:txBody>
      </p:sp>
      <p:pic>
        <p:nvPicPr>
          <p:cNvPr id="5" name="图片 4">
            <a:extLst>
              <a:ext uri="{FF2B5EF4-FFF2-40B4-BE49-F238E27FC236}">
                <a16:creationId xmlns:a16="http://schemas.microsoft.com/office/drawing/2014/main" id="{B1A339A7-BBCD-D5F2-1722-35BC48D37B38}"/>
              </a:ext>
            </a:extLst>
          </p:cNvPr>
          <p:cNvPicPr>
            <a:picLocks noChangeAspect="1"/>
          </p:cNvPicPr>
          <p:nvPr/>
        </p:nvPicPr>
        <p:blipFill>
          <a:blip r:embed="rId2"/>
          <a:stretch>
            <a:fillRect/>
          </a:stretch>
        </p:blipFill>
        <p:spPr>
          <a:xfrm>
            <a:off x="4861023" y="71884"/>
            <a:ext cx="4098827" cy="4180507"/>
          </a:xfrm>
          <a:prstGeom prst="rect">
            <a:avLst/>
          </a:prstGeom>
        </p:spPr>
      </p:pic>
    </p:spTree>
    <p:extLst>
      <p:ext uri="{BB962C8B-B14F-4D97-AF65-F5344CB8AC3E}">
        <p14:creationId xmlns:p14="http://schemas.microsoft.com/office/powerpoint/2010/main" val="1976443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94542"/>
            <a:ext cx="7616792" cy="769430"/>
          </a:xfrm>
        </p:spPr>
        <p:txBody>
          <a:bodyPr/>
          <a:lstStyle/>
          <a:p>
            <a:r>
              <a:rPr lang="zh-CN" altLang="en-US" dirty="0"/>
              <a:t>知识准备</a:t>
            </a:r>
          </a:p>
        </p:txBody>
      </p:sp>
      <p:sp>
        <p:nvSpPr>
          <p:cNvPr id="3" name="内容占位符 2"/>
          <p:cNvSpPr>
            <a:spLocks noGrp="1"/>
          </p:cNvSpPr>
          <p:nvPr>
            <p:ph idx="1"/>
          </p:nvPr>
        </p:nvSpPr>
        <p:spPr>
          <a:xfrm>
            <a:off x="375469" y="719956"/>
            <a:ext cx="8496944" cy="3888432"/>
          </a:xfrm>
        </p:spPr>
        <p:txBody>
          <a:bodyPr>
            <a:normAutofit fontScale="92500" lnSpcReduction="20000"/>
          </a:bodyPr>
          <a:lstStyle/>
          <a:p>
            <a:pPr marL="0" indent="0">
              <a:buNone/>
            </a:pPr>
            <a:r>
              <a:rPr lang="en-US" altLang="zh-CN" dirty="0"/>
              <a:t>4.UOS</a:t>
            </a:r>
            <a:r>
              <a:rPr lang="zh-CN" altLang="en-US" dirty="0"/>
              <a:t>的三类进程</a:t>
            </a:r>
          </a:p>
          <a:p>
            <a:pPr marL="0" indent="0">
              <a:buNone/>
            </a:pPr>
            <a:r>
              <a:rPr lang="en-US" altLang="zh-CN" dirty="0"/>
              <a:t>UOS</a:t>
            </a:r>
            <a:r>
              <a:rPr lang="zh-CN" altLang="en-US" dirty="0"/>
              <a:t>操作系统是多用户、多任务的操作系统，在系统中会同时运行许多进程，如服务器进程、用户进程等。这些进程大致分为三类，分别为前台进程</a:t>
            </a:r>
            <a:r>
              <a:rPr lang="en-US" altLang="zh-CN" dirty="0"/>
              <a:t>(Foreground Process)</a:t>
            </a:r>
            <a:r>
              <a:rPr lang="zh-CN" altLang="en-US" dirty="0"/>
              <a:t>、后台进程</a:t>
            </a:r>
            <a:r>
              <a:rPr lang="en-US" altLang="zh-CN" dirty="0"/>
              <a:t>(Background Process)</a:t>
            </a:r>
            <a:r>
              <a:rPr lang="zh-CN" altLang="en-US" dirty="0"/>
              <a:t>和批处理进程</a:t>
            </a:r>
            <a:r>
              <a:rPr lang="en-US" altLang="zh-CN" dirty="0"/>
              <a:t>(Batch Process)</a:t>
            </a:r>
            <a:r>
              <a:rPr lang="zh-CN" altLang="en-US" dirty="0"/>
              <a:t>。</a:t>
            </a:r>
          </a:p>
          <a:p>
            <a:pPr marL="0" indent="0">
              <a:buNone/>
            </a:pPr>
            <a:r>
              <a:rPr lang="zh-CN" altLang="en-US" dirty="0"/>
              <a:t>（</a:t>
            </a:r>
            <a:r>
              <a:rPr lang="en-US" altLang="zh-CN" dirty="0"/>
              <a:t>1</a:t>
            </a:r>
            <a:r>
              <a:rPr lang="zh-CN" altLang="en-US" dirty="0"/>
              <a:t>）前台进程是用户直接控制的用于完成某个任务的程序界面进程，也被称为终端交互式进程。在前台进程中，一旦终端被关闭，进程也会随之消失。它从标准输入读数据，向标准输出写数据，将错误信息输出到标准错误。也可以是用户直接交互控制的完成某种功能的进程。</a:t>
            </a:r>
          </a:p>
          <a:p>
            <a:pPr marL="0" indent="0">
              <a:buNone/>
            </a:pPr>
            <a:r>
              <a:rPr lang="zh-CN" altLang="en-US" dirty="0"/>
              <a:t>（</a:t>
            </a:r>
            <a:r>
              <a:rPr lang="en-US" altLang="zh-CN" dirty="0"/>
              <a:t>2</a:t>
            </a:r>
            <a:r>
              <a:rPr lang="zh-CN" altLang="en-US" dirty="0"/>
              <a:t>）后台进程是指在系统后台运行的、不与用户交互进程，是运行在后台的特殊进程。它独立于控制终端并且周期性地执行某种任务或等待处理某些发生的事件。前台的进程也可以放在后台运行，这时可能使用输入输出的重定向。</a:t>
            </a:r>
          </a:p>
          <a:p>
            <a:pPr marL="0" indent="0">
              <a:buNone/>
            </a:pPr>
            <a:r>
              <a:rPr lang="zh-CN" altLang="en-US" dirty="0"/>
              <a:t>守护进程（</a:t>
            </a:r>
            <a:r>
              <a:rPr lang="en-US" altLang="zh-CN" dirty="0"/>
              <a:t>Daemon</a:t>
            </a:r>
            <a:r>
              <a:rPr lang="zh-CN" altLang="en-US" dirty="0"/>
              <a:t>）也叫服务器或精灵进程，守护进程一般是后台进程并且周期性地执行某种任务或等待处理某些发生的事件。</a:t>
            </a:r>
            <a:r>
              <a:rPr lang="en-US" altLang="zh-CN" dirty="0"/>
              <a:t>UOS</a:t>
            </a:r>
            <a:r>
              <a:rPr lang="zh-CN" altLang="en-US" dirty="0"/>
              <a:t>的大多数服务器是用守护进程实现的。</a:t>
            </a:r>
          </a:p>
          <a:p>
            <a:pPr marL="0" indent="0">
              <a:buNone/>
            </a:pPr>
            <a:r>
              <a:rPr lang="zh-CN" altLang="en-US" dirty="0"/>
              <a:t>（</a:t>
            </a:r>
            <a:r>
              <a:rPr lang="en-US" altLang="zh-CN" dirty="0"/>
              <a:t>3</a:t>
            </a:r>
            <a:r>
              <a:rPr lang="zh-CN" altLang="en-US" dirty="0"/>
              <a:t>）批处理进程也被称为</a:t>
            </a:r>
            <a:r>
              <a:rPr lang="en-US" altLang="zh-CN" dirty="0"/>
              <a:t>shell</a:t>
            </a:r>
            <a:r>
              <a:rPr lang="zh-CN" altLang="en-US" dirty="0"/>
              <a:t>程序，是用户按照某种意图将一批作业和任务通过编程的方法提交给系统，由系统在某个合适的时间调度和执行的进程。批处理进程是在某个</a:t>
            </a:r>
            <a:r>
              <a:rPr lang="en-US" altLang="zh-CN" dirty="0"/>
              <a:t>shell</a:t>
            </a:r>
            <a:r>
              <a:rPr lang="zh-CN" altLang="en-US" dirty="0"/>
              <a:t>程序的控制下解释执行的。批处理进程和终端没有联系，是一个进程序列。</a:t>
            </a:r>
          </a:p>
        </p:txBody>
      </p:sp>
    </p:spTree>
    <p:extLst>
      <p:ext uri="{BB962C8B-B14F-4D97-AF65-F5344CB8AC3E}">
        <p14:creationId xmlns:p14="http://schemas.microsoft.com/office/powerpoint/2010/main" val="2433647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47477" y="-905"/>
            <a:ext cx="7616792" cy="769430"/>
          </a:xfrm>
        </p:spPr>
        <p:txBody>
          <a:bodyPr/>
          <a:lstStyle/>
          <a:p>
            <a:r>
              <a:rPr lang="zh-CN" altLang="en-US" dirty="0"/>
              <a:t>知识准备</a:t>
            </a:r>
          </a:p>
        </p:txBody>
      </p:sp>
      <p:sp>
        <p:nvSpPr>
          <p:cNvPr id="3" name="内容占位符 2"/>
          <p:cNvSpPr>
            <a:spLocks noGrp="1"/>
          </p:cNvSpPr>
          <p:nvPr>
            <p:ph idx="1"/>
          </p:nvPr>
        </p:nvSpPr>
        <p:spPr>
          <a:xfrm>
            <a:off x="375469" y="935980"/>
            <a:ext cx="4896544" cy="3600400"/>
          </a:xfrm>
        </p:spPr>
        <p:txBody>
          <a:bodyPr>
            <a:normAutofit/>
          </a:bodyPr>
          <a:lstStyle/>
          <a:p>
            <a:pPr marL="0" indent="0">
              <a:buNone/>
            </a:pPr>
            <a:r>
              <a:rPr lang="zh-CN" altLang="en-US" sz="1400" dirty="0"/>
              <a:t>三、</a:t>
            </a:r>
            <a:r>
              <a:rPr lang="en-US" altLang="zh-CN" sz="1400" dirty="0"/>
              <a:t>shell</a:t>
            </a:r>
            <a:r>
              <a:rPr lang="zh-CN" altLang="en-US" sz="1400" dirty="0"/>
              <a:t>模式</a:t>
            </a:r>
          </a:p>
          <a:p>
            <a:pPr marL="0" indent="0">
              <a:buNone/>
            </a:pPr>
            <a:r>
              <a:rPr lang="zh-CN" altLang="en-US" sz="1400" dirty="0"/>
              <a:t>在</a:t>
            </a:r>
            <a:r>
              <a:rPr lang="en-US" altLang="zh-CN" sz="1400" dirty="0"/>
              <a:t>shell</a:t>
            </a:r>
            <a:r>
              <a:rPr lang="zh-CN" altLang="en-US" sz="1400" dirty="0"/>
              <a:t>的模式下，默认系统会出现</a:t>
            </a:r>
            <a:r>
              <a:rPr lang="en-US" altLang="zh-CN" sz="1400" dirty="0"/>
              <a:t>shell</a:t>
            </a:r>
            <a:r>
              <a:rPr lang="zh-CN" altLang="en-US" sz="1400" dirty="0"/>
              <a:t>提示符</a:t>
            </a:r>
            <a:r>
              <a:rPr lang="en-US" altLang="zh-CN" sz="1400" dirty="0"/>
              <a:t>#(</a:t>
            </a:r>
            <a:r>
              <a:rPr lang="zh-CN" altLang="en-US" sz="1400" dirty="0"/>
              <a:t>超级用户</a:t>
            </a:r>
            <a:r>
              <a:rPr lang="en-US" altLang="zh-CN" sz="1400" dirty="0"/>
              <a:t>)</a:t>
            </a:r>
            <a:r>
              <a:rPr lang="zh-CN" altLang="en-US" sz="1400" dirty="0"/>
              <a:t>或</a:t>
            </a:r>
            <a:r>
              <a:rPr lang="en-US" altLang="zh-CN" sz="1400" dirty="0"/>
              <a:t>$(</a:t>
            </a:r>
            <a:r>
              <a:rPr lang="zh-CN" altLang="en-US" sz="1400" dirty="0"/>
              <a:t>普通用户</a:t>
            </a:r>
            <a:r>
              <a:rPr lang="en-US" altLang="zh-CN" sz="1400" dirty="0"/>
              <a:t>)</a:t>
            </a:r>
            <a:r>
              <a:rPr lang="zh-CN" altLang="en-US" sz="1400" dirty="0"/>
              <a:t>。一旦出现了</a:t>
            </a:r>
            <a:r>
              <a:rPr lang="en-US" altLang="zh-CN" sz="1400" dirty="0"/>
              <a:t>shell</a:t>
            </a:r>
            <a:r>
              <a:rPr lang="zh-CN" altLang="en-US" sz="1400" dirty="0"/>
              <a:t>的提示符，用户就可以输入命令和命令所需的参数，按下回车键</a:t>
            </a:r>
            <a:r>
              <a:rPr lang="en-US" altLang="zh-CN" sz="1400" dirty="0"/>
              <a:t>【Enter】</a:t>
            </a:r>
            <a:r>
              <a:rPr lang="zh-CN" altLang="en-US" sz="1400" dirty="0"/>
              <a:t>后会由</a:t>
            </a:r>
            <a:r>
              <a:rPr lang="en-US" altLang="zh-CN" sz="1400" dirty="0"/>
              <a:t>shell</a:t>
            </a:r>
            <a:r>
              <a:rPr lang="zh-CN" altLang="en-US" sz="1400" dirty="0"/>
              <a:t>解释并执行。可以输入</a:t>
            </a:r>
            <a:r>
              <a:rPr lang="en-US" altLang="zh-CN" sz="1400" dirty="0"/>
              <a:t>exit</a:t>
            </a:r>
            <a:r>
              <a:rPr lang="zh-CN" altLang="en-US" sz="1400" dirty="0"/>
              <a:t>命令或者通过注销的方式，系统会返回登录界面，退出</a:t>
            </a:r>
            <a:r>
              <a:rPr lang="en-US" altLang="zh-CN" sz="1400" dirty="0"/>
              <a:t>shell</a:t>
            </a:r>
            <a:r>
              <a:rPr lang="zh-CN" altLang="en-US" sz="1400" dirty="0"/>
              <a:t>模式。</a:t>
            </a:r>
            <a:endParaRPr lang="en-US" altLang="zh-CN" sz="1400" dirty="0"/>
          </a:p>
          <a:p>
            <a:pPr marL="0" indent="0">
              <a:buNone/>
            </a:pPr>
            <a:r>
              <a:rPr lang="en-US" altLang="zh-CN" sz="1400" dirty="0"/>
              <a:t>1.</a:t>
            </a:r>
            <a:r>
              <a:rPr lang="zh-CN" altLang="en-US" sz="1400" dirty="0"/>
              <a:t>登录</a:t>
            </a:r>
            <a:r>
              <a:rPr lang="en-US" altLang="zh-CN" sz="1400" dirty="0"/>
              <a:t>shell</a:t>
            </a:r>
          </a:p>
          <a:p>
            <a:pPr marL="0" indent="0">
              <a:buNone/>
            </a:pPr>
            <a:r>
              <a:rPr lang="zh-CN" altLang="en-US" sz="1400" dirty="0"/>
              <a:t>登录</a:t>
            </a:r>
            <a:r>
              <a:rPr lang="en-US" altLang="zh-CN" sz="1400" dirty="0"/>
              <a:t>shell</a:t>
            </a:r>
            <a:r>
              <a:rPr lang="zh-CN" altLang="en-US" sz="1400" dirty="0"/>
              <a:t>是指用户登录系统时所取得</a:t>
            </a:r>
            <a:r>
              <a:rPr lang="en-US" altLang="zh-CN" sz="1400" dirty="0"/>
              <a:t>shell</a:t>
            </a:r>
            <a:r>
              <a:rPr lang="zh-CN" altLang="en-US" sz="1400" dirty="0"/>
              <a:t>控制权限。在</a:t>
            </a:r>
            <a:r>
              <a:rPr lang="en-US" altLang="zh-CN" sz="1400" dirty="0"/>
              <a:t>UOS</a:t>
            </a:r>
            <a:r>
              <a:rPr lang="zh-CN" altLang="en-US" sz="1400" dirty="0"/>
              <a:t>系统中，用户输入用户名和密码后，系统会检查</a:t>
            </a:r>
            <a:r>
              <a:rPr lang="en-US" altLang="zh-CN" sz="1400" dirty="0"/>
              <a:t>/</a:t>
            </a:r>
            <a:r>
              <a:rPr lang="en-US" altLang="zh-CN" sz="1400" dirty="0" err="1"/>
              <a:t>etc</a:t>
            </a:r>
            <a:r>
              <a:rPr lang="en-US" altLang="zh-CN" sz="1400" dirty="0"/>
              <a:t>/shadow</a:t>
            </a:r>
            <a:r>
              <a:rPr lang="zh-CN" altLang="en-US" sz="1400" dirty="0"/>
              <a:t>、</a:t>
            </a:r>
            <a:r>
              <a:rPr lang="en-US" altLang="zh-CN" sz="1400" dirty="0"/>
              <a:t>/</a:t>
            </a:r>
            <a:r>
              <a:rPr lang="en-US" altLang="zh-CN" sz="1400" dirty="0" err="1"/>
              <a:t>etc</a:t>
            </a:r>
            <a:r>
              <a:rPr lang="en-US" altLang="zh-CN" sz="1400" dirty="0"/>
              <a:t>/passwd</a:t>
            </a:r>
            <a:r>
              <a:rPr lang="zh-CN" altLang="en-US" sz="1400" dirty="0"/>
              <a:t>和</a:t>
            </a:r>
            <a:r>
              <a:rPr lang="en-US" altLang="zh-CN" sz="1400" dirty="0"/>
              <a:t>/</a:t>
            </a:r>
            <a:r>
              <a:rPr lang="en-US" altLang="zh-CN" sz="1400" dirty="0" err="1"/>
              <a:t>etc</a:t>
            </a:r>
            <a:r>
              <a:rPr lang="en-US" altLang="zh-CN" sz="1400" dirty="0"/>
              <a:t>/group</a:t>
            </a:r>
            <a:r>
              <a:rPr lang="zh-CN" altLang="en-US" sz="1400" dirty="0"/>
              <a:t>等用户相关文件。如果用户名和密码合法，系统为用户设置工作环境后会进入</a:t>
            </a:r>
            <a:r>
              <a:rPr lang="en-US" altLang="zh-CN" sz="1400" dirty="0"/>
              <a:t>shell</a:t>
            </a:r>
            <a:r>
              <a:rPr lang="zh-CN" altLang="en-US" sz="1400" dirty="0"/>
              <a:t>，否则会要求用户重新输入用户名和密码。</a:t>
            </a:r>
          </a:p>
        </p:txBody>
      </p:sp>
      <p:pic>
        <p:nvPicPr>
          <p:cNvPr id="5" name="图片 4">
            <a:extLst>
              <a:ext uri="{FF2B5EF4-FFF2-40B4-BE49-F238E27FC236}">
                <a16:creationId xmlns:a16="http://schemas.microsoft.com/office/drawing/2014/main" id="{C5C7A99B-42F2-3F59-A021-1FFBCF951D4B}"/>
              </a:ext>
            </a:extLst>
          </p:cNvPr>
          <p:cNvPicPr>
            <a:picLocks noChangeAspect="1"/>
          </p:cNvPicPr>
          <p:nvPr/>
        </p:nvPicPr>
        <p:blipFill>
          <a:blip r:embed="rId2"/>
          <a:stretch>
            <a:fillRect/>
          </a:stretch>
        </p:blipFill>
        <p:spPr>
          <a:xfrm>
            <a:off x="5704061" y="1512044"/>
            <a:ext cx="2993100" cy="2376265"/>
          </a:xfrm>
          <a:prstGeom prst="rect">
            <a:avLst/>
          </a:prstGeom>
        </p:spPr>
      </p:pic>
    </p:spTree>
    <p:extLst>
      <p:ext uri="{BB962C8B-B14F-4D97-AF65-F5344CB8AC3E}">
        <p14:creationId xmlns:p14="http://schemas.microsoft.com/office/powerpoint/2010/main" val="1128820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47477" y="-905"/>
            <a:ext cx="7616792" cy="769430"/>
          </a:xfrm>
        </p:spPr>
        <p:txBody>
          <a:bodyPr/>
          <a:lstStyle/>
          <a:p>
            <a:r>
              <a:rPr lang="zh-CN" altLang="en-US" dirty="0"/>
              <a:t>知识准备</a:t>
            </a:r>
          </a:p>
        </p:txBody>
      </p:sp>
      <p:sp>
        <p:nvSpPr>
          <p:cNvPr id="3" name="内容占位符 2"/>
          <p:cNvSpPr>
            <a:spLocks noGrp="1"/>
          </p:cNvSpPr>
          <p:nvPr>
            <p:ph idx="1"/>
          </p:nvPr>
        </p:nvSpPr>
        <p:spPr>
          <a:xfrm>
            <a:off x="375469" y="935980"/>
            <a:ext cx="8496944" cy="3600400"/>
          </a:xfrm>
        </p:spPr>
        <p:txBody>
          <a:bodyPr>
            <a:normAutofit/>
          </a:bodyPr>
          <a:lstStyle/>
          <a:p>
            <a:pPr marL="0" indent="0">
              <a:buNone/>
            </a:pPr>
            <a:r>
              <a:rPr lang="en-US" altLang="zh-CN" sz="1400" dirty="0"/>
              <a:t>1.</a:t>
            </a:r>
            <a:r>
              <a:rPr lang="zh-CN" altLang="en-US" sz="1400" dirty="0"/>
              <a:t>登录</a:t>
            </a:r>
            <a:r>
              <a:rPr lang="en-US" altLang="zh-CN" sz="1400" dirty="0"/>
              <a:t>shell</a:t>
            </a:r>
          </a:p>
          <a:p>
            <a:pPr marL="0" indent="0">
              <a:buNone/>
            </a:pPr>
            <a:r>
              <a:rPr lang="zh-CN" altLang="en-US" sz="1400" dirty="0"/>
              <a:t>登录</a:t>
            </a:r>
            <a:r>
              <a:rPr lang="en-US" altLang="zh-CN" sz="1400" dirty="0"/>
              <a:t>shell</a:t>
            </a:r>
            <a:r>
              <a:rPr lang="zh-CN" altLang="en-US" sz="1400" dirty="0"/>
              <a:t>是指用户登录系统时所取得</a:t>
            </a:r>
            <a:r>
              <a:rPr lang="en-US" altLang="zh-CN" sz="1400" dirty="0"/>
              <a:t>shell</a:t>
            </a:r>
            <a:r>
              <a:rPr lang="zh-CN" altLang="en-US" sz="1400" dirty="0"/>
              <a:t>控制权限。在</a:t>
            </a:r>
            <a:r>
              <a:rPr lang="en-US" altLang="zh-CN" sz="1400" dirty="0"/>
              <a:t>UOS</a:t>
            </a:r>
            <a:r>
              <a:rPr lang="zh-CN" altLang="en-US" sz="1400" dirty="0"/>
              <a:t>系统中，用户输入用户名和密码后，系统会检查</a:t>
            </a:r>
            <a:r>
              <a:rPr lang="en-US" altLang="zh-CN" sz="1400" dirty="0"/>
              <a:t>/</a:t>
            </a:r>
            <a:r>
              <a:rPr lang="en-US" altLang="zh-CN" sz="1400" dirty="0" err="1"/>
              <a:t>etc</a:t>
            </a:r>
            <a:r>
              <a:rPr lang="en-US" altLang="zh-CN" sz="1400" dirty="0"/>
              <a:t>/shadow</a:t>
            </a:r>
            <a:r>
              <a:rPr lang="zh-CN" altLang="en-US" sz="1400" dirty="0"/>
              <a:t>、</a:t>
            </a:r>
            <a:r>
              <a:rPr lang="en-US" altLang="zh-CN" sz="1400" dirty="0"/>
              <a:t>/</a:t>
            </a:r>
            <a:r>
              <a:rPr lang="en-US" altLang="zh-CN" sz="1400" dirty="0" err="1"/>
              <a:t>etc</a:t>
            </a:r>
            <a:r>
              <a:rPr lang="en-US" altLang="zh-CN" sz="1400" dirty="0"/>
              <a:t>/passwd</a:t>
            </a:r>
            <a:r>
              <a:rPr lang="zh-CN" altLang="en-US" sz="1400" dirty="0"/>
              <a:t>和</a:t>
            </a:r>
            <a:r>
              <a:rPr lang="en-US" altLang="zh-CN" sz="1400" dirty="0"/>
              <a:t>/</a:t>
            </a:r>
            <a:r>
              <a:rPr lang="en-US" altLang="zh-CN" sz="1400" dirty="0" err="1"/>
              <a:t>etc</a:t>
            </a:r>
            <a:r>
              <a:rPr lang="en-US" altLang="zh-CN" sz="1400" dirty="0"/>
              <a:t>/group</a:t>
            </a:r>
            <a:r>
              <a:rPr lang="zh-CN" altLang="en-US" sz="1400" dirty="0"/>
              <a:t>等用户相关文件。如果用户名和密码合法，系统为用户设置工作环境后会进入</a:t>
            </a:r>
            <a:r>
              <a:rPr lang="en-US" altLang="zh-CN" sz="1400" dirty="0"/>
              <a:t>shell</a:t>
            </a:r>
            <a:r>
              <a:rPr lang="zh-CN" altLang="en-US" sz="1400" dirty="0"/>
              <a:t>，否则会要求用户重新输入用户名和密码。</a:t>
            </a:r>
          </a:p>
          <a:p>
            <a:pPr marL="0" indent="0">
              <a:buNone/>
            </a:pPr>
            <a:r>
              <a:rPr lang="en-US" altLang="zh-CN" sz="1400" dirty="0"/>
              <a:t>2.</a:t>
            </a:r>
            <a:r>
              <a:rPr lang="zh-CN" altLang="en-US" sz="1400" dirty="0"/>
              <a:t>用户登录控制</a:t>
            </a:r>
          </a:p>
          <a:p>
            <a:pPr marL="0" indent="0">
              <a:buNone/>
            </a:pPr>
            <a:r>
              <a:rPr lang="zh-CN" altLang="en-US" sz="1400" dirty="0"/>
              <a:t>在</a:t>
            </a:r>
            <a:r>
              <a:rPr lang="en-US" altLang="zh-CN" sz="1400" dirty="0"/>
              <a:t>UOS</a:t>
            </a:r>
            <a:r>
              <a:rPr lang="zh-CN" altLang="en-US" sz="1400" dirty="0"/>
              <a:t>系统中，</a:t>
            </a:r>
            <a:r>
              <a:rPr lang="en-US" altLang="zh-CN" sz="1400" dirty="0"/>
              <a:t>root</a:t>
            </a:r>
            <a:r>
              <a:rPr lang="zh-CN" altLang="en-US" sz="1400" dirty="0"/>
              <a:t>用户登录会默认进入目录”</a:t>
            </a:r>
            <a:r>
              <a:rPr lang="en-US" altLang="zh-CN" sz="1400" dirty="0"/>
              <a:t>/root”</a:t>
            </a:r>
            <a:r>
              <a:rPr lang="zh-CN" altLang="en-US" sz="1400" dirty="0"/>
              <a:t>，普通用户登录会默认进入家目录“</a:t>
            </a:r>
            <a:r>
              <a:rPr lang="en-US" altLang="zh-CN" sz="1400" dirty="0"/>
              <a:t>/home/</a:t>
            </a:r>
            <a:r>
              <a:rPr lang="zh-CN" altLang="en-US" sz="1400" dirty="0"/>
              <a:t>登录的用户名”。我们可以根据提示符判断用户类型，使用</a:t>
            </a:r>
            <a:r>
              <a:rPr lang="en-US" altLang="zh-CN" sz="1400" dirty="0" err="1"/>
              <a:t>pwd</a:t>
            </a:r>
            <a:r>
              <a:rPr lang="zh-CN" altLang="en-US" sz="1400" dirty="0"/>
              <a:t>命令可以显示当前所在的目录。使用</a:t>
            </a:r>
            <a:r>
              <a:rPr lang="en-US" altLang="zh-CN" sz="1400" dirty="0"/>
              <a:t>cd</a:t>
            </a:r>
            <a:r>
              <a:rPr lang="zh-CN" altLang="en-US" sz="1400" dirty="0"/>
              <a:t>命令可以改变目录的去向。在终端输入</a:t>
            </a:r>
            <a:r>
              <a:rPr lang="en-US" altLang="zh-CN" sz="1400" dirty="0"/>
              <a:t>w</a:t>
            </a:r>
            <a:r>
              <a:rPr lang="zh-CN" altLang="en-US" sz="1400" dirty="0"/>
              <a:t>命令可以查看用户信息，</a:t>
            </a:r>
            <a:r>
              <a:rPr lang="en-US" altLang="zh-CN" sz="1400" dirty="0"/>
              <a:t>who</a:t>
            </a:r>
            <a:r>
              <a:rPr lang="zh-CN" altLang="en-US" sz="1400" dirty="0"/>
              <a:t>命令显示用户名称、用户的机器名称或</a:t>
            </a:r>
            <a:r>
              <a:rPr lang="en-US" altLang="zh-CN" sz="1400" dirty="0" err="1"/>
              <a:t>tty</a:t>
            </a:r>
            <a:r>
              <a:rPr lang="zh-CN" altLang="en-US" sz="1400" dirty="0"/>
              <a:t>号、远程主机地址、用户登录系统的时间等。</a:t>
            </a:r>
          </a:p>
          <a:p>
            <a:pPr marL="0" indent="0">
              <a:buNone/>
            </a:pPr>
            <a:r>
              <a:rPr lang="zh-CN" altLang="en-US" sz="1400" dirty="0"/>
              <a:t>用户登录</a:t>
            </a:r>
            <a:r>
              <a:rPr lang="en-US" altLang="zh-CN" sz="1400" dirty="0"/>
              <a:t>shell</a:t>
            </a:r>
            <a:r>
              <a:rPr lang="zh-CN" altLang="en-US" sz="1400" dirty="0"/>
              <a:t>的过程主要与</a:t>
            </a:r>
            <a:r>
              <a:rPr lang="en-US" altLang="zh-CN" sz="1400" dirty="0"/>
              <a:t>shell</a:t>
            </a:r>
            <a:r>
              <a:rPr lang="zh-CN" altLang="en-US" sz="1400" dirty="0"/>
              <a:t>的几个启动控制文件相关：</a:t>
            </a:r>
            <a:r>
              <a:rPr lang="en-US" altLang="zh-CN" sz="1400" dirty="0"/>
              <a:t>~/.</a:t>
            </a:r>
            <a:r>
              <a:rPr lang="en-US" altLang="zh-CN" sz="1400" dirty="0" err="1"/>
              <a:t>bash_profile</a:t>
            </a:r>
            <a:r>
              <a:rPr lang="zh-CN" altLang="en-US" sz="1400" dirty="0"/>
              <a:t>、</a:t>
            </a:r>
            <a:r>
              <a:rPr lang="en-US" altLang="zh-CN" sz="1400" dirty="0"/>
              <a:t>~/.profile</a:t>
            </a:r>
            <a:r>
              <a:rPr lang="zh-CN" altLang="en-US" sz="1400" dirty="0"/>
              <a:t>、</a:t>
            </a:r>
            <a:r>
              <a:rPr lang="en-US" altLang="zh-CN" sz="1400" dirty="0"/>
              <a:t>/</a:t>
            </a:r>
            <a:r>
              <a:rPr lang="en-US" altLang="zh-CN" sz="1400" dirty="0" err="1"/>
              <a:t>etc</a:t>
            </a:r>
            <a:r>
              <a:rPr lang="en-US" altLang="zh-CN" sz="1400" dirty="0"/>
              <a:t>/</a:t>
            </a:r>
            <a:r>
              <a:rPr lang="en-US" altLang="zh-CN" sz="1400" dirty="0" err="1"/>
              <a:t>bashrc</a:t>
            </a:r>
            <a:r>
              <a:rPr lang="zh-CN" altLang="en-US" sz="1400" dirty="0"/>
              <a:t>或</a:t>
            </a:r>
            <a:r>
              <a:rPr lang="en-US" altLang="zh-CN" sz="1400" dirty="0"/>
              <a:t>~/.</a:t>
            </a:r>
            <a:r>
              <a:rPr lang="en-US" altLang="zh-CN" sz="1400" dirty="0" err="1"/>
              <a:t>bashrc</a:t>
            </a:r>
            <a:r>
              <a:rPr lang="zh-CN" altLang="en-US" sz="1400" dirty="0"/>
              <a:t>文件相关，用户只要修改其中一个文件就可以影响</a:t>
            </a:r>
            <a:r>
              <a:rPr lang="en-US" altLang="zh-CN" sz="1400" dirty="0"/>
              <a:t>shell</a:t>
            </a:r>
            <a:r>
              <a:rPr lang="zh-CN" altLang="en-US" sz="1400" dirty="0"/>
              <a:t>的启动。</a:t>
            </a:r>
          </a:p>
        </p:txBody>
      </p:sp>
    </p:spTree>
    <p:extLst>
      <p:ext uri="{BB962C8B-B14F-4D97-AF65-F5344CB8AC3E}">
        <p14:creationId xmlns:p14="http://schemas.microsoft.com/office/powerpoint/2010/main" val="4066324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47477" y="-905"/>
            <a:ext cx="7616792" cy="769430"/>
          </a:xfrm>
        </p:spPr>
        <p:txBody>
          <a:bodyPr/>
          <a:lstStyle/>
          <a:p>
            <a:r>
              <a:rPr lang="zh-CN" altLang="en-US" dirty="0"/>
              <a:t>知识准备</a:t>
            </a:r>
          </a:p>
        </p:txBody>
      </p:sp>
      <p:sp>
        <p:nvSpPr>
          <p:cNvPr id="3" name="内容占位符 2"/>
          <p:cNvSpPr>
            <a:spLocks noGrp="1"/>
          </p:cNvSpPr>
          <p:nvPr>
            <p:ph idx="1"/>
          </p:nvPr>
        </p:nvSpPr>
        <p:spPr>
          <a:xfrm>
            <a:off x="375469" y="935980"/>
            <a:ext cx="8496944" cy="3600400"/>
          </a:xfrm>
        </p:spPr>
        <p:txBody>
          <a:bodyPr>
            <a:normAutofit/>
          </a:bodyPr>
          <a:lstStyle/>
          <a:p>
            <a:pPr marL="0" indent="0">
              <a:buNone/>
            </a:pPr>
            <a:r>
              <a:rPr lang="en-US" altLang="zh-CN" dirty="0"/>
              <a:t>3.shell</a:t>
            </a:r>
            <a:r>
              <a:rPr lang="zh-CN" altLang="en-US" dirty="0"/>
              <a:t>命令</a:t>
            </a:r>
          </a:p>
          <a:p>
            <a:pPr marL="0" indent="0">
              <a:buNone/>
            </a:pPr>
            <a:r>
              <a:rPr lang="en-US" altLang="zh-CN" dirty="0"/>
              <a:t>cat /</a:t>
            </a:r>
            <a:r>
              <a:rPr lang="en-US" altLang="zh-CN" dirty="0" err="1"/>
              <a:t>etc</a:t>
            </a:r>
            <a:r>
              <a:rPr lang="en-US" altLang="zh-CN" dirty="0"/>
              <a:t>/shells </a:t>
            </a:r>
            <a:r>
              <a:rPr lang="zh-CN" altLang="en-US" dirty="0"/>
              <a:t>命令用来查看用户使用的机器中有哪些</a:t>
            </a:r>
            <a:r>
              <a:rPr lang="en-US" altLang="zh-CN" dirty="0"/>
              <a:t>shell</a:t>
            </a:r>
            <a:r>
              <a:rPr lang="zh-CN" altLang="en-US" dirty="0"/>
              <a:t>；</a:t>
            </a:r>
            <a:r>
              <a:rPr lang="en-US" altLang="zh-CN" dirty="0"/>
              <a:t>echo $SHELL(</a:t>
            </a:r>
            <a:r>
              <a:rPr lang="zh-CN" altLang="en-US" dirty="0"/>
              <a:t>一定要大写</a:t>
            </a:r>
            <a:r>
              <a:rPr lang="en-US" altLang="zh-CN" dirty="0"/>
              <a:t>)</a:t>
            </a:r>
            <a:r>
              <a:rPr lang="zh-CN" altLang="en-US" dirty="0"/>
              <a:t>命令用来查看当前使用的</a:t>
            </a:r>
            <a:r>
              <a:rPr lang="en-US" altLang="zh-CN" dirty="0"/>
              <a:t>shell</a:t>
            </a:r>
            <a:r>
              <a:rPr lang="zh-CN" altLang="en-US" dirty="0"/>
              <a:t>。用户可以根据自己的需求更改</a:t>
            </a:r>
            <a:r>
              <a:rPr lang="en-US" altLang="zh-CN" dirty="0"/>
              <a:t>shell</a:t>
            </a:r>
            <a:r>
              <a:rPr lang="zh-CN" altLang="en-US" dirty="0"/>
              <a:t>用户等操作。要创建或修改用户，需要转到超级用户才能进行。用户可以在</a:t>
            </a:r>
            <a:r>
              <a:rPr lang="en-US" altLang="zh-CN" dirty="0" err="1"/>
              <a:t>usradd</a:t>
            </a:r>
            <a:r>
              <a:rPr lang="zh-CN" altLang="en-US" dirty="0"/>
              <a:t>或</a:t>
            </a:r>
            <a:r>
              <a:rPr lang="en-US" altLang="zh-CN" dirty="0" err="1"/>
              <a:t>usermod</a:t>
            </a:r>
            <a:r>
              <a:rPr lang="zh-CN" altLang="en-US" dirty="0"/>
              <a:t>命令后面加上</a:t>
            </a:r>
            <a:r>
              <a:rPr lang="en-US" altLang="zh-CN" dirty="0"/>
              <a:t>-s</a:t>
            </a:r>
            <a:r>
              <a:rPr lang="zh-CN" altLang="en-US" dirty="0"/>
              <a:t>的参数，加入指定的</a:t>
            </a:r>
            <a:r>
              <a:rPr lang="en-US" altLang="zh-CN" dirty="0"/>
              <a:t>shell</a:t>
            </a:r>
            <a:r>
              <a:rPr lang="zh-CN" altLang="en-US" dirty="0"/>
              <a:t>。</a:t>
            </a:r>
            <a:r>
              <a:rPr lang="en-US" altLang="zh-CN" dirty="0" err="1"/>
              <a:t>uos</a:t>
            </a:r>
            <a:r>
              <a:rPr lang="zh-CN" altLang="en-US" dirty="0"/>
              <a:t>中的</a:t>
            </a:r>
            <a:r>
              <a:rPr lang="en-US" altLang="zh-CN" dirty="0" err="1"/>
              <a:t>chsh</a:t>
            </a:r>
            <a:r>
              <a:rPr lang="zh-CN" altLang="en-US" dirty="0"/>
              <a:t>命令可以用来改变当前的</a:t>
            </a:r>
            <a:r>
              <a:rPr lang="en-US" altLang="zh-CN" dirty="0"/>
              <a:t>shell</a:t>
            </a:r>
            <a:r>
              <a:rPr lang="zh-CN" altLang="en-US" dirty="0"/>
              <a:t>。</a:t>
            </a:r>
          </a:p>
        </p:txBody>
      </p:sp>
    </p:spTree>
    <p:extLst>
      <p:ext uri="{BB962C8B-B14F-4D97-AF65-F5344CB8AC3E}">
        <p14:creationId xmlns:p14="http://schemas.microsoft.com/office/powerpoint/2010/main" val="4050991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71884"/>
            <a:ext cx="7616792" cy="769430"/>
          </a:xfrm>
        </p:spPr>
        <p:txBody>
          <a:bodyPr/>
          <a:lstStyle/>
          <a:p>
            <a:r>
              <a:rPr lang="zh-CN" altLang="en-US" dirty="0"/>
              <a:t>知识准备</a:t>
            </a:r>
          </a:p>
        </p:txBody>
      </p:sp>
      <p:sp>
        <p:nvSpPr>
          <p:cNvPr id="3" name="内容占位符 2"/>
          <p:cNvSpPr>
            <a:spLocks noGrp="1"/>
          </p:cNvSpPr>
          <p:nvPr>
            <p:ph idx="1"/>
          </p:nvPr>
        </p:nvSpPr>
        <p:spPr>
          <a:xfrm>
            <a:off x="375469" y="841314"/>
            <a:ext cx="8496944" cy="3839082"/>
          </a:xfrm>
        </p:spPr>
        <p:txBody>
          <a:bodyPr>
            <a:normAutofit/>
          </a:bodyPr>
          <a:lstStyle/>
          <a:p>
            <a:pPr marL="0" indent="0">
              <a:buNone/>
            </a:pPr>
            <a:r>
              <a:rPr lang="zh-CN" altLang="en-US" dirty="0"/>
              <a:t>四、</a:t>
            </a:r>
            <a:r>
              <a:rPr lang="en-US" altLang="zh-CN" dirty="0"/>
              <a:t>UOS</a:t>
            </a:r>
            <a:r>
              <a:rPr lang="zh-CN" altLang="en-US" dirty="0"/>
              <a:t>的启动过程</a:t>
            </a:r>
          </a:p>
          <a:p>
            <a:pPr marL="0" indent="0">
              <a:buNone/>
            </a:pPr>
            <a:r>
              <a:rPr lang="en-US" altLang="zh-CN" dirty="0"/>
              <a:t>UOS</a:t>
            </a:r>
            <a:r>
              <a:rPr lang="zh-CN" altLang="en-US" dirty="0"/>
              <a:t>的启动软件包发展迅速，本书使用的</a:t>
            </a:r>
            <a:r>
              <a:rPr lang="en-US" altLang="zh-CN" dirty="0" err="1"/>
              <a:t>systemd</a:t>
            </a:r>
            <a:r>
              <a:rPr lang="zh-CN" altLang="en-US" dirty="0"/>
              <a:t>是目前十分完善的启动软件包。</a:t>
            </a:r>
          </a:p>
          <a:p>
            <a:pPr marL="0" indent="0">
              <a:buNone/>
            </a:pPr>
            <a:r>
              <a:rPr lang="en-US" altLang="zh-CN" dirty="0"/>
              <a:t>1. </a:t>
            </a:r>
            <a:r>
              <a:rPr lang="en-US" altLang="zh-CN" dirty="0" err="1"/>
              <a:t>systemd</a:t>
            </a:r>
            <a:endParaRPr lang="en-US" altLang="zh-CN" dirty="0"/>
          </a:p>
          <a:p>
            <a:pPr marL="0" indent="0">
              <a:buNone/>
            </a:pPr>
            <a:r>
              <a:rPr lang="en-US" altLang="zh-CN" dirty="0" err="1"/>
              <a:t>systemd</a:t>
            </a:r>
            <a:r>
              <a:rPr lang="zh-CN" altLang="en-US" dirty="0"/>
              <a:t>是 </a:t>
            </a:r>
            <a:r>
              <a:rPr lang="en-US" altLang="zh-CN" dirty="0"/>
              <a:t>Linux</a:t>
            </a:r>
            <a:r>
              <a:rPr lang="zh-CN" altLang="en-US" dirty="0"/>
              <a:t>操作系统中最基础的组成部分，是一个 </a:t>
            </a:r>
            <a:r>
              <a:rPr lang="en-US" altLang="zh-CN" dirty="0"/>
              <a:t>Linux </a:t>
            </a:r>
            <a:r>
              <a:rPr lang="zh-CN" altLang="en-US" dirty="0"/>
              <a:t>系统基础组件的集合，负责启动其它程序。作为操作系统的第一个用户进程运行并启动操作系统的其余部分，其主要作用是进行操作系统和服务管理。</a:t>
            </a:r>
            <a:r>
              <a:rPr lang="en-US" altLang="zh-CN" dirty="0" err="1"/>
              <a:t>systemd</a:t>
            </a:r>
            <a:r>
              <a:rPr lang="zh-CN" altLang="en-US" dirty="0"/>
              <a:t>功能强大，管理范围广泛，但其核心只有一个</a:t>
            </a:r>
            <a:r>
              <a:rPr lang="en-US" altLang="zh-CN" dirty="0"/>
              <a:t>/bin/</a:t>
            </a:r>
            <a:r>
              <a:rPr lang="en-US" altLang="zh-CN" dirty="0" err="1"/>
              <a:t>systemd</a:t>
            </a:r>
            <a:r>
              <a:rPr lang="zh-CN" altLang="en-US" dirty="0"/>
              <a:t>。</a:t>
            </a:r>
            <a:r>
              <a:rPr lang="en-US" altLang="zh-CN" dirty="0"/>
              <a:t>Linux</a:t>
            </a:r>
            <a:r>
              <a:rPr lang="zh-CN" altLang="en-US" dirty="0"/>
              <a:t>内核启动后，它作为第一个被执行的用户进程，起到了承上启下的作用。当某个进程占用太多系统资源时，</a:t>
            </a:r>
            <a:r>
              <a:rPr lang="en-US" altLang="zh-CN" dirty="0" err="1"/>
              <a:t>systemd</a:t>
            </a:r>
            <a:r>
              <a:rPr lang="zh-CN" altLang="en-US" dirty="0"/>
              <a:t>有权执行</a:t>
            </a:r>
            <a:r>
              <a:rPr lang="en-US" altLang="zh-CN" dirty="0"/>
              <a:t>Out of Memory (OOM) killer</a:t>
            </a:r>
            <a:r>
              <a:rPr lang="zh-CN" altLang="en-US" dirty="0"/>
              <a:t>机制来终止进程，以此保护整个系统不会因资源耗尽而崩溃。</a:t>
            </a:r>
            <a:endParaRPr lang="en-US" altLang="zh-CN" dirty="0"/>
          </a:p>
          <a:p>
            <a:pPr marL="0" indent="0">
              <a:buNone/>
            </a:pPr>
            <a:r>
              <a:rPr lang="en-US" altLang="zh-CN" dirty="0"/>
              <a:t>2.</a:t>
            </a:r>
            <a:r>
              <a:rPr lang="zh-CN" altLang="en-US" dirty="0"/>
              <a:t>常用的</a:t>
            </a:r>
            <a:r>
              <a:rPr lang="en-US" altLang="zh-CN" dirty="0"/>
              <a:t>unit</a:t>
            </a:r>
            <a:r>
              <a:rPr lang="zh-CN" altLang="en-US" dirty="0"/>
              <a:t>类型</a:t>
            </a:r>
          </a:p>
          <a:p>
            <a:pPr marL="0" indent="0">
              <a:buNone/>
            </a:pPr>
            <a:r>
              <a:rPr lang="en-US" altLang="zh-CN" dirty="0" err="1"/>
              <a:t>systemdsystemd</a:t>
            </a:r>
            <a:r>
              <a:rPr lang="en-US" altLang="zh-CN" dirty="0"/>
              <a:t> </a:t>
            </a:r>
            <a:r>
              <a:rPr lang="zh-CN" altLang="en-US" dirty="0"/>
              <a:t>将各种系统启动和运行相关的对象， 表示为各种不同类型的单元 </a:t>
            </a:r>
            <a:r>
              <a:rPr lang="en-US" altLang="zh-CN" dirty="0"/>
              <a:t>unit</a:t>
            </a:r>
            <a:r>
              <a:rPr lang="zh-CN" altLang="en-US" dirty="0"/>
              <a:t>，是基于 </a:t>
            </a:r>
            <a:r>
              <a:rPr lang="en-US" altLang="zh-CN" dirty="0"/>
              <a:t>unit</a:t>
            </a:r>
            <a:r>
              <a:rPr lang="zh-CN" altLang="en-US" dirty="0"/>
              <a:t>来开启和监督系统。</a:t>
            </a:r>
            <a:r>
              <a:rPr lang="en-US" altLang="zh-CN" dirty="0"/>
              <a:t>unit</a:t>
            </a:r>
            <a:r>
              <a:rPr lang="zh-CN" altLang="en-US" dirty="0"/>
              <a:t>主要有</a:t>
            </a:r>
            <a:r>
              <a:rPr lang="en-US" altLang="zh-CN" dirty="0"/>
              <a:t>service</a:t>
            </a:r>
            <a:r>
              <a:rPr lang="zh-CN" altLang="en-US" dirty="0"/>
              <a:t>、</a:t>
            </a:r>
            <a:r>
              <a:rPr lang="en-US" altLang="zh-CN" dirty="0"/>
              <a:t>socket</a:t>
            </a:r>
            <a:r>
              <a:rPr lang="zh-CN" altLang="en-US" dirty="0"/>
              <a:t>、</a:t>
            </a:r>
            <a:r>
              <a:rPr lang="en-US" altLang="zh-CN" dirty="0"/>
              <a:t>socket</a:t>
            </a:r>
            <a:r>
              <a:rPr lang="zh-CN" altLang="en-US" dirty="0"/>
              <a:t>、</a:t>
            </a:r>
            <a:r>
              <a:rPr lang="en-US" altLang="zh-CN" dirty="0"/>
              <a:t>device</a:t>
            </a:r>
            <a:r>
              <a:rPr lang="zh-CN" altLang="en-US" dirty="0"/>
              <a:t>、</a:t>
            </a:r>
            <a:r>
              <a:rPr lang="en-US" altLang="zh-CN" dirty="0"/>
              <a:t>swap file</a:t>
            </a:r>
            <a:r>
              <a:rPr lang="zh-CN" altLang="en-US" dirty="0"/>
              <a:t>、</a:t>
            </a:r>
            <a:r>
              <a:rPr lang="en-US" altLang="zh-CN" dirty="0"/>
              <a:t>partition</a:t>
            </a:r>
            <a:r>
              <a:rPr lang="zh-CN" altLang="en-US" dirty="0"/>
              <a:t>、</a:t>
            </a:r>
            <a:r>
              <a:rPr lang="en-US" altLang="zh-CN" dirty="0"/>
              <a:t>file system</a:t>
            </a:r>
            <a:r>
              <a:rPr lang="zh-CN" altLang="en-US" dirty="0"/>
              <a:t>、</a:t>
            </a:r>
            <a:r>
              <a:rPr lang="en-US" altLang="zh-CN" dirty="0"/>
              <a:t>timer</a:t>
            </a:r>
            <a:r>
              <a:rPr lang="zh-CN" altLang="en-US" dirty="0"/>
              <a:t>等。</a:t>
            </a:r>
          </a:p>
        </p:txBody>
      </p:sp>
    </p:spTree>
    <p:extLst>
      <p:ext uri="{BB962C8B-B14F-4D97-AF65-F5344CB8AC3E}">
        <p14:creationId xmlns:p14="http://schemas.microsoft.com/office/powerpoint/2010/main" val="2729476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71884"/>
            <a:ext cx="7616792" cy="769430"/>
          </a:xfrm>
        </p:spPr>
        <p:txBody>
          <a:bodyPr/>
          <a:lstStyle/>
          <a:p>
            <a:r>
              <a:rPr lang="zh-CN" altLang="en-US" dirty="0"/>
              <a:t>知识准备</a:t>
            </a:r>
          </a:p>
        </p:txBody>
      </p:sp>
      <p:sp>
        <p:nvSpPr>
          <p:cNvPr id="3" name="内容占位符 2"/>
          <p:cNvSpPr>
            <a:spLocks noGrp="1"/>
          </p:cNvSpPr>
          <p:nvPr>
            <p:ph idx="1"/>
          </p:nvPr>
        </p:nvSpPr>
        <p:spPr>
          <a:xfrm>
            <a:off x="375469" y="841314"/>
            <a:ext cx="4536504" cy="3839082"/>
          </a:xfrm>
        </p:spPr>
        <p:txBody>
          <a:bodyPr>
            <a:normAutofit/>
          </a:bodyPr>
          <a:lstStyle/>
          <a:p>
            <a:pPr marL="0" indent="0">
              <a:buNone/>
            </a:pPr>
            <a:r>
              <a:rPr lang="en-US" altLang="zh-CN" sz="1400" dirty="0"/>
              <a:t>3.systemctl list-unit-files</a:t>
            </a:r>
            <a:r>
              <a:rPr lang="zh-CN" altLang="en-US" sz="1400" dirty="0"/>
              <a:t>命令</a:t>
            </a:r>
          </a:p>
          <a:p>
            <a:pPr marL="0" indent="0">
              <a:buNone/>
            </a:pPr>
            <a:r>
              <a:rPr lang="en-US" altLang="zh-CN" sz="1400" dirty="0" err="1"/>
              <a:t>systemctl</a:t>
            </a:r>
            <a:r>
              <a:rPr lang="en-US" altLang="zh-CN" sz="1400" dirty="0"/>
              <a:t> list-unit-files</a:t>
            </a:r>
            <a:r>
              <a:rPr lang="zh-CN" altLang="en-US" sz="1400" dirty="0"/>
              <a:t>命令用于列出</a:t>
            </a:r>
            <a:r>
              <a:rPr lang="en-US" altLang="zh-CN" sz="1400" dirty="0"/>
              <a:t>unit</a:t>
            </a:r>
            <a:r>
              <a:rPr lang="zh-CN" altLang="en-US" sz="1400" dirty="0"/>
              <a:t>的状态，其语法格式如下：</a:t>
            </a:r>
          </a:p>
          <a:p>
            <a:pPr marL="0" indent="0">
              <a:buNone/>
            </a:pPr>
            <a:r>
              <a:rPr lang="en-US" altLang="zh-CN" sz="1400" dirty="0" err="1"/>
              <a:t>systemctl</a:t>
            </a:r>
            <a:r>
              <a:rPr lang="en-US" altLang="zh-CN" sz="1400" dirty="0"/>
              <a:t> list-unit-files</a:t>
            </a:r>
          </a:p>
          <a:p>
            <a:pPr marL="0" indent="0">
              <a:buNone/>
            </a:pPr>
            <a:r>
              <a:rPr lang="zh-CN" altLang="en-US" sz="1400" dirty="0"/>
              <a:t>输出结果有</a:t>
            </a:r>
            <a:r>
              <a:rPr lang="en-US" altLang="zh-CN" sz="1400" dirty="0"/>
              <a:t>3</a:t>
            </a:r>
            <a:r>
              <a:rPr lang="zh-CN" altLang="en-US" sz="1400" dirty="0"/>
              <a:t>列：</a:t>
            </a:r>
            <a:r>
              <a:rPr lang="en-US" altLang="zh-CN" sz="1400" dirty="0"/>
              <a:t>UNIT FILE</a:t>
            </a:r>
            <a:r>
              <a:rPr lang="zh-CN" altLang="en-US" sz="1400" dirty="0"/>
              <a:t>、</a:t>
            </a:r>
            <a:r>
              <a:rPr lang="en-US" altLang="zh-CN" sz="1400" dirty="0"/>
              <a:t>STAT</a:t>
            </a:r>
            <a:r>
              <a:rPr lang="zh-CN" altLang="en-US" sz="1400" dirty="0"/>
              <a:t>、</a:t>
            </a:r>
            <a:r>
              <a:rPr lang="en-US" altLang="zh-CN" sz="1400" dirty="0"/>
              <a:t>VENDOR PRESET;3</a:t>
            </a:r>
            <a:r>
              <a:rPr lang="zh-CN" altLang="en-US" sz="1400" dirty="0"/>
              <a:t>列的意义分别是：</a:t>
            </a:r>
            <a:r>
              <a:rPr lang="en-US" altLang="zh-CN" sz="1400" dirty="0"/>
              <a:t>unit</a:t>
            </a:r>
            <a:r>
              <a:rPr lang="zh-CN" altLang="en-US" sz="1400" dirty="0"/>
              <a:t>名、状态、默认状态。</a:t>
            </a:r>
          </a:p>
          <a:p>
            <a:pPr marL="0" indent="0">
              <a:buNone/>
            </a:pPr>
            <a:r>
              <a:rPr lang="en-US" altLang="zh-CN" sz="1400" dirty="0"/>
              <a:t>unit</a:t>
            </a:r>
            <a:r>
              <a:rPr lang="zh-CN" altLang="en-US" sz="1400" dirty="0"/>
              <a:t>的常见状态有</a:t>
            </a:r>
            <a:r>
              <a:rPr lang="en-US" altLang="zh-CN" sz="1400" dirty="0"/>
              <a:t>5</a:t>
            </a:r>
            <a:r>
              <a:rPr lang="zh-CN" altLang="en-US" sz="1400" dirty="0"/>
              <a:t>种，分别为活动状态</a:t>
            </a:r>
            <a:r>
              <a:rPr lang="en-US" altLang="zh-CN" sz="1400" dirty="0"/>
              <a:t>(active)</a:t>
            </a:r>
            <a:r>
              <a:rPr lang="zh-CN" altLang="en-US" sz="1400" dirty="0"/>
              <a:t>、不活动状态</a:t>
            </a:r>
            <a:r>
              <a:rPr lang="en-US" altLang="zh-CN" sz="1400" dirty="0"/>
              <a:t>(inactive)</a:t>
            </a:r>
            <a:r>
              <a:rPr lang="zh-CN" altLang="en-US" sz="1400" dirty="0"/>
              <a:t>、激活状态</a:t>
            </a:r>
            <a:r>
              <a:rPr lang="en-US" altLang="zh-CN" sz="1400" dirty="0"/>
              <a:t>(activating)</a:t>
            </a:r>
            <a:r>
              <a:rPr lang="zh-CN" altLang="en-US" sz="1400" dirty="0"/>
              <a:t>、禁止状态</a:t>
            </a:r>
            <a:r>
              <a:rPr lang="en-US" altLang="zh-CN" sz="1400" dirty="0"/>
              <a:t>(deactivating)</a:t>
            </a:r>
            <a:r>
              <a:rPr lang="zh-CN" altLang="en-US" sz="1400" dirty="0"/>
              <a:t>、失败状态</a:t>
            </a:r>
            <a:r>
              <a:rPr lang="en-US" altLang="zh-CN" sz="1400" dirty="0"/>
              <a:t>(failed)</a:t>
            </a:r>
            <a:r>
              <a:rPr lang="zh-CN" altLang="en-US" sz="1400" dirty="0"/>
              <a:t>。</a:t>
            </a:r>
          </a:p>
          <a:p>
            <a:r>
              <a:rPr lang="en-US" altLang="zh-CN" sz="1400" dirty="0" err="1"/>
              <a:t>systemd</a:t>
            </a:r>
            <a:r>
              <a:rPr lang="en-US" altLang="zh-CN" sz="1400" dirty="0"/>
              <a:t> unit</a:t>
            </a:r>
            <a:r>
              <a:rPr lang="zh-CN" altLang="en-US" sz="1400" dirty="0"/>
              <a:t>的常见功能如表</a:t>
            </a:r>
            <a:r>
              <a:rPr lang="en-US" altLang="zh-CN" sz="1400" dirty="0"/>
              <a:t>4.3</a:t>
            </a:r>
            <a:r>
              <a:rPr lang="zh-CN" altLang="en-US" sz="1400" dirty="0"/>
              <a:t>所示。</a:t>
            </a:r>
          </a:p>
        </p:txBody>
      </p:sp>
      <p:pic>
        <p:nvPicPr>
          <p:cNvPr id="5" name="图片 4">
            <a:extLst>
              <a:ext uri="{FF2B5EF4-FFF2-40B4-BE49-F238E27FC236}">
                <a16:creationId xmlns:a16="http://schemas.microsoft.com/office/drawing/2014/main" id="{BFDD6139-111C-1C50-7AA9-21B094440CAB}"/>
              </a:ext>
            </a:extLst>
          </p:cNvPr>
          <p:cNvPicPr>
            <a:picLocks noChangeAspect="1"/>
          </p:cNvPicPr>
          <p:nvPr/>
        </p:nvPicPr>
        <p:blipFill>
          <a:blip r:embed="rId2"/>
          <a:stretch>
            <a:fillRect/>
          </a:stretch>
        </p:blipFill>
        <p:spPr>
          <a:xfrm>
            <a:off x="4779958" y="1512044"/>
            <a:ext cx="3936159" cy="2053648"/>
          </a:xfrm>
          <a:prstGeom prst="rect">
            <a:avLst/>
          </a:prstGeom>
        </p:spPr>
      </p:pic>
    </p:spTree>
    <p:extLst>
      <p:ext uri="{BB962C8B-B14F-4D97-AF65-F5344CB8AC3E}">
        <p14:creationId xmlns:p14="http://schemas.microsoft.com/office/powerpoint/2010/main" val="54689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71884"/>
            <a:ext cx="7616792" cy="769430"/>
          </a:xfrm>
        </p:spPr>
        <p:txBody>
          <a:bodyPr/>
          <a:lstStyle/>
          <a:p>
            <a:r>
              <a:rPr lang="zh-CN" altLang="en-US" dirty="0"/>
              <a:t>知识准备</a:t>
            </a:r>
          </a:p>
        </p:txBody>
      </p:sp>
      <p:sp>
        <p:nvSpPr>
          <p:cNvPr id="3" name="内容占位符 2"/>
          <p:cNvSpPr>
            <a:spLocks noGrp="1"/>
          </p:cNvSpPr>
          <p:nvPr>
            <p:ph idx="1"/>
          </p:nvPr>
        </p:nvSpPr>
        <p:spPr>
          <a:xfrm>
            <a:off x="375469" y="841314"/>
            <a:ext cx="3168352" cy="3839082"/>
          </a:xfrm>
        </p:spPr>
        <p:txBody>
          <a:bodyPr>
            <a:normAutofit fontScale="92500" lnSpcReduction="20000"/>
          </a:bodyPr>
          <a:lstStyle/>
          <a:p>
            <a:pPr marL="0" indent="0">
              <a:buNone/>
            </a:pPr>
            <a:r>
              <a:rPr lang="zh-CN" altLang="en-US" sz="1500" dirty="0"/>
              <a:t>五、进程管理与调度命令</a:t>
            </a:r>
          </a:p>
          <a:p>
            <a:pPr marL="0" indent="0">
              <a:buNone/>
            </a:pPr>
            <a:r>
              <a:rPr lang="en-US" altLang="zh-CN" sz="1500" dirty="0"/>
              <a:t>1.ps</a:t>
            </a:r>
            <a:r>
              <a:rPr lang="zh-CN" altLang="en-US" sz="1500" dirty="0"/>
              <a:t>命令</a:t>
            </a:r>
          </a:p>
          <a:p>
            <a:pPr marL="0" indent="0">
              <a:buNone/>
            </a:pPr>
            <a:r>
              <a:rPr lang="en-US" altLang="zh-CN" sz="1500" dirty="0" err="1"/>
              <a:t>ps</a:t>
            </a:r>
            <a:r>
              <a:rPr lang="zh-CN" altLang="en-US" sz="1500" dirty="0"/>
              <a:t>命令用于检查系统内的进程状态，其语法格式如下：</a:t>
            </a:r>
          </a:p>
          <a:p>
            <a:pPr marL="0" indent="0">
              <a:buNone/>
            </a:pPr>
            <a:r>
              <a:rPr lang="en-US" altLang="zh-CN" sz="1500" dirty="0" err="1"/>
              <a:t>ps</a:t>
            </a:r>
            <a:r>
              <a:rPr lang="en-US" altLang="zh-CN" sz="1500" dirty="0"/>
              <a:t> </a:t>
            </a:r>
            <a:r>
              <a:rPr lang="zh-CN" altLang="en-US" sz="1500" dirty="0"/>
              <a:t>参数</a:t>
            </a:r>
            <a:endParaRPr lang="en-US" altLang="zh-CN" sz="1500" dirty="0"/>
          </a:p>
          <a:p>
            <a:pPr marL="0" indent="0">
              <a:buNone/>
            </a:pPr>
            <a:r>
              <a:rPr lang="en-US" altLang="zh-CN" sz="1500" kern="100" dirty="0" err="1">
                <a:effectLst/>
                <a:latin typeface="Calibri" panose="020F0502020204030204" pitchFamily="34" charset="0"/>
                <a:ea typeface="宋体" panose="02010600030101010101" pitchFamily="2" charset="-122"/>
                <a:cs typeface="Times New Roman" panose="02020603050405020304" pitchFamily="18" charset="0"/>
              </a:rPr>
              <a:t>ps</a:t>
            </a:r>
            <a:r>
              <a:rPr lang="zh-CN" altLang="zh-CN" sz="1500" kern="100" dirty="0">
                <a:effectLst/>
                <a:latin typeface="Calibri" panose="020F0502020204030204" pitchFamily="34" charset="0"/>
                <a:ea typeface="宋体" panose="02010600030101010101" pitchFamily="2" charset="-122"/>
                <a:cs typeface="Times New Roman" panose="02020603050405020304" pitchFamily="18" charset="0"/>
              </a:rPr>
              <a:t>命令的部分参数如表</a:t>
            </a:r>
            <a:r>
              <a:rPr lang="en-US" altLang="zh-CN" sz="1500" kern="100" dirty="0">
                <a:effectLst/>
                <a:latin typeface="Calibri" panose="020F0502020204030204" pitchFamily="34" charset="0"/>
                <a:ea typeface="宋体" panose="02010600030101010101" pitchFamily="2" charset="-122"/>
                <a:cs typeface="Times New Roman" panose="02020603050405020304" pitchFamily="18" charset="0"/>
              </a:rPr>
              <a:t>4.1</a:t>
            </a:r>
            <a:r>
              <a:rPr lang="zh-CN" altLang="zh-CN" sz="1500" kern="100" dirty="0">
                <a:effectLst/>
                <a:latin typeface="Calibri" panose="020F0502020204030204" pitchFamily="34" charset="0"/>
                <a:ea typeface="宋体" panose="02010600030101010101" pitchFamily="2" charset="-122"/>
                <a:cs typeface="Times New Roman" panose="02020603050405020304" pitchFamily="18" charset="0"/>
              </a:rPr>
              <a:t>所示。</a:t>
            </a:r>
            <a:endParaRPr lang="en-US" altLang="zh-CN" sz="1500" kern="100" dirty="0">
              <a:latin typeface="Calibri" panose="020F0502020204030204" pitchFamily="34" charset="0"/>
              <a:ea typeface="宋体" panose="02010600030101010101" pitchFamily="2" charset="-122"/>
              <a:cs typeface="Times New Roman" panose="02020603050405020304" pitchFamily="18" charset="0"/>
            </a:endParaRPr>
          </a:p>
          <a:p>
            <a:pPr marL="0" indent="0">
              <a:buNone/>
            </a:pPr>
            <a:r>
              <a:rPr lang="en-US" altLang="zh-CN" sz="1500" kern="100" dirty="0">
                <a:effectLst/>
                <a:latin typeface="Calibri" panose="020F0502020204030204" pitchFamily="34" charset="0"/>
                <a:ea typeface="宋体" panose="02010600030101010101" pitchFamily="2" charset="-122"/>
                <a:cs typeface="Times New Roman" panose="02020603050405020304" pitchFamily="18" charset="0"/>
              </a:rPr>
              <a:t>2 kill</a:t>
            </a:r>
            <a:r>
              <a:rPr lang="zh-CN" altLang="en-US" sz="1500" kern="100" dirty="0">
                <a:effectLst/>
                <a:latin typeface="Calibri" panose="020F0502020204030204" pitchFamily="34" charset="0"/>
                <a:ea typeface="宋体" panose="02010600030101010101" pitchFamily="2" charset="-122"/>
                <a:cs typeface="Times New Roman" panose="02020603050405020304" pitchFamily="18" charset="0"/>
              </a:rPr>
              <a:t>命令</a:t>
            </a:r>
          </a:p>
          <a:p>
            <a:pPr marL="0" indent="0">
              <a:buNone/>
            </a:pPr>
            <a:r>
              <a:rPr lang="en-US" altLang="zh-CN" sz="1500" kern="100" dirty="0">
                <a:effectLst/>
                <a:latin typeface="Calibri" panose="020F0502020204030204" pitchFamily="34" charset="0"/>
                <a:ea typeface="宋体" panose="02010600030101010101" pitchFamily="2" charset="-122"/>
                <a:cs typeface="Times New Roman" panose="02020603050405020304" pitchFamily="18" charset="0"/>
              </a:rPr>
              <a:t>kill</a:t>
            </a:r>
            <a:r>
              <a:rPr lang="zh-CN" altLang="en-US" sz="1500" kern="100" dirty="0">
                <a:effectLst/>
                <a:latin typeface="Calibri" panose="020F0502020204030204" pitchFamily="34" charset="0"/>
                <a:ea typeface="宋体" panose="02010600030101010101" pitchFamily="2" charset="-122"/>
                <a:cs typeface="Times New Roman" panose="02020603050405020304" pitchFamily="18" charset="0"/>
              </a:rPr>
              <a:t>命令向</a:t>
            </a:r>
            <a:r>
              <a:rPr lang="en-US" altLang="zh-CN" sz="1500" kern="100" dirty="0">
                <a:effectLst/>
                <a:latin typeface="Calibri" panose="020F0502020204030204" pitchFamily="34" charset="0"/>
                <a:ea typeface="宋体" panose="02010600030101010101" pitchFamily="2" charset="-122"/>
                <a:cs typeface="Times New Roman" panose="02020603050405020304" pitchFamily="18" charset="0"/>
              </a:rPr>
              <a:t>PID</a:t>
            </a:r>
            <a:r>
              <a:rPr lang="zh-CN" altLang="en-US" sz="1500" kern="100" dirty="0">
                <a:effectLst/>
                <a:latin typeface="Calibri" panose="020F0502020204030204" pitchFamily="34" charset="0"/>
                <a:ea typeface="宋体" panose="02010600030101010101" pitchFamily="2" charset="-122"/>
                <a:cs typeface="Times New Roman" panose="02020603050405020304" pitchFamily="18" charset="0"/>
              </a:rPr>
              <a:t>指定的进程发送</a:t>
            </a:r>
            <a:r>
              <a:rPr lang="en-US" altLang="zh-CN" sz="1500" kern="100" dirty="0">
                <a:effectLst/>
                <a:latin typeface="Calibri" panose="020F0502020204030204" pitchFamily="34" charset="0"/>
                <a:ea typeface="宋体" panose="02010600030101010101" pitchFamily="2" charset="-122"/>
                <a:cs typeface="Times New Roman" panose="02020603050405020304" pitchFamily="18" charset="0"/>
              </a:rPr>
              <a:t>SID</a:t>
            </a:r>
            <a:r>
              <a:rPr lang="zh-CN" altLang="en-US" sz="1500" kern="100" dirty="0">
                <a:effectLst/>
                <a:latin typeface="Calibri" panose="020F0502020204030204" pitchFamily="34" charset="0"/>
                <a:ea typeface="宋体" panose="02010600030101010101" pitchFamily="2" charset="-122"/>
                <a:cs typeface="Times New Roman" panose="02020603050405020304" pitchFamily="18" charset="0"/>
              </a:rPr>
              <a:t>指定的信号，其语法格式如下：</a:t>
            </a:r>
          </a:p>
          <a:p>
            <a:pPr marL="0" indent="0">
              <a:buNone/>
            </a:pPr>
            <a:r>
              <a:rPr lang="en-US" altLang="zh-CN" sz="1500" kern="100" dirty="0">
                <a:effectLst/>
                <a:latin typeface="Calibri" panose="020F0502020204030204" pitchFamily="34" charset="0"/>
                <a:ea typeface="宋体" panose="02010600030101010101" pitchFamily="2" charset="-122"/>
                <a:cs typeface="Times New Roman" panose="02020603050405020304" pitchFamily="18" charset="0"/>
              </a:rPr>
              <a:t>kill  -SID  PID</a:t>
            </a:r>
          </a:p>
          <a:p>
            <a:pPr marL="0" indent="0">
              <a:buNone/>
            </a:pPr>
            <a:r>
              <a:rPr lang="zh-CN" altLang="en-US" sz="1500" kern="100" dirty="0">
                <a:effectLst/>
                <a:latin typeface="Calibri" panose="020F0502020204030204" pitchFamily="34" charset="0"/>
                <a:ea typeface="宋体" panose="02010600030101010101" pitchFamily="2" charset="-122"/>
                <a:cs typeface="Times New Roman" panose="02020603050405020304" pitchFamily="18" charset="0"/>
              </a:rPr>
              <a:t>例如，向进程号是</a:t>
            </a:r>
            <a:r>
              <a:rPr lang="en-US" altLang="zh-CN" sz="1500" kern="100" dirty="0">
                <a:effectLst/>
                <a:latin typeface="Calibri" panose="020F0502020204030204" pitchFamily="34" charset="0"/>
                <a:ea typeface="宋体" panose="02010600030101010101" pitchFamily="2" charset="-122"/>
                <a:cs typeface="Times New Roman" panose="02020603050405020304" pitchFamily="18" charset="0"/>
              </a:rPr>
              <a:t>3360</a:t>
            </a:r>
            <a:r>
              <a:rPr lang="zh-CN" altLang="en-US" sz="1500" kern="100" dirty="0">
                <a:effectLst/>
                <a:latin typeface="Calibri" panose="020F0502020204030204" pitchFamily="34" charset="0"/>
                <a:ea typeface="宋体" panose="02010600030101010101" pitchFamily="2" charset="-122"/>
                <a:cs typeface="Times New Roman" panose="02020603050405020304" pitchFamily="18" charset="0"/>
              </a:rPr>
              <a:t>的进程发送</a:t>
            </a:r>
            <a:r>
              <a:rPr lang="en-US" altLang="zh-CN" sz="1500" kern="100" dirty="0">
                <a:effectLst/>
                <a:latin typeface="Calibri" panose="020F0502020204030204" pitchFamily="34" charset="0"/>
                <a:ea typeface="宋体" panose="02010600030101010101" pitchFamily="2" charset="-122"/>
                <a:cs typeface="Times New Roman" panose="02020603050405020304" pitchFamily="18" charset="0"/>
              </a:rPr>
              <a:t>9</a:t>
            </a:r>
            <a:r>
              <a:rPr lang="zh-CN" altLang="en-US" sz="1500" kern="100" dirty="0">
                <a:effectLst/>
                <a:latin typeface="Calibri" panose="020F0502020204030204" pitchFamily="34" charset="0"/>
                <a:ea typeface="宋体" panose="02010600030101010101" pitchFamily="2" charset="-122"/>
                <a:cs typeface="Times New Roman" panose="02020603050405020304" pitchFamily="18" charset="0"/>
              </a:rPr>
              <a:t>号信号的语句如下：</a:t>
            </a:r>
          </a:p>
          <a:p>
            <a:pPr marL="0" indent="0">
              <a:buNone/>
            </a:pPr>
            <a:r>
              <a:rPr lang="en-US" altLang="zh-CN" sz="1500" kern="100" dirty="0">
                <a:effectLst/>
                <a:latin typeface="Calibri" panose="020F0502020204030204" pitchFamily="34" charset="0"/>
                <a:ea typeface="宋体" panose="02010600030101010101" pitchFamily="2" charset="-122"/>
                <a:cs typeface="Times New Roman" panose="02020603050405020304" pitchFamily="18" charset="0"/>
              </a:rPr>
              <a:t>kill -9 3360</a:t>
            </a:r>
          </a:p>
          <a:p>
            <a:pPr marL="0" indent="0">
              <a:buNone/>
            </a:pPr>
            <a:endParaRPr lang="zh-CN" altLang="en-US" sz="1400" dirty="0"/>
          </a:p>
        </p:txBody>
      </p:sp>
      <p:pic>
        <p:nvPicPr>
          <p:cNvPr id="5" name="图片 4">
            <a:extLst>
              <a:ext uri="{FF2B5EF4-FFF2-40B4-BE49-F238E27FC236}">
                <a16:creationId xmlns:a16="http://schemas.microsoft.com/office/drawing/2014/main" id="{3950476D-CD97-63F9-97D0-7882E721008F}"/>
              </a:ext>
            </a:extLst>
          </p:cNvPr>
          <p:cNvPicPr>
            <a:picLocks noChangeAspect="1"/>
          </p:cNvPicPr>
          <p:nvPr/>
        </p:nvPicPr>
        <p:blipFill>
          <a:blip r:embed="rId2"/>
          <a:stretch>
            <a:fillRect/>
          </a:stretch>
        </p:blipFill>
        <p:spPr>
          <a:xfrm>
            <a:off x="3831853" y="1224012"/>
            <a:ext cx="4817057" cy="2088232"/>
          </a:xfrm>
          <a:prstGeom prst="rect">
            <a:avLst/>
          </a:prstGeom>
        </p:spPr>
      </p:pic>
    </p:spTree>
    <p:extLst>
      <p:ext uri="{BB962C8B-B14F-4D97-AF65-F5344CB8AC3E}">
        <p14:creationId xmlns:p14="http://schemas.microsoft.com/office/powerpoint/2010/main" val="640268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37120E4-2944-6382-2E50-F99D51F5A008}"/>
              </a:ext>
            </a:extLst>
          </p:cNvPr>
          <p:cNvSpPr>
            <a:spLocks noGrp="1"/>
          </p:cNvSpPr>
          <p:nvPr>
            <p:ph type="title"/>
          </p:nvPr>
        </p:nvSpPr>
        <p:spPr/>
        <p:txBody>
          <a:bodyPr/>
          <a:lstStyle/>
          <a:p>
            <a:r>
              <a:rPr lang="zh-CN" altLang="en-US" dirty="0"/>
              <a:t>知识目标</a:t>
            </a:r>
          </a:p>
        </p:txBody>
      </p:sp>
      <p:sp>
        <p:nvSpPr>
          <p:cNvPr id="3" name="内容占位符 2">
            <a:extLst>
              <a:ext uri="{FF2B5EF4-FFF2-40B4-BE49-F238E27FC236}">
                <a16:creationId xmlns:a16="http://schemas.microsoft.com/office/drawing/2014/main" id="{908E6105-E125-685A-D4A7-0AB8CDC23D63}"/>
              </a:ext>
            </a:extLst>
          </p:cNvPr>
          <p:cNvSpPr>
            <a:spLocks noGrp="1"/>
          </p:cNvSpPr>
          <p:nvPr>
            <p:ph sz="quarter" idx="13"/>
          </p:nvPr>
        </p:nvSpPr>
        <p:spPr/>
        <p:txBody>
          <a:bodyPr/>
          <a:lstStyle/>
          <a:p>
            <a:r>
              <a:rPr lang="zh-CN" altLang="en-US" dirty="0"/>
              <a:t>熟悉用户管理操作的基本命令及命令的基本参数</a:t>
            </a:r>
          </a:p>
          <a:p>
            <a:r>
              <a:rPr lang="zh-CN" altLang="en-US" dirty="0"/>
              <a:t>熟悉组管理操作的基本命令及命令的基本参数</a:t>
            </a:r>
          </a:p>
          <a:p>
            <a:r>
              <a:rPr lang="zh-CN" altLang="en-US" dirty="0"/>
              <a:t>熟悉用户和组相关文件管理操作的基本命令及命令基本参数</a:t>
            </a:r>
          </a:p>
          <a:p>
            <a:r>
              <a:rPr lang="zh-CN" altLang="en-US" dirty="0"/>
              <a:t>熟悉密码管理操作的基本命令及命令的基本参数</a:t>
            </a:r>
          </a:p>
          <a:p>
            <a:r>
              <a:rPr lang="zh-CN" altLang="en-US" dirty="0"/>
              <a:t>熟悉文件管理操作的基本命令及命令的</a:t>
            </a:r>
            <a:r>
              <a:rPr lang="zh-CN" altLang="en-US"/>
              <a:t>基本参数  </a:t>
            </a:r>
            <a:endParaRPr lang="zh-CN" altLang="en-US" dirty="0"/>
          </a:p>
        </p:txBody>
      </p:sp>
    </p:spTree>
    <p:extLst>
      <p:ext uri="{BB962C8B-B14F-4D97-AF65-F5344CB8AC3E}">
        <p14:creationId xmlns:p14="http://schemas.microsoft.com/office/powerpoint/2010/main" val="1592999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19485" y="143892"/>
            <a:ext cx="7616792" cy="769430"/>
          </a:xfrm>
        </p:spPr>
        <p:txBody>
          <a:bodyPr/>
          <a:lstStyle/>
          <a:p>
            <a:r>
              <a:rPr lang="zh-CN" altLang="en-US" dirty="0"/>
              <a:t>知识准备</a:t>
            </a:r>
          </a:p>
        </p:txBody>
      </p:sp>
      <p:sp>
        <p:nvSpPr>
          <p:cNvPr id="3" name="内容占位符 2"/>
          <p:cNvSpPr>
            <a:spLocks noGrp="1"/>
          </p:cNvSpPr>
          <p:nvPr>
            <p:ph idx="1"/>
          </p:nvPr>
        </p:nvSpPr>
        <p:spPr>
          <a:xfrm>
            <a:off x="375469" y="647948"/>
            <a:ext cx="3024336" cy="4127115"/>
          </a:xfrm>
        </p:spPr>
        <p:txBody>
          <a:bodyPr>
            <a:noAutofit/>
          </a:bodyPr>
          <a:lstStyle/>
          <a:p>
            <a:pPr marL="0" indent="0">
              <a:buNone/>
            </a:pPr>
            <a:r>
              <a:rPr lang="en-US" altLang="zh-CN" sz="1400" dirty="0"/>
              <a:t>3.killall</a:t>
            </a:r>
            <a:r>
              <a:rPr lang="zh-CN" altLang="en-US" sz="1400" dirty="0"/>
              <a:t>命令</a:t>
            </a:r>
          </a:p>
          <a:p>
            <a:pPr marL="0" indent="0">
              <a:buNone/>
            </a:pPr>
            <a:r>
              <a:rPr lang="en-US" altLang="zh-CN" sz="1400" dirty="0" err="1"/>
              <a:t>killall</a:t>
            </a:r>
            <a:r>
              <a:rPr lang="zh-CN" altLang="en-US" sz="1400" dirty="0"/>
              <a:t>命令根据名称向进程发送信号或终止进程的执行，会终止指定名字的所有进程，其语法格式如下：</a:t>
            </a:r>
          </a:p>
          <a:p>
            <a:pPr marL="0" indent="0">
              <a:buNone/>
            </a:pPr>
            <a:r>
              <a:rPr lang="en-US" altLang="zh-CN" sz="1400" dirty="0" err="1"/>
              <a:t>killall</a:t>
            </a:r>
            <a:r>
              <a:rPr lang="en-US" altLang="zh-CN" sz="1400" dirty="0"/>
              <a:t> [options] name							</a:t>
            </a:r>
          </a:p>
          <a:p>
            <a:pPr marL="0" indent="0">
              <a:buNone/>
            </a:pPr>
            <a:r>
              <a:rPr lang="en-US" altLang="zh-CN" sz="1400" dirty="0" err="1"/>
              <a:t>killall</a:t>
            </a:r>
            <a:r>
              <a:rPr lang="zh-CN" altLang="en-US" sz="1400" dirty="0"/>
              <a:t>命令部分</a:t>
            </a:r>
            <a:r>
              <a:rPr lang="en-US" altLang="zh-CN" sz="1400" dirty="0"/>
              <a:t>option</a:t>
            </a:r>
            <a:r>
              <a:rPr lang="zh-CN" altLang="en-US" sz="1400" dirty="0"/>
              <a:t>参数如表</a:t>
            </a:r>
            <a:r>
              <a:rPr lang="en-US" altLang="zh-CN" sz="1400" dirty="0"/>
              <a:t>4.4</a:t>
            </a:r>
            <a:r>
              <a:rPr lang="zh-CN" altLang="en-US" sz="1400" dirty="0"/>
              <a:t>所示。</a:t>
            </a:r>
          </a:p>
        </p:txBody>
      </p:sp>
      <p:pic>
        <p:nvPicPr>
          <p:cNvPr id="5" name="图片 4">
            <a:extLst>
              <a:ext uri="{FF2B5EF4-FFF2-40B4-BE49-F238E27FC236}">
                <a16:creationId xmlns:a16="http://schemas.microsoft.com/office/drawing/2014/main" id="{F864155A-28E4-A776-13A8-2D341A4EF575}"/>
              </a:ext>
            </a:extLst>
          </p:cNvPr>
          <p:cNvPicPr>
            <a:picLocks noChangeAspect="1"/>
          </p:cNvPicPr>
          <p:nvPr/>
        </p:nvPicPr>
        <p:blipFill>
          <a:blip r:embed="rId2"/>
          <a:stretch>
            <a:fillRect/>
          </a:stretch>
        </p:blipFill>
        <p:spPr>
          <a:xfrm>
            <a:off x="3543821" y="1224012"/>
            <a:ext cx="5237131" cy="2141645"/>
          </a:xfrm>
          <a:prstGeom prst="rect">
            <a:avLst/>
          </a:prstGeom>
        </p:spPr>
      </p:pic>
    </p:spTree>
    <p:extLst>
      <p:ext uri="{BB962C8B-B14F-4D97-AF65-F5344CB8AC3E}">
        <p14:creationId xmlns:p14="http://schemas.microsoft.com/office/powerpoint/2010/main" val="3309257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310566"/>
            <a:ext cx="7616792" cy="769430"/>
          </a:xfrm>
        </p:spPr>
        <p:txBody>
          <a:bodyPr/>
          <a:lstStyle/>
          <a:p>
            <a:r>
              <a:rPr lang="zh-CN" altLang="en-US" dirty="0"/>
              <a:t>知识准备</a:t>
            </a:r>
          </a:p>
        </p:txBody>
      </p:sp>
      <p:sp>
        <p:nvSpPr>
          <p:cNvPr id="3" name="内容占位符 2"/>
          <p:cNvSpPr>
            <a:spLocks noGrp="1"/>
          </p:cNvSpPr>
          <p:nvPr>
            <p:ph idx="1"/>
          </p:nvPr>
        </p:nvSpPr>
        <p:spPr>
          <a:xfrm>
            <a:off x="375469" y="1224012"/>
            <a:ext cx="4176464" cy="4248472"/>
          </a:xfrm>
        </p:spPr>
        <p:txBody>
          <a:bodyPr>
            <a:noAutofit/>
          </a:bodyPr>
          <a:lstStyle/>
          <a:p>
            <a:pPr marL="0" indent="0">
              <a:buNone/>
            </a:pPr>
            <a:r>
              <a:rPr lang="en-US" altLang="zh-CN" sz="1400" dirty="0"/>
              <a:t>4.pgrep</a:t>
            </a:r>
            <a:r>
              <a:rPr lang="zh-CN" altLang="en-US" sz="1400" dirty="0"/>
              <a:t>命令</a:t>
            </a:r>
          </a:p>
          <a:p>
            <a:pPr marL="0" indent="0">
              <a:buNone/>
            </a:pPr>
            <a:r>
              <a:rPr lang="en-US" altLang="zh-CN" sz="1400" dirty="0" err="1"/>
              <a:t>pgrep</a:t>
            </a:r>
            <a:r>
              <a:rPr lang="zh-CN" altLang="en-US" sz="1400" dirty="0"/>
              <a:t>命令通过程序的名字查询进程，一般用来判断程序是否正在运行，其命令格式如下：</a:t>
            </a:r>
          </a:p>
          <a:p>
            <a:pPr marL="0" indent="0">
              <a:buNone/>
            </a:pPr>
            <a:r>
              <a:rPr lang="zh-CN" altLang="en-US" sz="1400" dirty="0"/>
              <a:t>格式：</a:t>
            </a:r>
            <a:r>
              <a:rPr lang="en-US" altLang="zh-CN" sz="1400" dirty="0" err="1"/>
              <a:t>pgrep</a:t>
            </a:r>
            <a:r>
              <a:rPr lang="en-US" altLang="zh-CN" sz="1400" dirty="0"/>
              <a:t> [</a:t>
            </a:r>
            <a:r>
              <a:rPr lang="zh-CN" altLang="en-US" sz="1400" dirty="0"/>
              <a:t>参数</a:t>
            </a:r>
            <a:r>
              <a:rPr lang="en-US" altLang="zh-CN" sz="1400" dirty="0"/>
              <a:t>] </a:t>
            </a:r>
            <a:r>
              <a:rPr lang="zh-CN" altLang="en-US" sz="1400" dirty="0"/>
              <a:t>程序名</a:t>
            </a:r>
          </a:p>
          <a:p>
            <a:pPr marL="0" indent="0">
              <a:buNone/>
            </a:pPr>
            <a:r>
              <a:rPr lang="en-US" altLang="zh-CN" sz="1400" dirty="0" err="1"/>
              <a:t>pgrep</a:t>
            </a:r>
            <a:r>
              <a:rPr lang="zh-CN" altLang="en-US" sz="1400" dirty="0"/>
              <a:t>命令常用参数如表 </a:t>
            </a:r>
            <a:r>
              <a:rPr lang="en-US" altLang="zh-CN" sz="1400" dirty="0"/>
              <a:t>4.5</a:t>
            </a:r>
            <a:r>
              <a:rPr lang="zh-CN" altLang="en-US" sz="1400" dirty="0"/>
              <a:t>所示。</a:t>
            </a:r>
          </a:p>
        </p:txBody>
      </p:sp>
      <p:pic>
        <p:nvPicPr>
          <p:cNvPr id="5" name="图片 4">
            <a:extLst>
              <a:ext uri="{FF2B5EF4-FFF2-40B4-BE49-F238E27FC236}">
                <a16:creationId xmlns:a16="http://schemas.microsoft.com/office/drawing/2014/main" id="{A4A0786A-1862-E37B-AF48-32C1BD723675}"/>
              </a:ext>
            </a:extLst>
          </p:cNvPr>
          <p:cNvPicPr>
            <a:picLocks noChangeAspect="1"/>
          </p:cNvPicPr>
          <p:nvPr/>
        </p:nvPicPr>
        <p:blipFill>
          <a:blip r:embed="rId2"/>
          <a:stretch>
            <a:fillRect/>
          </a:stretch>
        </p:blipFill>
        <p:spPr>
          <a:xfrm>
            <a:off x="3687837" y="1966751"/>
            <a:ext cx="5108547" cy="1849550"/>
          </a:xfrm>
          <a:prstGeom prst="rect">
            <a:avLst/>
          </a:prstGeom>
        </p:spPr>
      </p:pic>
    </p:spTree>
    <p:extLst>
      <p:ext uri="{BB962C8B-B14F-4D97-AF65-F5344CB8AC3E}">
        <p14:creationId xmlns:p14="http://schemas.microsoft.com/office/powerpoint/2010/main" val="3832079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310566"/>
            <a:ext cx="7616792" cy="769430"/>
          </a:xfrm>
        </p:spPr>
        <p:txBody>
          <a:bodyPr/>
          <a:lstStyle/>
          <a:p>
            <a:r>
              <a:rPr lang="zh-CN" altLang="en-US" dirty="0"/>
              <a:t>知识准备</a:t>
            </a:r>
          </a:p>
        </p:txBody>
      </p:sp>
      <p:sp>
        <p:nvSpPr>
          <p:cNvPr id="3" name="内容占位符 2"/>
          <p:cNvSpPr>
            <a:spLocks noGrp="1"/>
          </p:cNvSpPr>
          <p:nvPr>
            <p:ph idx="1"/>
          </p:nvPr>
        </p:nvSpPr>
        <p:spPr>
          <a:xfrm>
            <a:off x="375469" y="1224012"/>
            <a:ext cx="8496944" cy="4248472"/>
          </a:xfrm>
        </p:spPr>
        <p:txBody>
          <a:bodyPr>
            <a:noAutofit/>
          </a:bodyPr>
          <a:lstStyle/>
          <a:p>
            <a:pPr marL="0" indent="0" algn="just" hangingPunct="0">
              <a:spcBef>
                <a:spcPts val="600"/>
              </a:spcBef>
              <a:spcAft>
                <a:spcPts val="600"/>
              </a:spcAft>
              <a:buNone/>
            </a:pPr>
            <a:r>
              <a:rPr lang="en-US" altLang="zh-CN" sz="1400" b="1" kern="100" dirty="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5.pkill</a:t>
            </a:r>
            <a:r>
              <a:rPr lang="zh-CN" altLang="zh-CN" sz="1400" b="1" kern="100" dirty="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en-US" altLang="zh-CN" sz="1400" b="1" kern="100" dirty="0">
              <a:solidFill>
                <a:srgbClr val="0000FF"/>
              </a:solidFill>
              <a:latin typeface="Arial" panose="020B0604020202020204" pitchFamily="34" charset="0"/>
              <a:ea typeface="楷体" panose="02010609060101010101" pitchFamily="49" charset="-122"/>
              <a:cs typeface="Times New Roman" panose="02020603050405020304" pitchFamily="18" charset="0"/>
            </a:endParaRPr>
          </a:p>
          <a:p>
            <a:pPr marL="0" indent="0" algn="just" hangingPunct="0">
              <a:spcBef>
                <a:spcPts val="600"/>
              </a:spcBef>
              <a:spcAft>
                <a:spcPts val="600"/>
              </a:spcAft>
              <a:buNone/>
            </a:pPr>
            <a:r>
              <a:rPr lang="en-US" altLang="zh-CN" sz="1400" kern="100" dirty="0" err="1">
                <a:effectLst/>
                <a:latin typeface="Calibri" panose="020F0502020204030204" pitchFamily="34" charset="0"/>
                <a:ea typeface="宋体" panose="02010600030101010101" pitchFamily="2" charset="-122"/>
                <a:cs typeface="Times New Roman" panose="02020603050405020304" pitchFamily="18" charset="0"/>
              </a:rPr>
              <a:t>pkill</a:t>
            </a:r>
            <a:r>
              <a:rPr lang="zh-CN" altLang="zh-CN" sz="1400" kern="100" dirty="0">
                <a:effectLst/>
                <a:latin typeface="Calibri" panose="020F0502020204030204" pitchFamily="34" charset="0"/>
                <a:ea typeface="宋体" panose="02010600030101010101" pitchFamily="2" charset="-122"/>
                <a:cs typeface="Times New Roman" panose="02020603050405020304" pitchFamily="18" charset="0"/>
              </a:rPr>
              <a:t>命令用于搜索进程，但不是为了显示，而是向搜索到的进程发送信号，其命令格式如下：</a:t>
            </a:r>
            <a:endParaRPr lang="en-US" altLang="zh-CN" sz="1400" kern="100" dirty="0">
              <a:effectLst/>
              <a:latin typeface="Calibri" panose="020F0502020204030204" pitchFamily="34" charset="0"/>
              <a:ea typeface="宋体" panose="02010600030101010101" pitchFamily="2" charset="-122"/>
              <a:cs typeface="Times New Roman" panose="02020603050405020304" pitchFamily="18" charset="0"/>
            </a:endParaRPr>
          </a:p>
          <a:p>
            <a:pPr marL="0" indent="0" algn="just" hangingPunct="0">
              <a:spcBef>
                <a:spcPts val="600"/>
              </a:spcBef>
              <a:spcAft>
                <a:spcPts val="600"/>
              </a:spcAft>
              <a:buNone/>
            </a:pPr>
            <a:r>
              <a:rPr lang="en-US" altLang="zh-CN" sz="1400" kern="100" dirty="0" err="1">
                <a:solidFill>
                  <a:srgbClr val="000000"/>
                </a:solidFill>
                <a:effectLst/>
                <a:latin typeface="Times New Roman" panose="02020603050405020304" pitchFamily="18" charset="0"/>
                <a:ea typeface="宋体" panose="02010600030101010101" pitchFamily="2" charset="-122"/>
              </a:rPr>
              <a:t>pkill</a:t>
            </a:r>
            <a:r>
              <a:rPr lang="en-US" altLang="zh-CN" sz="1400" kern="100" dirty="0">
                <a:solidFill>
                  <a:srgbClr val="000000"/>
                </a:solidFill>
                <a:effectLst/>
                <a:latin typeface="Times New Roman" panose="02020603050405020304" pitchFamily="18" charset="0"/>
                <a:ea typeface="宋体" panose="02010600030101010101" pitchFamily="2" charset="-122"/>
              </a:rPr>
              <a:t> [</a:t>
            </a:r>
            <a:r>
              <a:rPr lang="zh-CN" altLang="zh-CN" sz="1400" kern="100" dirty="0">
                <a:solidFill>
                  <a:srgbClr val="000000"/>
                </a:solidFill>
                <a:effectLst/>
                <a:latin typeface="Times New Roman" panose="02020603050405020304" pitchFamily="18" charset="0"/>
                <a:ea typeface="宋体" panose="02010600030101010101" pitchFamily="2" charset="-122"/>
              </a:rPr>
              <a:t>参数</a:t>
            </a:r>
            <a:r>
              <a:rPr lang="en-US" altLang="zh-CN" sz="1400" kern="100" dirty="0">
                <a:solidFill>
                  <a:srgbClr val="000000"/>
                </a:solidFill>
                <a:effectLst/>
                <a:latin typeface="Times New Roman" panose="02020603050405020304" pitchFamily="18" charset="0"/>
                <a:ea typeface="宋体" panose="02010600030101010101" pitchFamily="2" charset="-122"/>
              </a:rPr>
              <a:t>] </a:t>
            </a:r>
            <a:r>
              <a:rPr lang="zh-CN" altLang="zh-CN" sz="1400" kern="100" dirty="0">
                <a:solidFill>
                  <a:srgbClr val="000000"/>
                </a:solidFill>
                <a:effectLst/>
                <a:latin typeface="Times New Roman" panose="02020603050405020304" pitchFamily="18" charset="0"/>
                <a:ea typeface="宋体" panose="02010600030101010101" pitchFamily="2" charset="-122"/>
              </a:rPr>
              <a:t>程序名</a:t>
            </a:r>
            <a:endParaRPr lang="zh-CN" altLang="zh-CN" sz="1400" kern="100" dirty="0">
              <a:effectLst/>
              <a:latin typeface="Times New Roman" panose="02020603050405020304" pitchFamily="18" charset="0"/>
              <a:ea typeface="宋体" panose="02010600030101010101" pitchFamily="2" charset="-122"/>
            </a:endParaRPr>
          </a:p>
          <a:p>
            <a:pPr marL="0" indent="0">
              <a:buNone/>
            </a:pPr>
            <a:r>
              <a:rPr lang="en-US" altLang="zh-CN" sz="1400" kern="100" dirty="0" err="1">
                <a:effectLst/>
                <a:latin typeface="Calibri" panose="020F0502020204030204" pitchFamily="34" charset="0"/>
                <a:ea typeface="宋体" panose="02010600030101010101" pitchFamily="2" charset="-122"/>
                <a:cs typeface="Times New Roman" panose="02020603050405020304" pitchFamily="18" charset="0"/>
              </a:rPr>
              <a:t>pkill</a:t>
            </a:r>
            <a:r>
              <a:rPr lang="zh-CN" altLang="zh-CN" sz="1400" kern="100" dirty="0">
                <a:effectLst/>
                <a:latin typeface="Calibri" panose="020F0502020204030204" pitchFamily="34" charset="0"/>
                <a:ea typeface="宋体" panose="02010600030101010101" pitchFamily="2" charset="-122"/>
                <a:cs typeface="Times New Roman" panose="02020603050405020304" pitchFamily="18" charset="0"/>
              </a:rPr>
              <a:t>命令的</a:t>
            </a:r>
            <a:r>
              <a:rPr lang="zh-CN" altLang="zh-CN" sz="1400" kern="100" dirty="0">
                <a:solidFill>
                  <a:srgbClr val="4D4D4D"/>
                </a:solidFill>
                <a:effectLst/>
                <a:latin typeface="Calibri" panose="020F0502020204030204" pitchFamily="34" charset="0"/>
                <a:ea typeface="宋体" panose="02010600030101010101" pitchFamily="2" charset="-122"/>
                <a:cs typeface="Times New Roman" panose="02020603050405020304" pitchFamily="18" charset="0"/>
              </a:rPr>
              <a:t>常用参数同</a:t>
            </a:r>
            <a:r>
              <a:rPr lang="en-US" altLang="zh-CN" sz="1400" kern="100" dirty="0" err="1">
                <a:solidFill>
                  <a:srgbClr val="4D4D4D"/>
                </a:solidFill>
                <a:effectLst/>
                <a:latin typeface="Calibri" panose="020F0502020204030204" pitchFamily="34" charset="0"/>
                <a:ea typeface="宋体" panose="02010600030101010101" pitchFamily="2" charset="-122"/>
                <a:cs typeface="Times New Roman" panose="02020603050405020304" pitchFamily="18" charset="0"/>
              </a:rPr>
              <a:t>pgrep</a:t>
            </a:r>
            <a:r>
              <a:rPr lang="zh-CN" altLang="zh-CN" sz="1400" kern="100" dirty="0">
                <a:solidFill>
                  <a:srgbClr val="4D4D4D"/>
                </a:solidFill>
                <a:effectLst/>
                <a:latin typeface="Calibri" panose="020F0502020204030204" pitchFamily="34" charset="0"/>
                <a:ea typeface="宋体" panose="02010600030101010101" pitchFamily="2" charset="-122"/>
                <a:cs typeface="Times New Roman" panose="02020603050405020304" pitchFamily="18" charset="0"/>
              </a:rPr>
              <a:t>命令的参数。</a:t>
            </a:r>
            <a:endParaRPr lang="zh-CN" altLang="en-US" sz="1400" dirty="0"/>
          </a:p>
        </p:txBody>
      </p:sp>
    </p:spTree>
    <p:extLst>
      <p:ext uri="{BB962C8B-B14F-4D97-AF65-F5344CB8AC3E}">
        <p14:creationId xmlns:p14="http://schemas.microsoft.com/office/powerpoint/2010/main" val="3332592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310566"/>
            <a:ext cx="7616792" cy="769430"/>
          </a:xfrm>
        </p:spPr>
        <p:txBody>
          <a:bodyPr/>
          <a:lstStyle/>
          <a:p>
            <a:r>
              <a:rPr lang="zh-CN" altLang="en-US" dirty="0"/>
              <a:t>知识准备</a:t>
            </a:r>
          </a:p>
        </p:txBody>
      </p:sp>
      <p:sp>
        <p:nvSpPr>
          <p:cNvPr id="3" name="内容占位符 2"/>
          <p:cNvSpPr>
            <a:spLocks noGrp="1"/>
          </p:cNvSpPr>
          <p:nvPr>
            <p:ph idx="1"/>
          </p:nvPr>
        </p:nvSpPr>
        <p:spPr>
          <a:xfrm>
            <a:off x="375469" y="1224012"/>
            <a:ext cx="3816424" cy="4248472"/>
          </a:xfrm>
        </p:spPr>
        <p:txBody>
          <a:bodyPr>
            <a:noAutofit/>
          </a:bodyPr>
          <a:lstStyle/>
          <a:p>
            <a:pPr marL="0" indent="0">
              <a:buNone/>
            </a:pPr>
            <a:r>
              <a:rPr lang="en-US" altLang="zh-CN" sz="1400" dirty="0"/>
              <a:t>6.fuser</a:t>
            </a:r>
            <a:r>
              <a:rPr lang="zh-CN" altLang="en-US" sz="1400" dirty="0"/>
              <a:t>命令</a:t>
            </a:r>
          </a:p>
          <a:p>
            <a:pPr marL="0" indent="0">
              <a:buNone/>
            </a:pPr>
            <a:r>
              <a:rPr lang="en-US" altLang="zh-CN" sz="1400" dirty="0"/>
              <a:t>fuser</a:t>
            </a:r>
            <a:r>
              <a:rPr lang="zh-CN" altLang="en-US" sz="1400" dirty="0"/>
              <a:t>命令确定使用指定文件或文件系统的进程，用来显示当前正在使用磁盘上某个文件、挂载点、网络端口的程序，并给出程序进程的详细信息。</a:t>
            </a:r>
            <a:r>
              <a:rPr lang="en-US" altLang="zh-CN" sz="1400" dirty="0"/>
              <a:t>fuser</a:t>
            </a:r>
            <a:r>
              <a:rPr lang="zh-CN" altLang="en-US" sz="1400" dirty="0"/>
              <a:t>显示使用指定文件或文件系统的进程</a:t>
            </a:r>
            <a:r>
              <a:rPr lang="en-US" altLang="zh-CN" sz="1400" dirty="0"/>
              <a:t>ID</a:t>
            </a:r>
            <a:r>
              <a:rPr lang="zh-CN" altLang="en-US" sz="1400" dirty="0"/>
              <a:t>。默认情况下每个文件名后面跟一个字母表示访问类型。</a:t>
            </a:r>
            <a:r>
              <a:rPr lang="en-US" altLang="zh-CN" sz="1400" dirty="0"/>
              <a:t>fuser</a:t>
            </a:r>
            <a:r>
              <a:rPr lang="zh-CN" altLang="en-US" sz="1400" dirty="0"/>
              <a:t>命令的语法格式如下：</a:t>
            </a:r>
          </a:p>
          <a:p>
            <a:pPr marL="0" indent="0">
              <a:buNone/>
            </a:pPr>
            <a:r>
              <a:rPr lang="en-US" altLang="zh-CN" sz="1400" dirty="0"/>
              <a:t>fuser [</a:t>
            </a:r>
            <a:r>
              <a:rPr lang="zh-CN" altLang="en-US" sz="1400" dirty="0"/>
              <a:t>参数</a:t>
            </a:r>
            <a:r>
              <a:rPr lang="en-US" altLang="zh-CN" sz="1400" dirty="0"/>
              <a:t>]</a:t>
            </a:r>
          </a:p>
          <a:p>
            <a:pPr marL="0" indent="0">
              <a:buNone/>
            </a:pPr>
            <a:r>
              <a:rPr lang="en-US" altLang="zh-CN" sz="1400" dirty="0"/>
              <a:t>fuser</a:t>
            </a:r>
            <a:r>
              <a:rPr lang="zh-CN" altLang="en-US" sz="1400" dirty="0"/>
              <a:t>的部分参数如表</a:t>
            </a:r>
            <a:r>
              <a:rPr lang="en-US" altLang="zh-CN" sz="1400" dirty="0"/>
              <a:t>4.6</a:t>
            </a:r>
            <a:r>
              <a:rPr lang="zh-CN" altLang="en-US" sz="1400" dirty="0"/>
              <a:t>所示。</a:t>
            </a:r>
          </a:p>
        </p:txBody>
      </p:sp>
      <p:pic>
        <p:nvPicPr>
          <p:cNvPr id="5" name="图片 4">
            <a:extLst>
              <a:ext uri="{FF2B5EF4-FFF2-40B4-BE49-F238E27FC236}">
                <a16:creationId xmlns:a16="http://schemas.microsoft.com/office/drawing/2014/main" id="{35EC838F-7B50-CF9A-DADA-6B8C8F7499ED}"/>
              </a:ext>
            </a:extLst>
          </p:cNvPr>
          <p:cNvPicPr>
            <a:picLocks noChangeAspect="1"/>
          </p:cNvPicPr>
          <p:nvPr/>
        </p:nvPicPr>
        <p:blipFill>
          <a:blip r:embed="rId2"/>
          <a:stretch>
            <a:fillRect/>
          </a:stretch>
        </p:blipFill>
        <p:spPr>
          <a:xfrm>
            <a:off x="4335909" y="1872084"/>
            <a:ext cx="4394972" cy="1296144"/>
          </a:xfrm>
          <a:prstGeom prst="rect">
            <a:avLst/>
          </a:prstGeom>
        </p:spPr>
      </p:pic>
    </p:spTree>
    <p:extLst>
      <p:ext uri="{BB962C8B-B14F-4D97-AF65-F5344CB8AC3E}">
        <p14:creationId xmlns:p14="http://schemas.microsoft.com/office/powerpoint/2010/main" val="98662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310566"/>
            <a:ext cx="7616792" cy="769430"/>
          </a:xfrm>
        </p:spPr>
        <p:txBody>
          <a:bodyPr/>
          <a:lstStyle/>
          <a:p>
            <a:r>
              <a:rPr lang="zh-CN" altLang="en-US" dirty="0"/>
              <a:t>知识准备</a:t>
            </a:r>
          </a:p>
        </p:txBody>
      </p:sp>
      <p:sp>
        <p:nvSpPr>
          <p:cNvPr id="3" name="内容占位符 2"/>
          <p:cNvSpPr>
            <a:spLocks noGrp="1"/>
          </p:cNvSpPr>
          <p:nvPr>
            <p:ph idx="1"/>
          </p:nvPr>
        </p:nvSpPr>
        <p:spPr>
          <a:xfrm>
            <a:off x="375469" y="1079996"/>
            <a:ext cx="8496944" cy="4248472"/>
          </a:xfrm>
        </p:spPr>
        <p:txBody>
          <a:bodyPr>
            <a:noAutofit/>
          </a:bodyPr>
          <a:lstStyle/>
          <a:p>
            <a:pPr marL="0" indent="0">
              <a:buNone/>
            </a:pPr>
            <a:r>
              <a:rPr lang="en-US" altLang="zh-CN" sz="1400" dirty="0"/>
              <a:t>7.nice</a:t>
            </a:r>
            <a:r>
              <a:rPr lang="zh-CN" altLang="en-US" sz="1400" dirty="0"/>
              <a:t>命令</a:t>
            </a:r>
          </a:p>
          <a:p>
            <a:pPr marL="0" indent="0">
              <a:buNone/>
            </a:pPr>
            <a:r>
              <a:rPr lang="en-US" altLang="zh-CN" sz="1400" dirty="0"/>
              <a:t>nice</a:t>
            </a:r>
            <a:r>
              <a:rPr lang="zh-CN" altLang="en-US" sz="1400" dirty="0"/>
              <a:t>命令用来设置</a:t>
            </a:r>
            <a:r>
              <a:rPr lang="en-US" altLang="zh-CN" sz="1400" dirty="0" err="1"/>
              <a:t>cmd</a:t>
            </a:r>
            <a:r>
              <a:rPr lang="zh-CN" altLang="en-US" sz="1400" dirty="0"/>
              <a:t>命令运行的进程的优先级为</a:t>
            </a:r>
            <a:r>
              <a:rPr lang="en-US" altLang="zh-CN" sz="1400" dirty="0"/>
              <a:t>n</a:t>
            </a:r>
            <a:r>
              <a:rPr lang="zh-CN" altLang="en-US" sz="1400" dirty="0"/>
              <a:t>，其语法格式如下：</a:t>
            </a:r>
          </a:p>
          <a:p>
            <a:pPr marL="0" indent="0">
              <a:buNone/>
            </a:pPr>
            <a:r>
              <a:rPr lang="en-US" altLang="zh-CN" sz="1400" dirty="0"/>
              <a:t>nice [-n] [</a:t>
            </a:r>
            <a:r>
              <a:rPr lang="en-US" altLang="zh-CN" sz="1400" dirty="0" err="1"/>
              <a:t>cmd</a:t>
            </a:r>
            <a:r>
              <a:rPr lang="en-US" altLang="zh-CN" sz="1400" dirty="0"/>
              <a:t>[</a:t>
            </a:r>
            <a:r>
              <a:rPr lang="en-US" altLang="zh-CN" sz="1400" dirty="0" err="1"/>
              <a:t>arg</a:t>
            </a:r>
            <a:r>
              <a:rPr lang="en-US" altLang="zh-CN" sz="1400" dirty="0"/>
              <a:t>…]]	</a:t>
            </a:r>
          </a:p>
          <a:p>
            <a:pPr marL="0" indent="0">
              <a:buNone/>
            </a:pPr>
            <a:r>
              <a:rPr lang="zh-CN" altLang="en-US" sz="1400" dirty="0"/>
              <a:t>进程默认优先级为</a:t>
            </a:r>
            <a:r>
              <a:rPr lang="en-US" altLang="zh-CN" sz="1400" dirty="0"/>
              <a:t>10</a:t>
            </a:r>
            <a:r>
              <a:rPr lang="zh-CN" altLang="en-US" sz="1400" dirty="0"/>
              <a:t>，范围为</a:t>
            </a:r>
            <a:r>
              <a:rPr lang="en-US" altLang="zh-CN" sz="1400" dirty="0"/>
              <a:t>-20~ 19</a:t>
            </a:r>
            <a:r>
              <a:rPr lang="zh-CN" altLang="en-US" sz="1400" dirty="0"/>
              <a:t>（</a:t>
            </a:r>
            <a:r>
              <a:rPr lang="en-US" altLang="zh-CN" sz="1400" dirty="0"/>
              <a:t>-20</a:t>
            </a:r>
            <a:r>
              <a:rPr lang="zh-CN" altLang="en-US" sz="1400" dirty="0"/>
              <a:t>为最高优先级，</a:t>
            </a:r>
            <a:r>
              <a:rPr lang="en-US" altLang="zh-CN" sz="1400" dirty="0"/>
              <a:t>19</a:t>
            </a:r>
            <a:r>
              <a:rPr lang="zh-CN" altLang="en-US" sz="1400" dirty="0"/>
              <a:t>为最低优先级）。</a:t>
            </a:r>
          </a:p>
          <a:p>
            <a:pPr marL="0" indent="0">
              <a:buNone/>
            </a:pPr>
            <a:r>
              <a:rPr lang="en-US" altLang="zh-CN" sz="1400" dirty="0"/>
              <a:t>8.renice</a:t>
            </a:r>
          </a:p>
          <a:p>
            <a:pPr marL="0" indent="0">
              <a:buNone/>
            </a:pPr>
            <a:r>
              <a:rPr lang="en-US" altLang="zh-CN" sz="1400" dirty="0"/>
              <a:t>renice</a:t>
            </a:r>
            <a:r>
              <a:rPr lang="zh-CN" altLang="en-US" sz="1400" dirty="0"/>
              <a:t>命令用来改变正在运行的进程的优先级，可以调整一个正在运行的进程的</a:t>
            </a:r>
            <a:r>
              <a:rPr lang="en-US" altLang="zh-CN" sz="1400" dirty="0"/>
              <a:t>NICE</a:t>
            </a:r>
            <a:r>
              <a:rPr lang="zh-CN" altLang="en-US" sz="1400" dirty="0"/>
              <a:t>值，其语法格式如下：</a:t>
            </a:r>
          </a:p>
          <a:p>
            <a:pPr marL="0" indent="0">
              <a:buNone/>
            </a:pPr>
            <a:r>
              <a:rPr lang="en-US" altLang="zh-CN" sz="1400" dirty="0"/>
              <a:t>renice [-n]  [-g|-p|-u] identifier…</a:t>
            </a:r>
          </a:p>
          <a:p>
            <a:pPr marL="0" indent="0">
              <a:buNone/>
            </a:pPr>
            <a:r>
              <a:rPr lang="zh-CN" altLang="en-US" sz="1400" dirty="0"/>
              <a:t>其参数说明如下：</a:t>
            </a:r>
          </a:p>
          <a:p>
            <a:pPr marL="0" indent="0">
              <a:buNone/>
            </a:pPr>
            <a:r>
              <a:rPr lang="zh-CN" altLang="en-US" sz="1400" dirty="0"/>
              <a:t>（</a:t>
            </a:r>
            <a:r>
              <a:rPr lang="en-US" altLang="zh-CN" sz="1400" dirty="0"/>
              <a:t>1</a:t>
            </a:r>
            <a:r>
              <a:rPr lang="zh-CN" altLang="en-US" sz="1400" dirty="0"/>
              <a:t>） </a:t>
            </a:r>
            <a:r>
              <a:rPr lang="en-US" altLang="zh-CN" sz="1400" dirty="0"/>
              <a:t>[-n]</a:t>
            </a:r>
            <a:r>
              <a:rPr lang="zh-CN" altLang="en-US" sz="1400" dirty="0"/>
              <a:t>：可选项，代表新的</a:t>
            </a:r>
            <a:r>
              <a:rPr lang="en-US" altLang="zh-CN" sz="1400" dirty="0"/>
              <a:t>NICE</a:t>
            </a:r>
            <a:r>
              <a:rPr lang="zh-CN" altLang="en-US" sz="1400" dirty="0"/>
              <a:t>值；</a:t>
            </a:r>
          </a:p>
          <a:p>
            <a:pPr marL="0" indent="0">
              <a:buNone/>
            </a:pPr>
            <a:r>
              <a:rPr lang="zh-CN" altLang="en-US" sz="1400" dirty="0"/>
              <a:t>（</a:t>
            </a:r>
            <a:r>
              <a:rPr lang="en-US" altLang="zh-CN" sz="1400" dirty="0"/>
              <a:t>2</a:t>
            </a:r>
            <a:r>
              <a:rPr lang="zh-CN" altLang="en-US" sz="1400" dirty="0"/>
              <a:t>） </a:t>
            </a:r>
            <a:r>
              <a:rPr lang="en-US" altLang="zh-CN" sz="1400" dirty="0"/>
              <a:t>[-g|-p|-u] </a:t>
            </a:r>
            <a:r>
              <a:rPr lang="zh-CN" altLang="en-US" sz="1400" dirty="0"/>
              <a:t>：</a:t>
            </a:r>
            <a:r>
              <a:rPr lang="en-US" altLang="zh-CN" sz="1400" dirty="0"/>
              <a:t>-g</a:t>
            </a:r>
            <a:r>
              <a:rPr lang="zh-CN" altLang="en-US" sz="1400" dirty="0"/>
              <a:t>指定进程组名或</a:t>
            </a:r>
            <a:r>
              <a:rPr lang="en-US" altLang="zh-CN" sz="1400" dirty="0"/>
              <a:t>PGID</a:t>
            </a:r>
            <a:r>
              <a:rPr lang="zh-CN" altLang="en-US" sz="1400" dirty="0"/>
              <a:t>，</a:t>
            </a:r>
            <a:r>
              <a:rPr lang="en-US" altLang="zh-CN" sz="1400" dirty="0"/>
              <a:t>-p</a:t>
            </a:r>
            <a:r>
              <a:rPr lang="zh-CN" altLang="en-US" sz="1400" dirty="0"/>
              <a:t>指定进程名或</a:t>
            </a:r>
            <a:r>
              <a:rPr lang="en-US" altLang="zh-CN" sz="1400" dirty="0"/>
              <a:t>PID</a:t>
            </a:r>
            <a:r>
              <a:rPr lang="zh-CN" altLang="en-US" sz="1400" dirty="0"/>
              <a:t>，</a:t>
            </a:r>
            <a:r>
              <a:rPr lang="en-US" altLang="zh-CN" sz="1400" dirty="0"/>
              <a:t>-u</a:t>
            </a:r>
            <a:r>
              <a:rPr lang="zh-CN" altLang="en-US" sz="1400" dirty="0"/>
              <a:t>指定用户名或</a:t>
            </a:r>
            <a:r>
              <a:rPr lang="en-US" altLang="zh-CN" sz="1400" dirty="0"/>
              <a:t>UID</a:t>
            </a:r>
            <a:r>
              <a:rPr lang="zh-CN" altLang="en-US" sz="1400" dirty="0"/>
              <a:t>；</a:t>
            </a:r>
          </a:p>
        </p:txBody>
      </p:sp>
    </p:spTree>
    <p:extLst>
      <p:ext uri="{BB962C8B-B14F-4D97-AF65-F5344CB8AC3E}">
        <p14:creationId xmlns:p14="http://schemas.microsoft.com/office/powerpoint/2010/main" val="3704877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310566"/>
            <a:ext cx="7616792" cy="769430"/>
          </a:xfrm>
        </p:spPr>
        <p:txBody>
          <a:bodyPr/>
          <a:lstStyle/>
          <a:p>
            <a:r>
              <a:rPr lang="zh-CN" altLang="en-US" dirty="0"/>
              <a:t>知识准备</a:t>
            </a:r>
          </a:p>
        </p:txBody>
      </p:sp>
      <p:sp>
        <p:nvSpPr>
          <p:cNvPr id="3" name="内容占位符 2"/>
          <p:cNvSpPr>
            <a:spLocks noGrp="1"/>
          </p:cNvSpPr>
          <p:nvPr>
            <p:ph idx="1"/>
          </p:nvPr>
        </p:nvSpPr>
        <p:spPr>
          <a:xfrm>
            <a:off x="375469" y="1079996"/>
            <a:ext cx="8496944" cy="4248472"/>
          </a:xfrm>
        </p:spPr>
        <p:txBody>
          <a:bodyPr>
            <a:noAutofit/>
          </a:bodyPr>
          <a:lstStyle/>
          <a:p>
            <a:pPr marL="0" indent="0">
              <a:buNone/>
            </a:pPr>
            <a:r>
              <a:rPr lang="en-US" altLang="zh-CN" sz="1400" dirty="0"/>
              <a:t>9.chroot</a:t>
            </a:r>
            <a:r>
              <a:rPr lang="zh-CN" altLang="en-US" sz="1400" dirty="0"/>
              <a:t>命令</a:t>
            </a:r>
          </a:p>
          <a:p>
            <a:pPr marL="0" indent="0">
              <a:buNone/>
            </a:pPr>
            <a:r>
              <a:rPr lang="en-US" altLang="zh-CN" sz="1400" dirty="0"/>
              <a:t>chroot</a:t>
            </a:r>
            <a:r>
              <a:rPr lang="zh-CN" altLang="en-US" sz="1400" dirty="0"/>
              <a:t>命令用来改变进程的根目录，把根目录换成指定的目的目录，其语法格式如下：</a:t>
            </a:r>
          </a:p>
          <a:p>
            <a:pPr marL="0" indent="0">
              <a:buNone/>
            </a:pPr>
            <a:r>
              <a:rPr lang="en-US" altLang="zh-CN" sz="1400" dirty="0"/>
              <a:t>chroot  [path] [command]    </a:t>
            </a:r>
          </a:p>
          <a:p>
            <a:pPr marL="0" indent="0">
              <a:buNone/>
            </a:pPr>
            <a:r>
              <a:rPr lang="zh-CN" altLang="en-US" sz="1400" dirty="0"/>
              <a:t>在经过 </a:t>
            </a:r>
            <a:r>
              <a:rPr lang="en-US" altLang="zh-CN" sz="1400" dirty="0"/>
              <a:t>chroot </a:t>
            </a:r>
            <a:r>
              <a:rPr lang="zh-CN" altLang="en-US" sz="1400" dirty="0"/>
              <a:t>命令之后，系统读取到的目录和文件将是新根下的目录和文件。这增加了系统的安全性，方便用户特殊应用。</a:t>
            </a:r>
          </a:p>
        </p:txBody>
      </p:sp>
    </p:spTree>
    <p:extLst>
      <p:ext uri="{BB962C8B-B14F-4D97-AF65-F5344CB8AC3E}">
        <p14:creationId xmlns:p14="http://schemas.microsoft.com/office/powerpoint/2010/main" val="227209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143892"/>
            <a:ext cx="7616792" cy="769430"/>
          </a:xfrm>
        </p:spPr>
        <p:txBody>
          <a:bodyPr/>
          <a:lstStyle/>
          <a:p>
            <a:r>
              <a:rPr lang="zh-CN" altLang="en-US" dirty="0"/>
              <a:t>任务实施</a:t>
            </a:r>
          </a:p>
        </p:txBody>
      </p:sp>
      <p:sp>
        <p:nvSpPr>
          <p:cNvPr id="3" name="内容占位符 2"/>
          <p:cNvSpPr>
            <a:spLocks noGrp="1"/>
          </p:cNvSpPr>
          <p:nvPr>
            <p:ph idx="1"/>
          </p:nvPr>
        </p:nvSpPr>
        <p:spPr>
          <a:xfrm>
            <a:off x="375469" y="791964"/>
            <a:ext cx="8496944" cy="4248472"/>
          </a:xfrm>
        </p:spPr>
        <p:txBody>
          <a:bodyPr>
            <a:noAutofit/>
          </a:bodyPr>
          <a:lstStyle/>
          <a:p>
            <a:pPr marL="0" indent="0">
              <a:buNone/>
            </a:pPr>
            <a:r>
              <a:rPr lang="zh-CN" altLang="en-US" sz="1400" dirty="0"/>
              <a:t>一、利用操作命令管理进程</a:t>
            </a:r>
          </a:p>
          <a:p>
            <a:pPr marL="0" indent="0">
              <a:buNone/>
            </a:pPr>
            <a:r>
              <a:rPr lang="en-US" altLang="zh-CN" sz="1400" dirty="0"/>
              <a:t>1.</a:t>
            </a:r>
            <a:r>
              <a:rPr lang="zh-CN" altLang="en-US" sz="1400" dirty="0"/>
              <a:t>查询进程状态</a:t>
            </a:r>
          </a:p>
          <a:p>
            <a:pPr marL="0" indent="0">
              <a:buNone/>
            </a:pPr>
            <a:r>
              <a:rPr lang="zh-CN" altLang="en-US" sz="1400" dirty="0"/>
              <a:t>（</a:t>
            </a:r>
            <a:r>
              <a:rPr lang="en-US" altLang="zh-CN" sz="1400" dirty="0"/>
              <a:t>1</a:t>
            </a:r>
            <a:r>
              <a:rPr lang="zh-CN" altLang="en-US" sz="1400" dirty="0"/>
              <a:t>）用 </a:t>
            </a:r>
            <a:r>
              <a:rPr lang="en-US" altLang="zh-CN" sz="1400" dirty="0"/>
              <a:t>| </a:t>
            </a:r>
            <a:r>
              <a:rPr lang="zh-CN" altLang="en-US" sz="1400" dirty="0"/>
              <a:t>管道和 </a:t>
            </a:r>
            <a:r>
              <a:rPr lang="en-US" altLang="zh-CN" sz="1400" dirty="0"/>
              <a:t>more </a:t>
            </a:r>
            <a:r>
              <a:rPr lang="zh-CN" altLang="en-US" sz="1400" dirty="0"/>
              <a:t>连接起来分页查看进程，语句如下：</a:t>
            </a:r>
          </a:p>
          <a:p>
            <a:pPr marL="0" indent="0">
              <a:buNone/>
            </a:pPr>
            <a:r>
              <a:rPr lang="en-US" altLang="zh-CN" sz="1400" dirty="0"/>
              <a:t>#ps -aux |more				</a:t>
            </a:r>
          </a:p>
          <a:p>
            <a:pPr marL="0" indent="0">
              <a:buNone/>
            </a:pPr>
            <a:r>
              <a:rPr lang="zh-CN" altLang="en-US" sz="1400" dirty="0"/>
              <a:t>（</a:t>
            </a:r>
            <a:r>
              <a:rPr lang="en-US" altLang="zh-CN" sz="1400" dirty="0"/>
              <a:t>2</a:t>
            </a:r>
            <a:r>
              <a:rPr lang="zh-CN" altLang="en-US" sz="1400" dirty="0"/>
              <a:t>）以长格式显示所有进程的信息，语句如下：</a:t>
            </a:r>
          </a:p>
          <a:p>
            <a:pPr marL="0" indent="0">
              <a:buNone/>
            </a:pPr>
            <a:r>
              <a:rPr lang="en-US" altLang="zh-CN" sz="1400" dirty="0"/>
              <a:t>#ps -</a:t>
            </a:r>
            <a:r>
              <a:rPr lang="en-US" altLang="zh-CN" sz="1400" dirty="0" err="1"/>
              <a:t>el</a:t>
            </a:r>
            <a:r>
              <a:rPr lang="en-US" altLang="zh-CN" sz="1400" dirty="0"/>
              <a:t>					</a:t>
            </a:r>
          </a:p>
          <a:p>
            <a:pPr marL="0" indent="0">
              <a:buNone/>
            </a:pPr>
            <a:r>
              <a:rPr lang="zh-CN" altLang="en-US" sz="1400" dirty="0"/>
              <a:t>（</a:t>
            </a:r>
            <a:r>
              <a:rPr lang="en-US" altLang="zh-CN" sz="1400" dirty="0"/>
              <a:t>3</a:t>
            </a:r>
            <a:r>
              <a:rPr lang="zh-CN" altLang="en-US" sz="1400" dirty="0"/>
              <a:t>）查询整个系统内的进程信息，语句如下：</a:t>
            </a:r>
          </a:p>
          <a:p>
            <a:pPr marL="0" indent="0">
              <a:buNone/>
            </a:pPr>
            <a:r>
              <a:rPr lang="en-US" altLang="zh-CN" sz="1400" dirty="0"/>
              <a:t>#ps -</a:t>
            </a:r>
            <a:r>
              <a:rPr lang="en-US" altLang="zh-CN" sz="1400" dirty="0" err="1"/>
              <a:t>axj</a:t>
            </a:r>
            <a:r>
              <a:rPr lang="en-US" altLang="zh-CN" sz="1400" dirty="0"/>
              <a:t>					</a:t>
            </a:r>
          </a:p>
          <a:p>
            <a:pPr marL="0" indent="0">
              <a:buNone/>
            </a:pPr>
            <a:r>
              <a:rPr lang="zh-CN" altLang="en-US" sz="1400" dirty="0"/>
              <a:t>（</a:t>
            </a:r>
            <a:r>
              <a:rPr lang="en-US" altLang="zh-CN" sz="1400" dirty="0"/>
              <a:t>4</a:t>
            </a:r>
            <a:r>
              <a:rPr lang="zh-CN" altLang="en-US" sz="1400" dirty="0"/>
              <a:t>）以树形结构显示进程，语句如下：</a:t>
            </a:r>
          </a:p>
          <a:p>
            <a:pPr marL="0" indent="0">
              <a:buNone/>
            </a:pPr>
            <a:r>
              <a:rPr lang="en-US" altLang="zh-CN" sz="1400" dirty="0"/>
              <a:t>#ps -</a:t>
            </a:r>
            <a:r>
              <a:rPr lang="en-US" altLang="zh-CN" sz="1400" dirty="0" err="1"/>
              <a:t>axjf</a:t>
            </a:r>
            <a:r>
              <a:rPr lang="en-US" altLang="zh-CN" sz="1400" dirty="0"/>
              <a:t>					</a:t>
            </a:r>
          </a:p>
          <a:p>
            <a:pPr marL="0" indent="0">
              <a:buNone/>
            </a:pPr>
            <a:r>
              <a:rPr lang="zh-CN" altLang="en-US" sz="1400" dirty="0"/>
              <a:t>（</a:t>
            </a:r>
            <a:r>
              <a:rPr lang="en-US" altLang="zh-CN" sz="1400" dirty="0"/>
              <a:t>5</a:t>
            </a:r>
            <a:r>
              <a:rPr lang="zh-CN" altLang="en-US" sz="1400" dirty="0"/>
              <a:t>）查询所有进程加上</a:t>
            </a:r>
            <a:r>
              <a:rPr lang="en-US" altLang="zh-CN" sz="1400" dirty="0"/>
              <a:t>x</a:t>
            </a:r>
            <a:r>
              <a:rPr lang="zh-CN" altLang="en-US" sz="1400" dirty="0"/>
              <a:t>参数表示会显示没有控制终端的进程，语句如下：</a:t>
            </a:r>
          </a:p>
          <a:p>
            <a:r>
              <a:rPr lang="en-US" altLang="zh-CN" sz="1400" dirty="0"/>
              <a:t>#ps -ax</a:t>
            </a:r>
            <a:endParaRPr lang="zh-CN" altLang="en-US" sz="1400" dirty="0"/>
          </a:p>
        </p:txBody>
      </p:sp>
    </p:spTree>
    <p:extLst>
      <p:ext uri="{BB962C8B-B14F-4D97-AF65-F5344CB8AC3E}">
        <p14:creationId xmlns:p14="http://schemas.microsoft.com/office/powerpoint/2010/main" val="3533973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143892"/>
            <a:ext cx="7616792" cy="769430"/>
          </a:xfrm>
        </p:spPr>
        <p:txBody>
          <a:bodyPr/>
          <a:lstStyle/>
          <a:p>
            <a:r>
              <a:rPr lang="zh-CN" altLang="en-US" dirty="0"/>
              <a:t>任务实施</a:t>
            </a:r>
          </a:p>
        </p:txBody>
      </p:sp>
      <p:sp>
        <p:nvSpPr>
          <p:cNvPr id="3" name="内容占位符 2"/>
          <p:cNvSpPr>
            <a:spLocks noGrp="1"/>
          </p:cNvSpPr>
          <p:nvPr>
            <p:ph idx="1"/>
          </p:nvPr>
        </p:nvSpPr>
        <p:spPr>
          <a:xfrm>
            <a:off x="375469" y="791964"/>
            <a:ext cx="8496944" cy="4248472"/>
          </a:xfrm>
        </p:spPr>
        <p:txBody>
          <a:bodyPr>
            <a:noAutofit/>
          </a:bodyPr>
          <a:lstStyle/>
          <a:p>
            <a:pPr marL="0" indent="0">
              <a:buNone/>
            </a:pPr>
            <a:r>
              <a:rPr lang="en-US" altLang="zh-CN" sz="1400" dirty="0"/>
              <a:t>2.</a:t>
            </a:r>
            <a:r>
              <a:rPr lang="zh-CN" altLang="en-US" sz="1400" dirty="0"/>
              <a:t>结束进程</a:t>
            </a:r>
          </a:p>
          <a:p>
            <a:pPr marL="0" indent="0">
              <a:buNone/>
            </a:pPr>
            <a:r>
              <a:rPr lang="zh-CN" altLang="en-US" sz="1400" dirty="0"/>
              <a:t>（</a:t>
            </a:r>
            <a:r>
              <a:rPr lang="en-US" altLang="zh-CN" sz="1400" dirty="0"/>
              <a:t>1</a:t>
            </a:r>
            <a:r>
              <a:rPr lang="zh-CN" altLang="en-US" sz="1400" dirty="0"/>
              <a:t>）列出可用信号，语句如下：</a:t>
            </a:r>
          </a:p>
          <a:p>
            <a:pPr marL="0" indent="0">
              <a:buNone/>
            </a:pPr>
            <a:r>
              <a:rPr lang="en-US" altLang="zh-CN" sz="1400" dirty="0"/>
              <a:t>#Killall -l								</a:t>
            </a:r>
          </a:p>
          <a:p>
            <a:pPr marL="0" indent="0">
              <a:buNone/>
            </a:pPr>
            <a:r>
              <a:rPr lang="zh-CN" altLang="en-US" sz="1400" dirty="0"/>
              <a:t>（</a:t>
            </a:r>
            <a:r>
              <a:rPr lang="en-US" altLang="zh-CN" sz="1400" dirty="0"/>
              <a:t>2</a:t>
            </a:r>
            <a:r>
              <a:rPr lang="zh-CN" altLang="en-US" sz="1400" dirty="0"/>
              <a:t>）结束所有的</a:t>
            </a:r>
            <a:r>
              <a:rPr lang="en-US" altLang="zh-CN" sz="1400" dirty="0" err="1"/>
              <a:t>php</a:t>
            </a:r>
            <a:r>
              <a:rPr lang="en-US" altLang="zh-CN" sz="1400" dirty="0"/>
              <a:t> -fpm</a:t>
            </a:r>
            <a:r>
              <a:rPr lang="zh-CN" altLang="en-US" sz="1400" dirty="0"/>
              <a:t>进程，语句如下：</a:t>
            </a:r>
          </a:p>
          <a:p>
            <a:pPr marL="0" indent="0">
              <a:buNone/>
            </a:pPr>
            <a:r>
              <a:rPr lang="en-US" altLang="zh-CN" sz="1400" dirty="0"/>
              <a:t>#killall -p </a:t>
            </a:r>
            <a:r>
              <a:rPr lang="en-US" altLang="zh-CN" sz="1400" dirty="0" err="1"/>
              <a:t>php</a:t>
            </a:r>
            <a:r>
              <a:rPr lang="en-US" altLang="zh-CN" sz="1400" dirty="0"/>
              <a:t>-fpm	</a:t>
            </a:r>
          </a:p>
          <a:p>
            <a:pPr marL="0" indent="0">
              <a:buNone/>
            </a:pPr>
            <a:r>
              <a:rPr lang="en-US" altLang="zh-CN" sz="1400" dirty="0"/>
              <a:t>3.</a:t>
            </a:r>
            <a:r>
              <a:rPr lang="zh-CN" altLang="en-US" sz="1400" dirty="0"/>
              <a:t>修改用户的登录</a:t>
            </a:r>
            <a:r>
              <a:rPr lang="en-US" altLang="zh-CN" sz="1400" dirty="0"/>
              <a:t>shell</a:t>
            </a:r>
          </a:p>
          <a:p>
            <a:pPr marL="0" indent="0">
              <a:buNone/>
            </a:pPr>
            <a:r>
              <a:rPr lang="zh-CN" altLang="en-US" sz="1400" dirty="0"/>
              <a:t>（</a:t>
            </a:r>
            <a:r>
              <a:rPr lang="en-US" altLang="zh-CN" sz="1400" dirty="0"/>
              <a:t>1</a:t>
            </a:r>
            <a:r>
              <a:rPr lang="zh-CN" altLang="en-US" sz="1400" dirty="0"/>
              <a:t>）创建</a:t>
            </a:r>
            <a:r>
              <a:rPr lang="en-US" altLang="zh-CN" sz="1400" dirty="0"/>
              <a:t>test</a:t>
            </a:r>
            <a:r>
              <a:rPr lang="zh-CN" altLang="en-US" sz="1400" dirty="0"/>
              <a:t>用户，并指定登录</a:t>
            </a:r>
            <a:r>
              <a:rPr lang="en-US" altLang="zh-CN" sz="1400" dirty="0"/>
              <a:t>shell</a:t>
            </a:r>
            <a:r>
              <a:rPr lang="zh-CN" altLang="en-US" sz="1400" dirty="0"/>
              <a:t>为</a:t>
            </a:r>
            <a:r>
              <a:rPr lang="en-US" altLang="zh-CN" sz="1400" dirty="0" err="1"/>
              <a:t>ybk</a:t>
            </a:r>
            <a:r>
              <a:rPr lang="zh-CN" altLang="en-US" sz="1400" dirty="0"/>
              <a:t>：</a:t>
            </a:r>
          </a:p>
          <a:p>
            <a:pPr marL="0" indent="0">
              <a:buNone/>
            </a:pPr>
            <a:r>
              <a:rPr lang="en-US" altLang="zh-CN" sz="1400" dirty="0" err="1"/>
              <a:t>useradd</a:t>
            </a:r>
            <a:r>
              <a:rPr lang="en-US" altLang="zh-CN" sz="1400" dirty="0"/>
              <a:t> -s /bin/</a:t>
            </a:r>
            <a:r>
              <a:rPr lang="en-US" altLang="zh-CN" sz="1400" dirty="0" err="1"/>
              <a:t>ybk</a:t>
            </a:r>
            <a:r>
              <a:rPr lang="en-US" altLang="zh-CN" sz="1400" dirty="0"/>
              <a:t> test           </a:t>
            </a:r>
          </a:p>
          <a:p>
            <a:pPr marL="0" indent="0">
              <a:buNone/>
            </a:pPr>
            <a:r>
              <a:rPr lang="zh-CN" altLang="en-US" sz="1400" dirty="0"/>
              <a:t>（</a:t>
            </a:r>
            <a:r>
              <a:rPr lang="en-US" altLang="zh-CN" sz="1400" dirty="0"/>
              <a:t>2</a:t>
            </a:r>
            <a:r>
              <a:rPr lang="zh-CN" altLang="en-US" sz="1400" dirty="0"/>
              <a:t>）修改</a:t>
            </a:r>
            <a:r>
              <a:rPr lang="en-US" altLang="zh-CN" sz="1400" dirty="0"/>
              <a:t>test</a:t>
            </a:r>
            <a:r>
              <a:rPr lang="zh-CN" altLang="en-US" sz="1400" dirty="0"/>
              <a:t>用户，并指定登录</a:t>
            </a:r>
            <a:r>
              <a:rPr lang="en-US" altLang="zh-CN" sz="1400" dirty="0"/>
              <a:t>shell</a:t>
            </a:r>
            <a:r>
              <a:rPr lang="zh-CN" altLang="en-US" sz="1400" dirty="0"/>
              <a:t>为</a:t>
            </a:r>
            <a:r>
              <a:rPr lang="en-US" altLang="zh-CN" sz="1400" dirty="0" err="1"/>
              <a:t>ybk</a:t>
            </a:r>
            <a:r>
              <a:rPr lang="zh-CN" altLang="en-US" sz="1400" dirty="0"/>
              <a:t>：</a:t>
            </a:r>
          </a:p>
          <a:p>
            <a:pPr marL="0" indent="0">
              <a:buNone/>
            </a:pPr>
            <a:r>
              <a:rPr lang="en-US" altLang="zh-CN" sz="1400" dirty="0" err="1"/>
              <a:t>usermod</a:t>
            </a:r>
            <a:r>
              <a:rPr lang="en-US" altLang="zh-CN" sz="1400" dirty="0"/>
              <a:t> -s /bin/</a:t>
            </a:r>
            <a:r>
              <a:rPr lang="en-US" altLang="zh-CN" sz="1400" dirty="0" err="1"/>
              <a:t>ybk</a:t>
            </a:r>
            <a:r>
              <a:rPr lang="en-US" altLang="zh-CN" sz="1400" dirty="0"/>
              <a:t> test			 </a:t>
            </a:r>
          </a:p>
        </p:txBody>
      </p:sp>
    </p:spTree>
    <p:extLst>
      <p:ext uri="{BB962C8B-B14F-4D97-AF65-F5344CB8AC3E}">
        <p14:creationId xmlns:p14="http://schemas.microsoft.com/office/powerpoint/2010/main" val="271740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143892"/>
            <a:ext cx="7616792" cy="769430"/>
          </a:xfrm>
        </p:spPr>
        <p:txBody>
          <a:bodyPr/>
          <a:lstStyle/>
          <a:p>
            <a:r>
              <a:rPr lang="zh-CN" altLang="en-US" dirty="0"/>
              <a:t>任务实施</a:t>
            </a:r>
          </a:p>
        </p:txBody>
      </p:sp>
      <p:sp>
        <p:nvSpPr>
          <p:cNvPr id="3" name="内容占位符 2"/>
          <p:cNvSpPr>
            <a:spLocks noGrp="1"/>
          </p:cNvSpPr>
          <p:nvPr>
            <p:ph idx="1"/>
          </p:nvPr>
        </p:nvSpPr>
        <p:spPr>
          <a:xfrm>
            <a:off x="375469" y="791964"/>
            <a:ext cx="8496944" cy="4248472"/>
          </a:xfrm>
        </p:spPr>
        <p:txBody>
          <a:bodyPr>
            <a:noAutofit/>
          </a:bodyPr>
          <a:lstStyle/>
          <a:p>
            <a:pPr marL="0" indent="0">
              <a:buNone/>
            </a:pPr>
            <a:r>
              <a:rPr lang="zh-CN" altLang="en-US" sz="1400" dirty="0"/>
              <a:t>（</a:t>
            </a:r>
            <a:r>
              <a:rPr lang="en-US" altLang="zh-CN" sz="1400" dirty="0"/>
              <a:t>3</a:t>
            </a:r>
            <a:r>
              <a:rPr lang="zh-CN" altLang="en-US" sz="1400" dirty="0"/>
              <a:t>）将</a:t>
            </a:r>
            <a:r>
              <a:rPr lang="en-US" altLang="zh-CN" sz="1400" dirty="0" err="1"/>
              <a:t>ybk</a:t>
            </a:r>
            <a:r>
              <a:rPr lang="zh-CN" altLang="en-US" sz="1400" dirty="0"/>
              <a:t>用户的登录</a:t>
            </a:r>
            <a:r>
              <a:rPr lang="en-US" altLang="zh-CN" sz="1400" dirty="0"/>
              <a:t>shell</a:t>
            </a:r>
            <a:r>
              <a:rPr lang="zh-CN" altLang="en-US" sz="1400" dirty="0"/>
              <a:t>改为</a:t>
            </a:r>
            <a:r>
              <a:rPr lang="en-US" altLang="zh-CN" sz="1400" dirty="0"/>
              <a:t>SHELL</a:t>
            </a:r>
            <a:r>
              <a:rPr lang="zh-CN" altLang="en-US" sz="1400" dirty="0"/>
              <a:t>：</a:t>
            </a:r>
          </a:p>
          <a:p>
            <a:pPr marL="0" indent="0">
              <a:buNone/>
            </a:pPr>
            <a:r>
              <a:rPr lang="en-US" altLang="zh-CN" sz="1400" dirty="0" err="1"/>
              <a:t>chsh</a:t>
            </a:r>
            <a:r>
              <a:rPr lang="en-US" altLang="zh-CN" sz="1400" dirty="0"/>
              <a:t> -s SHELL </a:t>
            </a:r>
            <a:r>
              <a:rPr lang="en-US" altLang="zh-CN" sz="1400" dirty="0" err="1"/>
              <a:t>ybk</a:t>
            </a:r>
            <a:r>
              <a:rPr lang="en-US" altLang="zh-CN" sz="1400" dirty="0"/>
              <a:t>					#</a:t>
            </a:r>
          </a:p>
          <a:p>
            <a:pPr marL="0" indent="0">
              <a:buNone/>
            </a:pPr>
            <a:r>
              <a:rPr lang="zh-CN" altLang="en-US" sz="1400" dirty="0"/>
              <a:t>（</a:t>
            </a:r>
            <a:r>
              <a:rPr lang="en-US" altLang="zh-CN" sz="1400" dirty="0"/>
              <a:t>4</a:t>
            </a:r>
            <a:r>
              <a:rPr lang="zh-CN" altLang="en-US" sz="1400" dirty="0"/>
              <a:t>）将默认位置改变为当前设置的 </a:t>
            </a:r>
            <a:r>
              <a:rPr lang="en-US" altLang="zh-CN" sz="1400" dirty="0"/>
              <a:t>/bin/</a:t>
            </a:r>
            <a:r>
              <a:rPr lang="en-US" altLang="zh-CN" sz="1400" dirty="0" err="1"/>
              <a:t>csh</a:t>
            </a:r>
            <a:r>
              <a:rPr lang="zh-CN" altLang="en-US" sz="1400" dirty="0"/>
              <a:t>：</a:t>
            </a:r>
          </a:p>
          <a:p>
            <a:pPr marL="0" indent="0">
              <a:buNone/>
            </a:pPr>
            <a:r>
              <a:rPr lang="en-US" altLang="zh-CN" sz="1400" dirty="0" err="1"/>
              <a:t>chsh</a:t>
            </a:r>
            <a:r>
              <a:rPr lang="en-US" altLang="zh-CN" sz="1400" dirty="0"/>
              <a:t> -s /bin/</a:t>
            </a:r>
            <a:r>
              <a:rPr lang="en-US" altLang="zh-CN" sz="1400" dirty="0" err="1"/>
              <a:t>csh</a:t>
            </a:r>
            <a:r>
              <a:rPr lang="en-US" altLang="zh-CN" sz="1400" dirty="0"/>
              <a:t>					# </a:t>
            </a:r>
            <a:r>
              <a:rPr lang="zh-CN" altLang="en-US" sz="1400" dirty="0"/>
              <a:t>通过</a:t>
            </a:r>
            <a:r>
              <a:rPr lang="en-US" altLang="zh-CN" sz="1400" dirty="0"/>
              <a:t>-s</a:t>
            </a:r>
            <a:r>
              <a:rPr lang="zh-CN" altLang="en-US" sz="1400" dirty="0"/>
              <a:t>参数改变当前</a:t>
            </a:r>
            <a:r>
              <a:rPr lang="en-US" altLang="zh-CN" sz="1400" dirty="0"/>
              <a:t>shell</a:t>
            </a:r>
            <a:r>
              <a:rPr lang="zh-CN" altLang="en-US" sz="1400" dirty="0"/>
              <a:t>的设置</a:t>
            </a:r>
          </a:p>
          <a:p>
            <a:pPr marL="0" indent="0">
              <a:buNone/>
            </a:pPr>
            <a:r>
              <a:rPr lang="en-US" altLang="zh-CN" sz="1400" dirty="0"/>
              <a:t>4.</a:t>
            </a:r>
            <a:r>
              <a:rPr lang="zh-CN" altLang="en-US" sz="1400" dirty="0"/>
              <a:t>设置进程的优先级</a:t>
            </a:r>
          </a:p>
          <a:p>
            <a:pPr marL="0" indent="0">
              <a:buNone/>
            </a:pPr>
            <a:r>
              <a:rPr lang="en-US" altLang="zh-CN" sz="1400" dirty="0"/>
              <a:t>#vi &amp;										#</a:t>
            </a:r>
            <a:r>
              <a:rPr lang="zh-CN" altLang="en-US" sz="1400" dirty="0"/>
              <a:t>在后台运行</a:t>
            </a:r>
          </a:p>
          <a:p>
            <a:pPr marL="0" indent="0">
              <a:buNone/>
            </a:pPr>
            <a:r>
              <a:rPr lang="en-US" altLang="zh-CN" sz="1400" dirty="0"/>
              <a:t>#nice vi &amp;									#</a:t>
            </a:r>
            <a:r>
              <a:rPr lang="zh-CN" altLang="en-US" sz="1400" dirty="0"/>
              <a:t>设置默认优先级</a:t>
            </a:r>
          </a:p>
          <a:p>
            <a:pPr marL="0" indent="0">
              <a:buNone/>
            </a:pPr>
            <a:r>
              <a:rPr lang="en-US" altLang="zh-CN" sz="1400" dirty="0"/>
              <a:t>#nice -n 19 vi &amp;									#</a:t>
            </a:r>
            <a:r>
              <a:rPr lang="zh-CN" altLang="en-US" sz="1400" dirty="0"/>
              <a:t>设置优先级为</a:t>
            </a:r>
            <a:r>
              <a:rPr lang="en-US" altLang="zh-CN" sz="1400" dirty="0"/>
              <a:t>19		 </a:t>
            </a:r>
          </a:p>
        </p:txBody>
      </p:sp>
    </p:spTree>
    <p:extLst>
      <p:ext uri="{BB962C8B-B14F-4D97-AF65-F5344CB8AC3E}">
        <p14:creationId xmlns:p14="http://schemas.microsoft.com/office/powerpoint/2010/main" val="3542150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310566"/>
            <a:ext cx="7616792" cy="769430"/>
          </a:xfrm>
        </p:spPr>
        <p:txBody>
          <a:bodyPr/>
          <a:lstStyle/>
          <a:p>
            <a:r>
              <a:rPr lang="zh-CN" altLang="en-US" dirty="0"/>
              <a:t>任务实施</a:t>
            </a:r>
          </a:p>
        </p:txBody>
      </p:sp>
      <p:sp>
        <p:nvSpPr>
          <p:cNvPr id="3" name="内容占位符 2"/>
          <p:cNvSpPr>
            <a:spLocks noGrp="1"/>
          </p:cNvSpPr>
          <p:nvPr>
            <p:ph idx="1"/>
          </p:nvPr>
        </p:nvSpPr>
        <p:spPr>
          <a:xfrm>
            <a:off x="375469" y="1079996"/>
            <a:ext cx="8496944" cy="4248472"/>
          </a:xfrm>
        </p:spPr>
        <p:txBody>
          <a:bodyPr>
            <a:noAutofit/>
          </a:bodyPr>
          <a:lstStyle/>
          <a:p>
            <a:pPr marL="0" indent="0">
              <a:buNone/>
            </a:pPr>
            <a:r>
              <a:rPr lang="en-US" altLang="zh-CN" sz="1400" dirty="0"/>
              <a:t>5.</a:t>
            </a:r>
            <a:r>
              <a:rPr lang="zh-CN" altLang="en-US" sz="1400" dirty="0"/>
              <a:t>服务管理</a:t>
            </a:r>
          </a:p>
          <a:p>
            <a:pPr marL="0" indent="0">
              <a:buNone/>
            </a:pPr>
            <a:r>
              <a:rPr lang="en-US" altLang="zh-CN" sz="1400" dirty="0"/>
              <a:t>#chkconfig --list      			    	#</a:t>
            </a:r>
            <a:r>
              <a:rPr lang="zh-CN" altLang="en-US" sz="1400" dirty="0"/>
              <a:t>列出所有的系统服务</a:t>
            </a:r>
          </a:p>
          <a:p>
            <a:pPr marL="0" indent="0">
              <a:buNone/>
            </a:pPr>
            <a:r>
              <a:rPr lang="en-US" altLang="zh-CN" sz="1400" dirty="0"/>
              <a:t>#chkconfig  --add httpd					#</a:t>
            </a:r>
            <a:r>
              <a:rPr lang="zh-CN" altLang="en-US" sz="1400" dirty="0"/>
              <a:t>增加</a:t>
            </a:r>
            <a:r>
              <a:rPr lang="en-US" altLang="zh-CN" sz="1400" dirty="0"/>
              <a:t>httpd</a:t>
            </a:r>
            <a:r>
              <a:rPr lang="zh-CN" altLang="en-US" sz="1400" dirty="0"/>
              <a:t>服务</a:t>
            </a:r>
          </a:p>
          <a:p>
            <a:pPr marL="0" indent="0">
              <a:buNone/>
            </a:pPr>
            <a:r>
              <a:rPr lang="en-US" altLang="zh-CN" sz="1400" dirty="0"/>
              <a:t>#chkconfig --del httpd 					#</a:t>
            </a:r>
            <a:r>
              <a:rPr lang="zh-CN" altLang="en-US" sz="1400" dirty="0"/>
              <a:t>删除</a:t>
            </a:r>
            <a:r>
              <a:rPr lang="en-US" altLang="zh-CN" sz="1400" dirty="0"/>
              <a:t>httpd</a:t>
            </a:r>
            <a:r>
              <a:rPr lang="zh-CN" altLang="en-US" sz="1400" dirty="0"/>
              <a:t>服务</a:t>
            </a:r>
          </a:p>
          <a:p>
            <a:pPr marL="0" indent="0">
              <a:buNone/>
            </a:pPr>
            <a:r>
              <a:rPr lang="en-US" altLang="zh-CN" sz="1400" dirty="0"/>
              <a:t>#chkconfig --level httpd 2345 on			#</a:t>
            </a:r>
            <a:r>
              <a:rPr lang="zh-CN" altLang="en-US" sz="1400" dirty="0"/>
              <a:t>设置</a:t>
            </a:r>
            <a:r>
              <a:rPr lang="en-US" altLang="zh-CN" sz="1400" dirty="0"/>
              <a:t>httpd</a:t>
            </a:r>
            <a:r>
              <a:rPr lang="zh-CN" altLang="en-US" sz="1400" dirty="0"/>
              <a:t>在运行级别为</a:t>
            </a:r>
            <a:r>
              <a:rPr lang="en-US" altLang="zh-CN" sz="1400" dirty="0"/>
              <a:t>2</a:t>
            </a:r>
            <a:r>
              <a:rPr lang="zh-CN" altLang="en-US" sz="1400" dirty="0"/>
              <a:t>、</a:t>
            </a:r>
            <a:r>
              <a:rPr lang="en-US" altLang="zh-CN" sz="1400" dirty="0"/>
              <a:t>3</a:t>
            </a:r>
            <a:r>
              <a:rPr lang="zh-CN" altLang="en-US" sz="1400" dirty="0"/>
              <a:t>、</a:t>
            </a:r>
            <a:r>
              <a:rPr lang="en-US" altLang="zh-CN" sz="1400" dirty="0"/>
              <a:t>4</a:t>
            </a:r>
            <a:r>
              <a:rPr lang="zh-CN" altLang="en-US" sz="1400" dirty="0"/>
              <a:t>、</a:t>
            </a:r>
            <a:r>
              <a:rPr lang="en-US" altLang="zh-CN" sz="1400" dirty="0"/>
              <a:t>5</a:t>
            </a:r>
            <a:r>
              <a:rPr lang="zh-CN" altLang="en-US" sz="1400" dirty="0"/>
              <a:t>的情况下都是</a:t>
            </a:r>
            <a:r>
              <a:rPr lang="en-US" altLang="zh-CN" sz="1400" dirty="0"/>
              <a:t>on(</a:t>
            </a:r>
            <a:r>
              <a:rPr lang="zh-CN" altLang="en-US" sz="1400" dirty="0"/>
              <a:t>开启</a:t>
            </a:r>
            <a:r>
              <a:rPr lang="en-US" altLang="zh-CN" sz="1400" dirty="0"/>
              <a:t>)</a:t>
            </a:r>
            <a:r>
              <a:rPr lang="zh-CN" altLang="en-US" sz="1400" dirty="0"/>
              <a:t>的状态</a:t>
            </a:r>
          </a:p>
          <a:p>
            <a:pPr marL="0" indent="0">
              <a:buNone/>
            </a:pPr>
            <a:r>
              <a:rPr lang="en-US" altLang="zh-CN" sz="1400" dirty="0"/>
              <a:t>#chkconfig </a:t>
            </a:r>
            <a:r>
              <a:rPr lang="en-US" altLang="zh-CN" sz="1400" dirty="0" err="1"/>
              <a:t>nfs</a:t>
            </a:r>
            <a:r>
              <a:rPr lang="en-US" altLang="zh-CN" sz="1400" dirty="0"/>
              <a:t>				   	#</a:t>
            </a:r>
            <a:r>
              <a:rPr lang="zh-CN" altLang="en-US" sz="1400" dirty="0"/>
              <a:t>检查</a:t>
            </a:r>
            <a:r>
              <a:rPr lang="en-US" altLang="zh-CN" sz="1400" dirty="0" err="1"/>
              <a:t>nfs</a:t>
            </a:r>
            <a:r>
              <a:rPr lang="zh-CN" altLang="en-US" sz="1400" dirty="0"/>
              <a:t>服务在当前运行级别中是否为开机自启动</a:t>
            </a:r>
            <a:r>
              <a:rPr lang="en-US" altLang="zh-CN" sz="1400" dirty="0"/>
              <a:t>					# </a:t>
            </a:r>
            <a:r>
              <a:rPr lang="zh-CN" altLang="en-US" sz="1400" dirty="0"/>
              <a:t>通过</a:t>
            </a:r>
            <a:r>
              <a:rPr lang="en-US" altLang="zh-CN" sz="1400" dirty="0"/>
              <a:t>-s</a:t>
            </a:r>
            <a:r>
              <a:rPr lang="zh-CN" altLang="en-US" sz="1400" dirty="0"/>
              <a:t>参数改变当前</a:t>
            </a:r>
            <a:r>
              <a:rPr lang="en-US" altLang="zh-CN" sz="1400" dirty="0"/>
              <a:t>shell</a:t>
            </a:r>
            <a:r>
              <a:rPr lang="zh-CN" altLang="en-US" sz="1400" dirty="0"/>
              <a:t>的设置</a:t>
            </a:r>
          </a:p>
        </p:txBody>
      </p:sp>
    </p:spTree>
    <p:extLst>
      <p:ext uri="{BB962C8B-B14F-4D97-AF65-F5344CB8AC3E}">
        <p14:creationId xmlns:p14="http://schemas.microsoft.com/office/powerpoint/2010/main" val="2287554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AF90145-A05E-3417-E7FE-4A53B11BF793}"/>
              </a:ext>
            </a:extLst>
          </p:cNvPr>
          <p:cNvSpPr>
            <a:spLocks noGrp="1"/>
          </p:cNvSpPr>
          <p:nvPr>
            <p:ph type="title"/>
          </p:nvPr>
        </p:nvSpPr>
        <p:spPr/>
        <p:txBody>
          <a:bodyPr/>
          <a:lstStyle/>
          <a:p>
            <a:r>
              <a:rPr lang="zh-CN" altLang="en-US" dirty="0"/>
              <a:t>技能目标</a:t>
            </a:r>
          </a:p>
        </p:txBody>
      </p:sp>
      <p:sp>
        <p:nvSpPr>
          <p:cNvPr id="3" name="内容占位符 2">
            <a:extLst>
              <a:ext uri="{FF2B5EF4-FFF2-40B4-BE49-F238E27FC236}">
                <a16:creationId xmlns:a16="http://schemas.microsoft.com/office/drawing/2014/main" id="{A475DFA1-6CBA-18E1-1D01-65D9C2D53A24}"/>
              </a:ext>
            </a:extLst>
          </p:cNvPr>
          <p:cNvSpPr>
            <a:spLocks noGrp="1"/>
          </p:cNvSpPr>
          <p:nvPr>
            <p:ph sz="quarter" idx="13"/>
          </p:nvPr>
        </p:nvSpPr>
        <p:spPr/>
        <p:txBody>
          <a:bodyPr/>
          <a:lstStyle/>
          <a:p>
            <a:r>
              <a:rPr lang="zh-CN" altLang="en-US" dirty="0"/>
              <a:t>熟练使用进程管理命令</a:t>
            </a:r>
          </a:p>
          <a:p>
            <a:r>
              <a:rPr lang="zh-CN" altLang="en-US" dirty="0"/>
              <a:t>掌握设置进程优先级方法</a:t>
            </a:r>
          </a:p>
          <a:p>
            <a:r>
              <a:rPr lang="zh-CN" altLang="en-US" dirty="0"/>
              <a:t>知道进程管理命令使用方法</a:t>
            </a:r>
          </a:p>
          <a:p>
            <a:r>
              <a:rPr lang="zh-CN" altLang="en-US" dirty="0"/>
              <a:t>能够创建指定任务</a:t>
            </a:r>
          </a:p>
        </p:txBody>
      </p:sp>
    </p:spTree>
    <p:extLst>
      <p:ext uri="{BB962C8B-B14F-4D97-AF65-F5344CB8AC3E}">
        <p14:creationId xmlns:p14="http://schemas.microsoft.com/office/powerpoint/2010/main" val="667371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143892"/>
            <a:ext cx="7616792" cy="1173116"/>
          </a:xfrm>
        </p:spPr>
        <p:txBody>
          <a:bodyPr/>
          <a:lstStyle/>
          <a:p>
            <a:r>
              <a:rPr lang="zh-CN" altLang="en-US" dirty="0"/>
              <a:t>任务实施</a:t>
            </a:r>
          </a:p>
        </p:txBody>
      </p:sp>
      <p:sp>
        <p:nvSpPr>
          <p:cNvPr id="3" name="内容占位符 2"/>
          <p:cNvSpPr>
            <a:spLocks noGrp="1"/>
          </p:cNvSpPr>
          <p:nvPr>
            <p:ph idx="1"/>
          </p:nvPr>
        </p:nvSpPr>
        <p:spPr>
          <a:xfrm>
            <a:off x="671529" y="1371748"/>
            <a:ext cx="7912851" cy="3092624"/>
          </a:xfrm>
        </p:spPr>
        <p:txBody>
          <a:bodyPr>
            <a:normAutofit fontScale="70000" lnSpcReduction="20000"/>
          </a:bodyPr>
          <a:lstStyle/>
          <a:p>
            <a:pPr marL="0" indent="0">
              <a:buNone/>
            </a:pPr>
            <a:r>
              <a:rPr lang="zh-CN" altLang="en-US" sz="1800" dirty="0"/>
              <a:t>二、安装</a:t>
            </a:r>
            <a:r>
              <a:rPr lang="en-US" altLang="zh-CN" sz="1800" dirty="0"/>
              <a:t>LNMP</a:t>
            </a:r>
            <a:r>
              <a:rPr lang="zh-CN" altLang="en-US" sz="1800" dirty="0"/>
              <a:t>进程</a:t>
            </a:r>
          </a:p>
          <a:p>
            <a:pPr marL="0" indent="0">
              <a:buNone/>
            </a:pPr>
            <a:r>
              <a:rPr lang="zh-CN" altLang="en-US" sz="1800" dirty="0"/>
              <a:t>（</a:t>
            </a:r>
            <a:r>
              <a:rPr lang="en-US" altLang="zh-CN" sz="1800" dirty="0"/>
              <a:t>1</a:t>
            </a:r>
            <a:r>
              <a:rPr lang="zh-CN" altLang="en-US" sz="1800" dirty="0"/>
              <a:t>）查看服务器正在运行的进程，了解服务器运行是否超负荷：</a:t>
            </a:r>
          </a:p>
          <a:p>
            <a:pPr marL="0" indent="0">
              <a:buNone/>
            </a:pPr>
            <a:r>
              <a:rPr lang="en-US" altLang="zh-CN" sz="1800" dirty="0" err="1"/>
              <a:t>ps</a:t>
            </a:r>
            <a:r>
              <a:rPr lang="en-US" altLang="zh-CN" sz="1800" dirty="0"/>
              <a:t> -ax</a:t>
            </a:r>
          </a:p>
          <a:p>
            <a:pPr marL="0" indent="0">
              <a:buNone/>
            </a:pPr>
            <a:r>
              <a:rPr lang="zh-CN" altLang="en-US" sz="1800" dirty="0"/>
              <a:t>（</a:t>
            </a:r>
            <a:r>
              <a:rPr lang="en-US" altLang="zh-CN" sz="1800" dirty="0"/>
              <a:t>2</a:t>
            </a:r>
            <a:r>
              <a:rPr lang="zh-CN" altLang="en-US" sz="1800" dirty="0"/>
              <a:t>）安装</a:t>
            </a:r>
            <a:r>
              <a:rPr lang="en-US" altLang="zh-CN" sz="1800" dirty="0"/>
              <a:t>LNMP</a:t>
            </a:r>
            <a:r>
              <a:rPr lang="zh-CN" altLang="en-US" sz="1800" dirty="0"/>
              <a:t>的进程，安装过程的选项都选择默认设置。</a:t>
            </a:r>
          </a:p>
          <a:p>
            <a:pPr marL="0" indent="0">
              <a:buNone/>
            </a:pPr>
            <a:r>
              <a:rPr lang="en-US" altLang="zh-CN" sz="1800" dirty="0" err="1"/>
              <a:t>wget</a:t>
            </a:r>
            <a:r>
              <a:rPr lang="en-US" altLang="zh-CN" sz="1800" dirty="0"/>
              <a:t> http://soft.vpser.net/lnmp/lnmp1.9.tar.gz -</a:t>
            </a:r>
            <a:r>
              <a:rPr lang="en-US" altLang="zh-CN" sz="1800" dirty="0" err="1"/>
              <a:t>cO</a:t>
            </a:r>
            <a:r>
              <a:rPr lang="en-US" altLang="zh-CN" sz="1800" dirty="0"/>
              <a:t> lnmp1.9.tar.gz &amp;&amp; tar </a:t>
            </a:r>
            <a:r>
              <a:rPr lang="en-US" altLang="zh-CN" sz="1800" dirty="0" err="1"/>
              <a:t>zxf</a:t>
            </a:r>
            <a:r>
              <a:rPr lang="en-US" altLang="zh-CN" sz="1800" dirty="0"/>
              <a:t> lnmp1.9.tar.gz &amp;&amp; cd lnmp1.9 &amp;&amp; ./install.sh </a:t>
            </a:r>
            <a:r>
              <a:rPr lang="en-US" altLang="zh-CN" sz="1800" dirty="0" err="1"/>
              <a:t>lnmp</a:t>
            </a:r>
            <a:endParaRPr lang="en-US" altLang="zh-CN" sz="1800" dirty="0"/>
          </a:p>
          <a:p>
            <a:pPr marL="0" indent="0">
              <a:buNone/>
            </a:pPr>
            <a:r>
              <a:rPr lang="zh-CN" altLang="en-US" sz="1800" dirty="0"/>
              <a:t>（</a:t>
            </a:r>
            <a:r>
              <a:rPr lang="en-US" altLang="zh-CN" sz="1800" dirty="0"/>
              <a:t>3</a:t>
            </a:r>
            <a:r>
              <a:rPr lang="zh-CN" altLang="en-US" sz="1800" dirty="0"/>
              <a:t>）将安装</a:t>
            </a:r>
            <a:r>
              <a:rPr lang="en-US" altLang="zh-CN" sz="1800" dirty="0"/>
              <a:t>LNMP</a:t>
            </a:r>
            <a:r>
              <a:rPr lang="zh-CN" altLang="en-US" sz="1800" dirty="0"/>
              <a:t>进程挂在后台：</a:t>
            </a:r>
          </a:p>
          <a:p>
            <a:pPr marL="0" indent="0">
              <a:buNone/>
            </a:pPr>
            <a:r>
              <a:rPr lang="en-US" altLang="zh-CN" sz="1800" dirty="0" err="1"/>
              <a:t>Crtl</a:t>
            </a:r>
            <a:r>
              <a:rPr lang="en-US" altLang="zh-CN" sz="1800" dirty="0"/>
              <a:t> + Z</a:t>
            </a:r>
          </a:p>
          <a:p>
            <a:pPr marL="0" indent="0">
              <a:buNone/>
            </a:pPr>
            <a:r>
              <a:rPr lang="zh-CN" altLang="en-US" sz="1800" dirty="0"/>
              <a:t>（</a:t>
            </a:r>
            <a:r>
              <a:rPr lang="en-US" altLang="zh-CN" sz="1800" dirty="0"/>
              <a:t>4</a:t>
            </a:r>
            <a:r>
              <a:rPr lang="zh-CN" altLang="en-US" sz="1800" dirty="0"/>
              <a:t>）查看被挂起的进程：</a:t>
            </a:r>
          </a:p>
          <a:p>
            <a:pPr marL="0" indent="0">
              <a:buNone/>
            </a:pPr>
            <a:r>
              <a:rPr lang="en-US" altLang="zh-CN" sz="1800" dirty="0"/>
              <a:t>jobs</a:t>
            </a:r>
          </a:p>
          <a:p>
            <a:pPr marL="0" indent="0">
              <a:buNone/>
            </a:pPr>
            <a:r>
              <a:rPr lang="en-US" altLang="zh-CN" sz="1800" dirty="0" err="1"/>
              <a:t>ps</a:t>
            </a:r>
            <a:r>
              <a:rPr lang="en-US" altLang="zh-CN" sz="1800" dirty="0"/>
              <a:t> -ax | grep </a:t>
            </a:r>
            <a:r>
              <a:rPr lang="en-US" altLang="zh-CN" sz="1800" dirty="0" err="1"/>
              <a:t>lnmp</a:t>
            </a:r>
            <a:endParaRPr lang="zh-CN" altLang="en-US" sz="1800" dirty="0"/>
          </a:p>
          <a:p>
            <a:endParaRPr lang="zh-CN" altLang="en-US" dirty="0"/>
          </a:p>
        </p:txBody>
      </p:sp>
    </p:spTree>
    <p:extLst>
      <p:ext uri="{BB962C8B-B14F-4D97-AF65-F5344CB8AC3E}">
        <p14:creationId xmlns:p14="http://schemas.microsoft.com/office/powerpoint/2010/main" val="3818191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143892"/>
            <a:ext cx="7616792" cy="1173116"/>
          </a:xfrm>
        </p:spPr>
        <p:txBody>
          <a:bodyPr/>
          <a:lstStyle/>
          <a:p>
            <a:r>
              <a:rPr lang="zh-CN" altLang="en-US" dirty="0"/>
              <a:t>任务实施</a:t>
            </a:r>
          </a:p>
        </p:txBody>
      </p:sp>
      <p:sp>
        <p:nvSpPr>
          <p:cNvPr id="3" name="内容占位符 2"/>
          <p:cNvSpPr>
            <a:spLocks noGrp="1"/>
          </p:cNvSpPr>
          <p:nvPr>
            <p:ph idx="1"/>
          </p:nvPr>
        </p:nvSpPr>
        <p:spPr>
          <a:xfrm>
            <a:off x="671529" y="1371748"/>
            <a:ext cx="7768835" cy="3236640"/>
          </a:xfrm>
        </p:spPr>
        <p:txBody>
          <a:bodyPr>
            <a:normAutofit fontScale="77500" lnSpcReduction="20000"/>
          </a:bodyPr>
          <a:lstStyle/>
          <a:p>
            <a:pPr marL="0" indent="0">
              <a:buNone/>
            </a:pPr>
            <a:r>
              <a:rPr lang="zh-CN" altLang="en-US" dirty="0"/>
              <a:t>（</a:t>
            </a:r>
            <a:r>
              <a:rPr lang="en-US" altLang="zh-CN" dirty="0"/>
              <a:t>5</a:t>
            </a:r>
            <a:r>
              <a:rPr lang="zh-CN" altLang="en-US" dirty="0"/>
              <a:t>）继续进行被挂起的进程：</a:t>
            </a:r>
          </a:p>
          <a:p>
            <a:pPr marL="0" indent="0">
              <a:buNone/>
            </a:pPr>
            <a:r>
              <a:rPr lang="en-US" altLang="zh-CN" dirty="0" err="1"/>
              <a:t>fg</a:t>
            </a:r>
            <a:endParaRPr lang="en-US" altLang="zh-CN" dirty="0"/>
          </a:p>
          <a:p>
            <a:pPr marL="0" indent="0">
              <a:buNone/>
            </a:pPr>
            <a:r>
              <a:rPr lang="zh-CN" altLang="en-US" dirty="0"/>
              <a:t>（</a:t>
            </a:r>
            <a:r>
              <a:rPr lang="en-US" altLang="zh-CN" dirty="0"/>
              <a:t>7</a:t>
            </a:r>
            <a:r>
              <a:rPr lang="zh-CN" altLang="en-US" dirty="0"/>
              <a:t>）查看进程号：</a:t>
            </a:r>
          </a:p>
          <a:p>
            <a:pPr marL="0" indent="0">
              <a:buNone/>
            </a:pPr>
            <a:r>
              <a:rPr lang="zh-CN" altLang="en-US" dirty="0"/>
              <a:t>挂起进程：</a:t>
            </a:r>
          </a:p>
          <a:p>
            <a:pPr marL="0" indent="0">
              <a:buNone/>
            </a:pPr>
            <a:r>
              <a:rPr lang="en-US" altLang="zh-CN" dirty="0" err="1"/>
              <a:t>Crtl</a:t>
            </a:r>
            <a:r>
              <a:rPr lang="en-US" altLang="zh-CN" dirty="0"/>
              <a:t> + Z</a:t>
            </a:r>
          </a:p>
          <a:p>
            <a:pPr marL="0" indent="0">
              <a:buNone/>
            </a:pPr>
            <a:r>
              <a:rPr lang="zh-CN" altLang="en-US" dirty="0"/>
              <a:t>查看进程号：</a:t>
            </a:r>
          </a:p>
          <a:p>
            <a:pPr marL="0" indent="0">
              <a:buNone/>
            </a:pPr>
            <a:r>
              <a:rPr lang="en-US" altLang="zh-CN" dirty="0" err="1"/>
              <a:t>jos</a:t>
            </a:r>
            <a:r>
              <a:rPr lang="en-US" altLang="zh-CN" dirty="0"/>
              <a:t> -l</a:t>
            </a:r>
          </a:p>
          <a:p>
            <a:pPr marL="0" indent="0">
              <a:buNone/>
            </a:pPr>
            <a:r>
              <a:rPr lang="en-US" altLang="zh-CN" dirty="0"/>
              <a:t>[1]+  6544 </a:t>
            </a:r>
            <a:r>
              <a:rPr lang="zh-CN" altLang="en-US" dirty="0"/>
              <a:t>停止                  </a:t>
            </a:r>
            <a:r>
              <a:rPr lang="en-US" altLang="zh-CN" dirty="0"/>
              <a:t>./install.sh </a:t>
            </a:r>
            <a:r>
              <a:rPr lang="en-US" altLang="zh-CN" dirty="0" err="1"/>
              <a:t>lnmp</a:t>
            </a:r>
            <a:endParaRPr lang="en-US" altLang="zh-CN" dirty="0"/>
          </a:p>
          <a:p>
            <a:pPr marL="0" indent="0">
              <a:buNone/>
            </a:pPr>
            <a:r>
              <a:rPr lang="zh-CN" altLang="en-US" dirty="0"/>
              <a:t>（</a:t>
            </a:r>
            <a:r>
              <a:rPr lang="en-US" altLang="zh-CN" dirty="0"/>
              <a:t>8</a:t>
            </a:r>
            <a:r>
              <a:rPr lang="zh-CN" altLang="en-US" dirty="0"/>
              <a:t>）终止指定进程号进程</a:t>
            </a:r>
          </a:p>
          <a:p>
            <a:pPr marL="0" indent="0">
              <a:buNone/>
            </a:pPr>
            <a:r>
              <a:rPr lang="en-US" altLang="zh-CN" dirty="0" err="1"/>
              <a:t>killall</a:t>
            </a:r>
            <a:r>
              <a:rPr lang="en-US" altLang="zh-CN" dirty="0"/>
              <a:t> -9 6544</a:t>
            </a:r>
          </a:p>
          <a:p>
            <a:pPr marL="0" indent="0">
              <a:buNone/>
            </a:pPr>
            <a:r>
              <a:rPr lang="zh-CN" altLang="en-US" dirty="0"/>
              <a:t>（</a:t>
            </a:r>
            <a:r>
              <a:rPr lang="en-US" altLang="zh-CN" dirty="0"/>
              <a:t>9</a:t>
            </a:r>
            <a:r>
              <a:rPr lang="zh-CN" altLang="en-US" dirty="0"/>
              <a:t>）改变根目录：</a:t>
            </a:r>
          </a:p>
          <a:p>
            <a:pPr marL="0" indent="0">
              <a:buNone/>
            </a:pPr>
            <a:r>
              <a:rPr lang="en-US" altLang="zh-CN" dirty="0"/>
              <a:t>#chroot /</a:t>
            </a:r>
            <a:r>
              <a:rPr lang="en-US" altLang="zh-CN" dirty="0" err="1"/>
              <a:t>mnt</a:t>
            </a:r>
            <a:r>
              <a:rPr lang="en-US" altLang="zh-CN" dirty="0"/>
              <a:t>/ls </a:t>
            </a:r>
            <a:endParaRPr lang="zh-CN" altLang="en-US" dirty="0"/>
          </a:p>
          <a:p>
            <a:endParaRPr lang="zh-CN" altLang="en-US" dirty="0"/>
          </a:p>
        </p:txBody>
      </p:sp>
    </p:spTree>
    <p:extLst>
      <p:ext uri="{BB962C8B-B14F-4D97-AF65-F5344CB8AC3E}">
        <p14:creationId xmlns:p14="http://schemas.microsoft.com/office/powerpoint/2010/main" val="3287070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143892"/>
            <a:ext cx="7616792" cy="1173116"/>
          </a:xfrm>
        </p:spPr>
        <p:txBody>
          <a:bodyPr/>
          <a:lstStyle/>
          <a:p>
            <a:r>
              <a:rPr lang="zh-CN" altLang="en-US" dirty="0"/>
              <a:t>任务实施</a:t>
            </a:r>
          </a:p>
        </p:txBody>
      </p:sp>
      <p:sp>
        <p:nvSpPr>
          <p:cNvPr id="3" name="内容占位符 2"/>
          <p:cNvSpPr>
            <a:spLocks noGrp="1"/>
          </p:cNvSpPr>
          <p:nvPr>
            <p:ph idx="1"/>
          </p:nvPr>
        </p:nvSpPr>
        <p:spPr>
          <a:xfrm>
            <a:off x="671530" y="1371748"/>
            <a:ext cx="3952411" cy="2516560"/>
          </a:xfrm>
        </p:spPr>
        <p:txBody>
          <a:bodyPr/>
          <a:lstStyle/>
          <a:p>
            <a:pPr marL="0" indent="0">
              <a:buNone/>
            </a:pPr>
            <a:r>
              <a:rPr lang="zh-CN" altLang="en-US" dirty="0"/>
              <a:t>三、利用图形界面管理进程</a:t>
            </a:r>
          </a:p>
          <a:p>
            <a:pPr marL="0" indent="0">
              <a:buNone/>
            </a:pPr>
            <a:r>
              <a:rPr lang="zh-CN" altLang="en-US" dirty="0"/>
              <a:t>（</a:t>
            </a:r>
            <a:r>
              <a:rPr lang="en-US" altLang="zh-CN" dirty="0"/>
              <a:t>1</a:t>
            </a:r>
            <a:r>
              <a:rPr lang="zh-CN" altLang="en-US" dirty="0"/>
              <a:t>）启动进程管理器，打开面板，在面板上的「主菜单」 </a:t>
            </a:r>
            <a:r>
              <a:rPr lang="en-US" altLang="zh-CN" dirty="0"/>
              <a:t>=&gt; </a:t>
            </a:r>
            <a:r>
              <a:rPr lang="zh-CN" altLang="en-US" dirty="0"/>
              <a:t>「系统监视器」，出现如图图</a:t>
            </a:r>
            <a:r>
              <a:rPr lang="en-US" altLang="zh-CN" dirty="0"/>
              <a:t>4.4 </a:t>
            </a:r>
            <a:r>
              <a:rPr lang="zh-CN" altLang="en-US" dirty="0"/>
              <a:t>系统监视器窗口。分别单击图中</a:t>
            </a:r>
            <a:r>
              <a:rPr lang="en-US" altLang="zh-CN" dirty="0"/>
              <a:t>1</a:t>
            </a:r>
            <a:r>
              <a:rPr lang="zh-CN" altLang="en-US" dirty="0"/>
              <a:t>、</a:t>
            </a:r>
            <a:r>
              <a:rPr lang="en-US" altLang="zh-CN" dirty="0"/>
              <a:t>2</a:t>
            </a:r>
            <a:r>
              <a:rPr lang="zh-CN" altLang="en-US" dirty="0"/>
              <a:t>、</a:t>
            </a:r>
            <a:r>
              <a:rPr lang="en-US" altLang="zh-CN" dirty="0"/>
              <a:t>3</a:t>
            </a:r>
            <a:r>
              <a:rPr lang="zh-CN" altLang="en-US" dirty="0"/>
              <a:t>所示处，可应用程序、我的进程、所有进程。</a:t>
            </a:r>
          </a:p>
        </p:txBody>
      </p:sp>
      <p:pic>
        <p:nvPicPr>
          <p:cNvPr id="5" name="图片 4">
            <a:extLst>
              <a:ext uri="{FF2B5EF4-FFF2-40B4-BE49-F238E27FC236}">
                <a16:creationId xmlns:a16="http://schemas.microsoft.com/office/drawing/2014/main" id="{9973D255-7F03-5981-9AE2-FD940839643C}"/>
              </a:ext>
            </a:extLst>
          </p:cNvPr>
          <p:cNvPicPr>
            <a:picLocks noChangeAspect="1"/>
          </p:cNvPicPr>
          <p:nvPr/>
        </p:nvPicPr>
        <p:blipFill>
          <a:blip r:embed="rId2"/>
          <a:stretch>
            <a:fillRect/>
          </a:stretch>
        </p:blipFill>
        <p:spPr>
          <a:xfrm>
            <a:off x="4733065" y="1317008"/>
            <a:ext cx="4226785" cy="2944727"/>
          </a:xfrm>
          <a:prstGeom prst="rect">
            <a:avLst/>
          </a:prstGeom>
        </p:spPr>
      </p:pic>
    </p:spTree>
    <p:extLst>
      <p:ext uri="{BB962C8B-B14F-4D97-AF65-F5344CB8AC3E}">
        <p14:creationId xmlns:p14="http://schemas.microsoft.com/office/powerpoint/2010/main" val="2856042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51633" y="1440036"/>
            <a:ext cx="5256584" cy="2448272"/>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6426" y="1620456"/>
            <a:ext cx="1620456" cy="1620456"/>
          </a:xfrm>
          <a:prstGeom prst="ellipse">
            <a:avLst/>
          </a:prstGeom>
          <a:noFill/>
          <a:ln>
            <a:solidFill>
              <a:srgbClr val="3B3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a:solidFill>
                  <a:srgbClr val="3B3837"/>
                </a:solidFill>
              </a:rPr>
              <a:t>2</a:t>
            </a:r>
            <a:endParaRPr lang="zh-CN" altLang="en-US" sz="7200" dirty="0">
              <a:solidFill>
                <a:srgbClr val="3B3837"/>
              </a:solidFill>
            </a:endParaRPr>
          </a:p>
        </p:txBody>
      </p:sp>
      <p:sp>
        <p:nvSpPr>
          <p:cNvPr id="6" name="Rectangle 36"/>
          <p:cNvSpPr/>
          <p:nvPr/>
        </p:nvSpPr>
        <p:spPr>
          <a:xfrm>
            <a:off x="3039765" y="2232124"/>
            <a:ext cx="4968552" cy="622048"/>
          </a:xfrm>
          <a:prstGeom prst="rect">
            <a:avLst/>
          </a:prstGeom>
          <a:noFill/>
        </p:spPr>
        <p:txBody>
          <a:bodyPr wrap="square" lIns="67391" tIns="33696" rIns="67391" bIns="33696">
            <a:spAutoFit/>
          </a:bodyPr>
          <a:lstStyle/>
          <a:p>
            <a:pPr algn="ctr">
              <a:defRPr/>
            </a:pPr>
            <a:r>
              <a:rPr lang="zh-CN" altLang="en-US" sz="36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作业的自动调度</a:t>
            </a:r>
          </a:p>
        </p:txBody>
      </p:sp>
    </p:spTree>
    <p:extLst>
      <p:ext uri="{BB962C8B-B14F-4D97-AF65-F5344CB8AC3E}">
        <p14:creationId xmlns:p14="http://schemas.microsoft.com/office/powerpoint/2010/main" val="1061966994"/>
      </p:ext>
    </p:extLst>
  </p:cSld>
  <p:clrMapOvr>
    <a:masterClrMapping/>
  </p:clrMapOvr>
  <mc:AlternateContent xmlns:mc="http://schemas.openxmlformats.org/markup-compatibility/2006" xmlns:p14="http://schemas.microsoft.com/office/powerpoint/2010/main">
    <mc:Choice Requires="p14">
      <p:transition spd="med" p14:dur="700" advTm="5508">
        <p:fade/>
      </p:transition>
    </mc:Choice>
    <mc:Fallback xmlns="">
      <p:transition spd="med" advTm="55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2500"/>
                            </p:stCondLst>
                            <p:childTnLst>
                              <p:par>
                                <p:cTn id="13" presetID="21" presetClass="exit" presetSubtype="1" fill="hold" grpId="1" nodeType="afterEffect">
                                  <p:stCondLst>
                                    <p:cond delay="0"/>
                                  </p:stCondLst>
                                  <p:childTnLst>
                                    <p:animEffect transition="out" filter="wheel(1)">
                                      <p:cBhvr>
                                        <p:cTn id="14" dur="2000"/>
                                        <p:tgtEl>
                                          <p:spTgt spid="3"/>
                                        </p:tgtEl>
                                      </p:cBhvr>
                                    </p:animEffect>
                                    <p:set>
                                      <p:cBhvr>
                                        <p:cTn id="15" dur="1" fill="hold">
                                          <p:stCondLst>
                                            <p:cond delay="1999"/>
                                          </p:stCondLst>
                                        </p:cTn>
                                        <p:tgtEl>
                                          <p:spTgt spid="3"/>
                                        </p:tgtEl>
                                        <p:attrNameLst>
                                          <p:attrName>style.visibility</p:attrName>
                                        </p:attrNameLst>
                                      </p:cBhvr>
                                      <p:to>
                                        <p:strVal val="hidden"/>
                                      </p:to>
                                    </p:set>
                                  </p:childTnLst>
                                </p:cTn>
                              </p:par>
                            </p:childTnLst>
                          </p:cTn>
                        </p:par>
                        <p:par>
                          <p:cTn id="16" fill="hold">
                            <p:stCondLst>
                              <p:cond delay="4500"/>
                            </p:stCondLst>
                            <p:childTnLst>
                              <p:par>
                                <p:cTn id="17" presetID="9" presetClass="exit" presetSubtype="0" fill="hold" grpId="1" nodeType="afterEffect">
                                  <p:stCondLst>
                                    <p:cond delay="0"/>
                                  </p:stCondLst>
                                  <p:childTnLst>
                                    <p:animEffect transition="out" filter="dissolv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p:bldP spid="6"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6301DA0-93BF-EA60-6B08-3C38AEB37075}"/>
              </a:ext>
            </a:extLst>
          </p:cNvPr>
          <p:cNvSpPr>
            <a:spLocks noGrp="1"/>
          </p:cNvSpPr>
          <p:nvPr>
            <p:ph type="title"/>
          </p:nvPr>
        </p:nvSpPr>
        <p:spPr/>
        <p:txBody>
          <a:bodyPr/>
          <a:lstStyle/>
          <a:p>
            <a:r>
              <a:rPr lang="zh-CN" altLang="en-US" dirty="0"/>
              <a:t>任务描述</a:t>
            </a:r>
          </a:p>
        </p:txBody>
      </p:sp>
      <p:sp>
        <p:nvSpPr>
          <p:cNvPr id="3" name="内容占位符 2">
            <a:extLst>
              <a:ext uri="{FF2B5EF4-FFF2-40B4-BE49-F238E27FC236}">
                <a16:creationId xmlns:a16="http://schemas.microsoft.com/office/drawing/2014/main" id="{34FA8F7F-9F74-2193-1D29-675200AACF5D}"/>
              </a:ext>
            </a:extLst>
          </p:cNvPr>
          <p:cNvSpPr>
            <a:spLocks noGrp="1"/>
          </p:cNvSpPr>
          <p:nvPr>
            <p:ph sz="quarter" idx="13"/>
          </p:nvPr>
        </p:nvSpPr>
        <p:spPr/>
        <p:txBody>
          <a:bodyPr/>
          <a:lstStyle/>
          <a:p>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小明需要每天晚上</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8</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点进行数据库的备份，关闭</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nginx</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服务器，需要会使用任务自动化的使用。</a:t>
            </a:r>
            <a:endParaRPr lang="zh-CN" altLang="en-US" dirty="0"/>
          </a:p>
        </p:txBody>
      </p:sp>
    </p:spTree>
    <p:extLst>
      <p:ext uri="{BB962C8B-B14F-4D97-AF65-F5344CB8AC3E}">
        <p14:creationId xmlns:p14="http://schemas.microsoft.com/office/powerpoint/2010/main" val="221302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任务分析</a:t>
            </a:r>
          </a:p>
        </p:txBody>
      </p:sp>
      <p:pic>
        <p:nvPicPr>
          <p:cNvPr id="6" name="内容占位符 5">
            <a:extLst>
              <a:ext uri="{FF2B5EF4-FFF2-40B4-BE49-F238E27FC236}">
                <a16:creationId xmlns:a16="http://schemas.microsoft.com/office/drawing/2014/main" id="{ADA62EF6-3C54-F760-32F5-1D0B31222DF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80185" y="1739900"/>
            <a:ext cx="4799480" cy="2516188"/>
          </a:xfrm>
        </p:spPr>
      </p:pic>
    </p:spTree>
    <p:extLst>
      <p:ext uri="{BB962C8B-B14F-4D97-AF65-F5344CB8AC3E}">
        <p14:creationId xmlns:p14="http://schemas.microsoft.com/office/powerpoint/2010/main" val="65649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197491"/>
            <a:ext cx="7616792" cy="1173116"/>
          </a:xfrm>
        </p:spPr>
        <p:txBody>
          <a:bodyPr/>
          <a:lstStyle/>
          <a:p>
            <a:r>
              <a:rPr lang="zh-CN" altLang="en-US" dirty="0"/>
              <a:t>知识准备</a:t>
            </a:r>
          </a:p>
        </p:txBody>
      </p:sp>
      <p:sp>
        <p:nvSpPr>
          <p:cNvPr id="3" name="内容占位符 2"/>
          <p:cNvSpPr>
            <a:spLocks noGrp="1"/>
          </p:cNvSpPr>
          <p:nvPr>
            <p:ph idx="1"/>
          </p:nvPr>
        </p:nvSpPr>
        <p:spPr>
          <a:xfrm>
            <a:off x="671529" y="1152004"/>
            <a:ext cx="7616793" cy="3104260"/>
          </a:xfrm>
        </p:spPr>
        <p:txBody>
          <a:bodyPr>
            <a:normAutofit fontScale="92500" lnSpcReduction="10000"/>
          </a:bodyPr>
          <a:lstStyle/>
          <a:p>
            <a:pPr marL="0" indent="0">
              <a:buNone/>
            </a:pPr>
            <a:r>
              <a:rPr lang="zh-CN" altLang="en-US" dirty="0"/>
              <a:t>一、作业调度</a:t>
            </a:r>
          </a:p>
          <a:p>
            <a:pPr marL="0" indent="0">
              <a:buNone/>
            </a:pPr>
            <a:r>
              <a:rPr lang="zh-CN" altLang="en-US" dirty="0"/>
              <a:t>在操作系统中，除了可以使用相关的命令对正在运行的程序进行管理和控制，还可以使用相关命令对作业进行调度。作业调度主要完成作业从后备状态到执行状态，以及从执行状态到完成状态的转换。具体来说，作业调度主要完成以下工作：</a:t>
            </a:r>
          </a:p>
          <a:p>
            <a:pPr marL="0" indent="0">
              <a:buNone/>
            </a:pPr>
            <a:r>
              <a:rPr lang="zh-CN" altLang="en-US" dirty="0"/>
              <a:t>（</a:t>
            </a:r>
            <a:r>
              <a:rPr lang="en-US" altLang="zh-CN" dirty="0"/>
              <a:t>1</a:t>
            </a:r>
            <a:r>
              <a:rPr lang="zh-CN" altLang="en-US" dirty="0"/>
              <a:t>）记录系统中各个作业的情况；</a:t>
            </a:r>
          </a:p>
          <a:p>
            <a:pPr marL="0" indent="0">
              <a:buNone/>
            </a:pPr>
            <a:r>
              <a:rPr lang="zh-CN" altLang="en-US" dirty="0"/>
              <a:t>（</a:t>
            </a:r>
            <a:r>
              <a:rPr lang="en-US" altLang="zh-CN" dirty="0"/>
              <a:t>2</a:t>
            </a:r>
            <a:r>
              <a:rPr lang="zh-CN" altLang="en-US" dirty="0"/>
              <a:t>）按照某种调度算法从后备作业队列中挑选作业，即决定接纳进入内存的作业及其数量；</a:t>
            </a:r>
          </a:p>
          <a:p>
            <a:pPr marL="0" indent="0">
              <a:buNone/>
            </a:pPr>
            <a:r>
              <a:rPr lang="zh-CN" altLang="en-US" dirty="0"/>
              <a:t>（</a:t>
            </a:r>
            <a:r>
              <a:rPr lang="en-US" altLang="zh-CN" dirty="0"/>
              <a:t>3</a:t>
            </a:r>
            <a:r>
              <a:rPr lang="zh-CN" altLang="en-US" dirty="0"/>
              <a:t>）为选中的作业分配内存和外设等资源；</a:t>
            </a:r>
          </a:p>
          <a:p>
            <a:pPr marL="0" indent="0">
              <a:buNone/>
            </a:pPr>
            <a:r>
              <a:rPr lang="zh-CN" altLang="en-US" dirty="0"/>
              <a:t>（</a:t>
            </a:r>
            <a:r>
              <a:rPr lang="en-US" altLang="zh-CN" dirty="0"/>
              <a:t>4</a:t>
            </a:r>
            <a:r>
              <a:rPr lang="zh-CN" altLang="en-US" dirty="0"/>
              <a:t>）为选中的作业建立相应的进程，并把该进程放入就绪队列中；</a:t>
            </a:r>
          </a:p>
          <a:p>
            <a:pPr marL="0" indent="0">
              <a:buNone/>
            </a:pPr>
            <a:r>
              <a:rPr lang="zh-CN" altLang="en-US" dirty="0"/>
              <a:t>（</a:t>
            </a:r>
            <a:r>
              <a:rPr lang="en-US" altLang="zh-CN" dirty="0"/>
              <a:t>5</a:t>
            </a:r>
            <a:r>
              <a:rPr lang="zh-CN" altLang="en-US" dirty="0"/>
              <a:t>）作业结束后进行善后处理工作，如输出必要的信息，收回该作业所占用的全部资源，撤消与该作业相关的全部进程和该作业的</a:t>
            </a:r>
            <a:r>
              <a:rPr lang="en-US" altLang="zh-CN" dirty="0"/>
              <a:t>JCB</a:t>
            </a:r>
            <a:r>
              <a:rPr lang="zh-CN" altLang="en-US" dirty="0"/>
              <a:t>。</a:t>
            </a:r>
          </a:p>
        </p:txBody>
      </p:sp>
    </p:spTree>
    <p:extLst>
      <p:ext uri="{BB962C8B-B14F-4D97-AF65-F5344CB8AC3E}">
        <p14:creationId xmlns:p14="http://schemas.microsoft.com/office/powerpoint/2010/main" val="2713759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144140"/>
            <a:ext cx="7616792" cy="1173116"/>
          </a:xfrm>
        </p:spPr>
        <p:txBody>
          <a:bodyPr/>
          <a:lstStyle/>
          <a:p>
            <a:r>
              <a:rPr lang="zh-CN" altLang="en-US" dirty="0"/>
              <a:t>知识准备</a:t>
            </a:r>
          </a:p>
        </p:txBody>
      </p:sp>
      <p:sp>
        <p:nvSpPr>
          <p:cNvPr id="3" name="内容占位符 2"/>
          <p:cNvSpPr>
            <a:spLocks noGrp="1"/>
          </p:cNvSpPr>
          <p:nvPr>
            <p:ph idx="1"/>
          </p:nvPr>
        </p:nvSpPr>
        <p:spPr>
          <a:xfrm>
            <a:off x="671530" y="863972"/>
            <a:ext cx="3952412" cy="3104260"/>
          </a:xfrm>
        </p:spPr>
        <p:txBody>
          <a:bodyPr>
            <a:noAutofit/>
          </a:bodyPr>
          <a:lstStyle/>
          <a:p>
            <a:pPr marL="0" indent="0">
              <a:buNone/>
            </a:pPr>
            <a:r>
              <a:rPr lang="zh-CN" altLang="en-US" sz="1400" dirty="0"/>
              <a:t>二、作业调度的基本命令</a:t>
            </a:r>
          </a:p>
          <a:p>
            <a:pPr marL="0" indent="0">
              <a:buNone/>
            </a:pPr>
            <a:r>
              <a:rPr lang="zh-CN" altLang="en-US" sz="1400" dirty="0"/>
              <a:t>用于作业调度的命令有</a:t>
            </a:r>
            <a:r>
              <a:rPr lang="en-US" altLang="zh-CN" sz="1400" dirty="0"/>
              <a:t>at</a:t>
            </a:r>
            <a:r>
              <a:rPr lang="zh-CN" altLang="en-US" sz="1400" dirty="0"/>
              <a:t>、</a:t>
            </a:r>
            <a:r>
              <a:rPr lang="en-US" altLang="zh-CN" sz="1400" dirty="0"/>
              <a:t>batch</a:t>
            </a:r>
            <a:r>
              <a:rPr lang="zh-CN" altLang="en-US" sz="1400" dirty="0"/>
              <a:t>、</a:t>
            </a:r>
            <a:r>
              <a:rPr lang="en-US" altLang="zh-CN" sz="1400" dirty="0"/>
              <a:t>crontab</a:t>
            </a:r>
            <a:r>
              <a:rPr lang="zh-CN" altLang="en-US" sz="1400" dirty="0"/>
              <a:t>等。</a:t>
            </a:r>
          </a:p>
          <a:p>
            <a:pPr marL="0" indent="0">
              <a:buNone/>
            </a:pPr>
            <a:r>
              <a:rPr lang="en-US" altLang="zh-CN" sz="1400" dirty="0"/>
              <a:t>1.at</a:t>
            </a:r>
            <a:r>
              <a:rPr lang="zh-CN" altLang="en-US" sz="1400" dirty="0"/>
              <a:t>命令</a:t>
            </a:r>
          </a:p>
          <a:p>
            <a:pPr marL="0" indent="0">
              <a:buNone/>
            </a:pPr>
            <a:r>
              <a:rPr lang="en-US" altLang="zh-CN" sz="1400" dirty="0"/>
              <a:t>at</a:t>
            </a:r>
            <a:r>
              <a:rPr lang="zh-CN" altLang="en-US" sz="1400" dirty="0"/>
              <a:t>命令用于在一个指定的时间执行一次指定任务，使用</a:t>
            </a:r>
            <a:r>
              <a:rPr lang="en-US" altLang="zh-CN" sz="1400" dirty="0"/>
              <a:t>at</a:t>
            </a:r>
            <a:r>
              <a:rPr lang="zh-CN" altLang="en-US" sz="1400" dirty="0"/>
              <a:t>命令需要开启 </a:t>
            </a:r>
            <a:r>
              <a:rPr lang="en-US" altLang="zh-CN" sz="1400" dirty="0" err="1"/>
              <a:t>atd</a:t>
            </a:r>
            <a:r>
              <a:rPr lang="en-US" altLang="zh-CN" sz="1400" dirty="0"/>
              <a:t> </a:t>
            </a:r>
            <a:r>
              <a:rPr lang="zh-CN" altLang="en-US" sz="1400" dirty="0"/>
              <a:t>服务。</a:t>
            </a:r>
            <a:r>
              <a:rPr lang="en-US" altLang="zh-CN" sz="1400" dirty="0"/>
              <a:t>at</a:t>
            </a:r>
            <a:r>
              <a:rPr lang="zh-CN" altLang="en-US" sz="1400" dirty="0"/>
              <a:t>命令的用法如下：</a:t>
            </a:r>
          </a:p>
          <a:p>
            <a:pPr marL="0" indent="0">
              <a:buNone/>
            </a:pPr>
            <a:r>
              <a:rPr lang="en-US" altLang="zh-CN" sz="1400" dirty="0"/>
              <a:t>at [</a:t>
            </a:r>
            <a:r>
              <a:rPr lang="zh-CN" altLang="en-US" sz="1400" dirty="0"/>
              <a:t>参数</a:t>
            </a:r>
            <a:r>
              <a:rPr lang="en-US" altLang="zh-CN" sz="1400" dirty="0"/>
              <a:t>&lt;[</a:t>
            </a:r>
            <a:r>
              <a:rPr lang="zh-CN" altLang="en-US" sz="1400" dirty="0"/>
              <a:t>时间</a:t>
            </a:r>
            <a:r>
              <a:rPr lang="en-US" altLang="zh-CN" sz="1400" dirty="0"/>
              <a:t>&gt;</a:t>
            </a:r>
          </a:p>
          <a:p>
            <a:pPr marL="0" indent="0">
              <a:buNone/>
            </a:pPr>
            <a:r>
              <a:rPr lang="en-US" altLang="zh-CN" sz="1400" dirty="0"/>
              <a:t>at&gt;&lt;</a:t>
            </a:r>
            <a:r>
              <a:rPr lang="zh-CN" altLang="en-US" sz="1400" dirty="0"/>
              <a:t>命令</a:t>
            </a:r>
            <a:r>
              <a:rPr lang="en-US" altLang="zh-CN" sz="1400" dirty="0"/>
              <a:t>&gt;</a:t>
            </a:r>
          </a:p>
          <a:p>
            <a:pPr marL="0" indent="0">
              <a:buNone/>
            </a:pPr>
            <a:r>
              <a:rPr lang="en-US" altLang="zh-CN" sz="1400" dirty="0"/>
              <a:t> at&gt;</a:t>
            </a:r>
            <a:r>
              <a:rPr lang="zh-CN" altLang="en-US" sz="1400" dirty="0"/>
              <a:t>按</a:t>
            </a:r>
            <a:r>
              <a:rPr lang="en-US" altLang="zh-CN" sz="1400" dirty="0"/>
              <a:t>&lt;Ctrl&gt;+D </a:t>
            </a:r>
            <a:r>
              <a:rPr lang="zh-CN" altLang="en-US" sz="1400" dirty="0"/>
              <a:t>结束输入</a:t>
            </a:r>
          </a:p>
          <a:p>
            <a:pPr marL="0" indent="0">
              <a:buNone/>
            </a:pPr>
            <a:r>
              <a:rPr lang="zh-CN" altLang="en-US" sz="1400" dirty="0"/>
              <a:t>在</a:t>
            </a:r>
            <a:r>
              <a:rPr lang="en-US" altLang="zh-CN" sz="1400" dirty="0"/>
              <a:t>&lt;</a:t>
            </a:r>
            <a:r>
              <a:rPr lang="zh-CN" altLang="en-US" sz="1400" dirty="0"/>
              <a:t>时间</a:t>
            </a:r>
            <a:r>
              <a:rPr lang="en-US" altLang="zh-CN" sz="1400" dirty="0"/>
              <a:t>&gt;</a:t>
            </a:r>
            <a:r>
              <a:rPr lang="zh-CN" altLang="en-US" sz="1400" dirty="0"/>
              <a:t>参数指定的时间执行</a:t>
            </a:r>
            <a:r>
              <a:rPr lang="en-US" altLang="zh-CN" sz="1400" dirty="0"/>
              <a:t>&lt;</a:t>
            </a:r>
            <a:r>
              <a:rPr lang="zh-CN" altLang="en-US" sz="1400" dirty="0"/>
              <a:t>命令</a:t>
            </a:r>
            <a:r>
              <a:rPr lang="en-US" altLang="zh-CN" sz="1400" dirty="0"/>
              <a:t>&gt;</a:t>
            </a:r>
            <a:r>
              <a:rPr lang="zh-CN" altLang="en-US" sz="1400" dirty="0"/>
              <a:t>，命令可以多条。</a:t>
            </a:r>
          </a:p>
          <a:p>
            <a:pPr marL="0" indent="0">
              <a:buNone/>
            </a:pPr>
            <a:r>
              <a:rPr lang="en-US" altLang="zh-CN" sz="1400" dirty="0"/>
              <a:t>at</a:t>
            </a:r>
            <a:r>
              <a:rPr lang="zh-CN" altLang="en-US" sz="1400" dirty="0"/>
              <a:t>的部分参数如表</a:t>
            </a:r>
            <a:r>
              <a:rPr lang="en-US" altLang="zh-CN" sz="1400" dirty="0"/>
              <a:t>4.8</a:t>
            </a:r>
            <a:r>
              <a:rPr lang="zh-CN" altLang="en-US" sz="1400" dirty="0"/>
              <a:t>所示</a:t>
            </a:r>
          </a:p>
        </p:txBody>
      </p:sp>
      <p:pic>
        <p:nvPicPr>
          <p:cNvPr id="5" name="图片 4">
            <a:extLst>
              <a:ext uri="{FF2B5EF4-FFF2-40B4-BE49-F238E27FC236}">
                <a16:creationId xmlns:a16="http://schemas.microsoft.com/office/drawing/2014/main" id="{AD6A9E64-183C-0B6B-216F-7E16AE0CA528}"/>
              </a:ext>
            </a:extLst>
          </p:cNvPr>
          <p:cNvPicPr>
            <a:picLocks noChangeAspect="1"/>
          </p:cNvPicPr>
          <p:nvPr/>
        </p:nvPicPr>
        <p:blipFill>
          <a:blip r:embed="rId2"/>
          <a:stretch>
            <a:fillRect/>
          </a:stretch>
        </p:blipFill>
        <p:spPr>
          <a:xfrm>
            <a:off x="4599999" y="1368028"/>
            <a:ext cx="4359851" cy="2304256"/>
          </a:xfrm>
          <a:prstGeom prst="rect">
            <a:avLst/>
          </a:prstGeom>
        </p:spPr>
      </p:pic>
    </p:spTree>
    <p:extLst>
      <p:ext uri="{BB962C8B-B14F-4D97-AF65-F5344CB8AC3E}">
        <p14:creationId xmlns:p14="http://schemas.microsoft.com/office/powerpoint/2010/main" val="3362187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197491"/>
            <a:ext cx="7616792" cy="1173116"/>
          </a:xfrm>
        </p:spPr>
        <p:txBody>
          <a:bodyPr/>
          <a:lstStyle/>
          <a:p>
            <a:r>
              <a:rPr lang="zh-CN" altLang="en-US" dirty="0"/>
              <a:t>知识准备</a:t>
            </a:r>
          </a:p>
        </p:txBody>
      </p:sp>
      <p:sp>
        <p:nvSpPr>
          <p:cNvPr id="3" name="内容占位符 2"/>
          <p:cNvSpPr>
            <a:spLocks noGrp="1"/>
          </p:cNvSpPr>
          <p:nvPr>
            <p:ph idx="1"/>
          </p:nvPr>
        </p:nvSpPr>
        <p:spPr>
          <a:xfrm>
            <a:off x="671530" y="1152004"/>
            <a:ext cx="4096428" cy="3104260"/>
          </a:xfrm>
        </p:spPr>
        <p:txBody>
          <a:bodyPr>
            <a:normAutofit/>
          </a:bodyPr>
          <a:lstStyle/>
          <a:p>
            <a:pPr marL="0" indent="0">
              <a:buNone/>
            </a:pPr>
            <a:r>
              <a:rPr lang="en-US" altLang="zh-CN" dirty="0"/>
              <a:t>2. crontab</a:t>
            </a:r>
            <a:r>
              <a:rPr lang="zh-CN" altLang="en-US" dirty="0"/>
              <a:t>命令</a:t>
            </a:r>
          </a:p>
          <a:p>
            <a:pPr marL="0" indent="0">
              <a:buNone/>
            </a:pPr>
            <a:r>
              <a:rPr lang="en-US" altLang="zh-CN" dirty="0"/>
              <a:t>crontab</a:t>
            </a:r>
            <a:r>
              <a:rPr lang="zh-CN" altLang="en-US" dirty="0"/>
              <a:t>命令是</a:t>
            </a:r>
            <a:r>
              <a:rPr lang="en-US" altLang="zh-CN" dirty="0" err="1"/>
              <a:t>cron</a:t>
            </a:r>
            <a:r>
              <a:rPr lang="en-US" altLang="zh-CN" dirty="0"/>
              <a:t> table</a:t>
            </a:r>
            <a:r>
              <a:rPr lang="zh-CN" altLang="en-US" dirty="0"/>
              <a:t>的简写，是</a:t>
            </a:r>
            <a:r>
              <a:rPr lang="en-US" altLang="zh-CN" dirty="0" err="1"/>
              <a:t>cron</a:t>
            </a:r>
            <a:r>
              <a:rPr lang="zh-CN" altLang="en-US" dirty="0"/>
              <a:t>的配置文件，也被称为作业列表。它的功能是规划程序，使程序周期性地定时启动和执行。</a:t>
            </a:r>
            <a:r>
              <a:rPr lang="en-US" altLang="zh-CN" dirty="0"/>
              <a:t>crontab</a:t>
            </a:r>
            <a:r>
              <a:rPr lang="zh-CN" altLang="en-US" dirty="0"/>
              <a:t>是一个客户端程序，用于编辑用户的</a:t>
            </a:r>
            <a:r>
              <a:rPr lang="en-US" altLang="zh-CN" dirty="0"/>
              <a:t>crontab</a:t>
            </a:r>
            <a:r>
              <a:rPr lang="zh-CN" altLang="en-US" dirty="0"/>
              <a:t>文件，其语法格式如下：</a:t>
            </a:r>
          </a:p>
          <a:p>
            <a:pPr marL="0" indent="0">
              <a:buNone/>
            </a:pPr>
            <a:r>
              <a:rPr lang="en-US" altLang="zh-CN" dirty="0"/>
              <a:t>crontab[</a:t>
            </a:r>
            <a:r>
              <a:rPr lang="zh-CN" altLang="en-US" dirty="0"/>
              <a:t>选项</a:t>
            </a:r>
            <a:r>
              <a:rPr lang="en-US" altLang="zh-CN" dirty="0"/>
              <a:t>] [</a:t>
            </a:r>
            <a:r>
              <a:rPr lang="zh-CN" altLang="en-US" dirty="0"/>
              <a:t>参数</a:t>
            </a:r>
            <a:r>
              <a:rPr lang="en-US" altLang="zh-CN" dirty="0"/>
              <a:t>]</a:t>
            </a:r>
          </a:p>
          <a:p>
            <a:pPr marL="0" indent="0">
              <a:buNone/>
            </a:pPr>
            <a:r>
              <a:rPr lang="en-US" altLang="zh-CN" dirty="0"/>
              <a:t>crontab</a:t>
            </a:r>
            <a:r>
              <a:rPr lang="zh-CN" altLang="en-US" dirty="0"/>
              <a:t>命令的部分参数如表</a:t>
            </a:r>
            <a:r>
              <a:rPr lang="en-US" altLang="zh-CN" dirty="0"/>
              <a:t>4.9</a:t>
            </a:r>
            <a:r>
              <a:rPr lang="zh-CN" altLang="en-US" dirty="0"/>
              <a:t>所示。</a:t>
            </a:r>
          </a:p>
        </p:txBody>
      </p:sp>
      <p:pic>
        <p:nvPicPr>
          <p:cNvPr id="5" name="图片 4">
            <a:extLst>
              <a:ext uri="{FF2B5EF4-FFF2-40B4-BE49-F238E27FC236}">
                <a16:creationId xmlns:a16="http://schemas.microsoft.com/office/drawing/2014/main" id="{F217A7F5-AF83-A30F-C0B9-8312C2B1A20F}"/>
              </a:ext>
            </a:extLst>
          </p:cNvPr>
          <p:cNvPicPr>
            <a:picLocks noChangeAspect="1"/>
          </p:cNvPicPr>
          <p:nvPr/>
        </p:nvPicPr>
        <p:blipFill>
          <a:blip r:embed="rId2"/>
          <a:stretch>
            <a:fillRect/>
          </a:stretch>
        </p:blipFill>
        <p:spPr>
          <a:xfrm>
            <a:off x="4759386" y="1828368"/>
            <a:ext cx="3831058" cy="1383576"/>
          </a:xfrm>
          <a:prstGeom prst="rect">
            <a:avLst/>
          </a:prstGeom>
        </p:spPr>
      </p:pic>
    </p:spTree>
    <p:extLst>
      <p:ext uri="{BB962C8B-B14F-4D97-AF65-F5344CB8AC3E}">
        <p14:creationId xmlns:p14="http://schemas.microsoft.com/office/powerpoint/2010/main" val="3371807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197491"/>
            <a:ext cx="7616792" cy="1173116"/>
          </a:xfrm>
        </p:spPr>
        <p:txBody>
          <a:bodyPr/>
          <a:lstStyle/>
          <a:p>
            <a:r>
              <a:rPr lang="zh-CN" altLang="en-US" dirty="0"/>
              <a:t>任务实施</a:t>
            </a:r>
          </a:p>
        </p:txBody>
      </p:sp>
      <p:sp>
        <p:nvSpPr>
          <p:cNvPr id="3" name="内容占位符 2"/>
          <p:cNvSpPr>
            <a:spLocks noGrp="1"/>
          </p:cNvSpPr>
          <p:nvPr>
            <p:ph idx="1"/>
          </p:nvPr>
        </p:nvSpPr>
        <p:spPr>
          <a:xfrm>
            <a:off x="671529" y="1152004"/>
            <a:ext cx="7616793" cy="3104260"/>
          </a:xfrm>
        </p:spPr>
        <p:txBody>
          <a:bodyPr>
            <a:normAutofit/>
          </a:bodyPr>
          <a:lstStyle/>
          <a:p>
            <a:pPr marL="0" indent="0">
              <a:buNone/>
            </a:pPr>
            <a:r>
              <a:rPr lang="zh-CN" altLang="en-US" dirty="0"/>
              <a:t>一、关闭服务器</a:t>
            </a:r>
          </a:p>
          <a:p>
            <a:pPr marL="0" indent="0">
              <a:buNone/>
            </a:pPr>
            <a:r>
              <a:rPr lang="zh-CN" altLang="en-US" dirty="0"/>
              <a:t>（</a:t>
            </a:r>
            <a:r>
              <a:rPr lang="en-US" altLang="zh-CN" dirty="0"/>
              <a:t>1</a:t>
            </a:r>
            <a:r>
              <a:rPr lang="zh-CN" altLang="en-US" dirty="0"/>
              <a:t>）在晚上八点进行关闭</a:t>
            </a:r>
            <a:r>
              <a:rPr lang="en-US" altLang="zh-CN" dirty="0" err="1"/>
              <a:t>nignx</a:t>
            </a:r>
            <a:r>
              <a:rPr lang="zh-CN" altLang="en-US" dirty="0"/>
              <a:t>服务器，语句如下：</a:t>
            </a:r>
          </a:p>
          <a:p>
            <a:pPr marL="0" indent="0">
              <a:buNone/>
            </a:pPr>
            <a:r>
              <a:rPr lang="zh-CN" altLang="en-US" dirty="0"/>
              <a:t> </a:t>
            </a:r>
            <a:r>
              <a:rPr lang="en-US" altLang="zh-CN" dirty="0"/>
              <a:t>at   8pm  </a:t>
            </a:r>
          </a:p>
          <a:p>
            <a:pPr marL="0" indent="0">
              <a:buNone/>
            </a:pPr>
            <a:r>
              <a:rPr lang="zh-CN" altLang="en-US" dirty="0"/>
              <a:t>（</a:t>
            </a:r>
            <a:r>
              <a:rPr lang="en-US" altLang="zh-CN" dirty="0"/>
              <a:t>2</a:t>
            </a:r>
            <a:r>
              <a:rPr lang="zh-CN" altLang="en-US" dirty="0"/>
              <a:t>）设置指令关闭</a:t>
            </a:r>
            <a:r>
              <a:rPr lang="en-US" altLang="zh-CN" dirty="0"/>
              <a:t>nginx</a:t>
            </a:r>
            <a:r>
              <a:rPr lang="zh-CN" altLang="en-US" dirty="0"/>
              <a:t>服务器，语句如下：</a:t>
            </a:r>
          </a:p>
          <a:p>
            <a:pPr marL="0" indent="0">
              <a:buNone/>
            </a:pPr>
            <a:r>
              <a:rPr lang="en-US" altLang="zh-CN" dirty="0"/>
              <a:t>at&gt;  	</a:t>
            </a:r>
            <a:r>
              <a:rPr lang="en-US" altLang="zh-CN" dirty="0" err="1"/>
              <a:t>systemctl</a:t>
            </a:r>
            <a:r>
              <a:rPr lang="en-US" altLang="zh-CN" dirty="0"/>
              <a:t> stop nginx</a:t>
            </a:r>
          </a:p>
          <a:p>
            <a:pPr marL="0" indent="0">
              <a:buNone/>
            </a:pPr>
            <a:endParaRPr lang="zh-CN" altLang="en-US" dirty="0"/>
          </a:p>
        </p:txBody>
      </p:sp>
    </p:spTree>
    <p:extLst>
      <p:ext uri="{BB962C8B-B14F-4D97-AF65-F5344CB8AC3E}">
        <p14:creationId xmlns:p14="http://schemas.microsoft.com/office/powerpoint/2010/main" val="1322749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70487" y="1449145"/>
            <a:ext cx="3085305" cy="0"/>
          </a:xfrm>
          <a:prstGeom prst="line">
            <a:avLst/>
          </a:prstGeom>
          <a:ln w="19050">
            <a:solidFill>
              <a:srgbClr val="D9D9D9"/>
            </a:solidFill>
          </a:ln>
        </p:spPr>
        <p:style>
          <a:lnRef idx="1">
            <a:schemeClr val="accent1"/>
          </a:lnRef>
          <a:fillRef idx="0">
            <a:schemeClr val="accent1"/>
          </a:fillRef>
          <a:effectRef idx="0">
            <a:schemeClr val="accent1"/>
          </a:effectRef>
          <a:fontRef idx="minor">
            <a:schemeClr val="tx1"/>
          </a:fontRef>
        </p:style>
      </p:cxnSp>
      <p:sp>
        <p:nvSpPr>
          <p:cNvPr id="6" name="Rectangle 36"/>
          <p:cNvSpPr/>
          <p:nvPr/>
        </p:nvSpPr>
        <p:spPr>
          <a:xfrm>
            <a:off x="1023540" y="1017100"/>
            <a:ext cx="1264612" cy="745159"/>
          </a:xfrm>
          <a:prstGeom prst="rect">
            <a:avLst/>
          </a:prstGeom>
          <a:solidFill>
            <a:srgbClr val="F6F5F5"/>
          </a:solidFill>
        </p:spPr>
        <p:txBody>
          <a:bodyPr wrap="none" lIns="67391" tIns="33696" rIns="67391" bIns="33696">
            <a:spAutoFit/>
          </a:bodyPr>
          <a:lstStyle/>
          <a:p>
            <a:pPr algn="ctr">
              <a:defRPr/>
            </a:pPr>
            <a:r>
              <a:rPr lang="zh-CN" altLang="en-US" sz="44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目录</a:t>
            </a:r>
          </a:p>
        </p:txBody>
      </p:sp>
      <p:sp>
        <p:nvSpPr>
          <p:cNvPr id="8" name="Rectangle 36"/>
          <p:cNvSpPr/>
          <p:nvPr/>
        </p:nvSpPr>
        <p:spPr>
          <a:xfrm>
            <a:off x="612256" y="1881191"/>
            <a:ext cx="4278954" cy="375827"/>
          </a:xfrm>
          <a:prstGeom prst="rect">
            <a:avLst/>
          </a:prstGeom>
          <a:noFill/>
        </p:spPr>
        <p:txBody>
          <a:bodyPr wrap="square" lIns="67391" tIns="33696" rIns="67391" bIns="33696">
            <a:spAutoFit/>
          </a:bodyPr>
          <a:lstStyle/>
          <a:p>
            <a:pPr>
              <a:defRPr/>
            </a:pPr>
            <a:r>
              <a:rPr lang="en-US" altLang="zh-CN"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1-</a:t>
            </a:r>
            <a:r>
              <a:rPr lang="zh-CN" altLang="en-US"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进程管理</a:t>
            </a:r>
          </a:p>
        </p:txBody>
      </p:sp>
      <p:sp>
        <p:nvSpPr>
          <p:cNvPr id="10" name="Rectangle 36"/>
          <p:cNvSpPr/>
          <p:nvPr/>
        </p:nvSpPr>
        <p:spPr>
          <a:xfrm>
            <a:off x="591493" y="2501149"/>
            <a:ext cx="2160240" cy="375827"/>
          </a:xfrm>
          <a:prstGeom prst="rect">
            <a:avLst/>
          </a:prstGeom>
          <a:noFill/>
        </p:spPr>
        <p:txBody>
          <a:bodyPr wrap="square" lIns="67391" tIns="33696" rIns="67391" bIns="33696">
            <a:spAutoFit/>
          </a:bodyPr>
          <a:lstStyle/>
          <a:p>
            <a:pPr algn="ctr">
              <a:defRPr/>
            </a:pPr>
            <a:r>
              <a:rPr lang="en-US" altLang="zh-CN"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2-</a:t>
            </a:r>
            <a:r>
              <a:rPr lang="zh-CN" altLang="en-US"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作业的自动调度</a:t>
            </a:r>
          </a:p>
        </p:txBody>
      </p:sp>
    </p:spTree>
  </p:cSld>
  <p:clrMapOvr>
    <a:masterClrMapping/>
  </p:clrMapOvr>
  <mc:AlternateContent xmlns:mc="http://schemas.openxmlformats.org/markup-compatibility/2006" xmlns:p14="http://schemas.microsoft.com/office/powerpoint/2010/main">
    <mc:Choice Requires="p14">
      <p:transition spd="med" p14:dur="700" advTm="7431">
        <p:fade/>
      </p:transition>
    </mc:Choice>
    <mc:Fallback xmlns="">
      <p:transition spd="med" advTm="743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2000"/>
                            </p:stCondLst>
                            <p:childTnLst>
                              <p:par>
                                <p:cTn id="22" presetID="9" presetClass="exit" presetSubtype="0" fill="hold" grpId="1" nodeType="afterEffect">
                                  <p:stCondLst>
                                    <p:cond delay="0"/>
                                  </p:stCondLst>
                                  <p:childTnLst>
                                    <p:animEffect transition="out" filter="dissolve">
                                      <p:cBhvr>
                                        <p:cTn id="23" dur="500"/>
                                        <p:tgtEl>
                                          <p:spTgt spid="6"/>
                                        </p:tgtEl>
                                      </p:cBhvr>
                                    </p:animEffect>
                                    <p:set>
                                      <p:cBhvr>
                                        <p:cTn id="24" dur="1" fill="hold">
                                          <p:stCondLst>
                                            <p:cond delay="499"/>
                                          </p:stCondLst>
                                        </p:cTn>
                                        <p:tgtEl>
                                          <p:spTgt spid="6"/>
                                        </p:tgtEl>
                                        <p:attrNameLst>
                                          <p:attrName>style.visibility</p:attrName>
                                        </p:attrNameLst>
                                      </p:cBhvr>
                                      <p:to>
                                        <p:strVal val="hidden"/>
                                      </p:to>
                                    </p:set>
                                  </p:childTnLst>
                                </p:cTn>
                              </p:par>
                            </p:childTnLst>
                          </p:cTn>
                        </p:par>
                        <p:par>
                          <p:cTn id="25" fill="hold">
                            <p:stCondLst>
                              <p:cond delay="2500"/>
                            </p:stCondLst>
                            <p:childTnLst>
                              <p:par>
                                <p:cTn id="26" presetID="9" presetClass="exit" presetSubtype="0" fill="hold" nodeType="afterEffect">
                                  <p:stCondLst>
                                    <p:cond delay="0"/>
                                  </p:stCondLst>
                                  <p:childTnLst>
                                    <p:animEffect transition="out" filter="dissolve">
                                      <p:cBhvr>
                                        <p:cTn id="27" dur="500"/>
                                        <p:tgtEl>
                                          <p:spTgt spid="5"/>
                                        </p:tgtEl>
                                      </p:cBhvr>
                                    </p:animEffect>
                                    <p:set>
                                      <p:cBhvr>
                                        <p:cTn id="28" dur="1" fill="hold">
                                          <p:stCondLst>
                                            <p:cond delay="499"/>
                                          </p:stCondLst>
                                        </p:cTn>
                                        <p:tgtEl>
                                          <p:spTgt spid="5"/>
                                        </p:tgtEl>
                                        <p:attrNameLst>
                                          <p:attrName>style.visibility</p:attrName>
                                        </p:attrNameLst>
                                      </p:cBhvr>
                                      <p:to>
                                        <p:strVal val="hidden"/>
                                      </p:to>
                                    </p:set>
                                  </p:childTnLst>
                                </p:cTn>
                              </p:par>
                            </p:childTnLst>
                          </p:cTn>
                        </p:par>
                        <p:par>
                          <p:cTn id="29" fill="hold">
                            <p:stCondLst>
                              <p:cond delay="3000"/>
                            </p:stCondLst>
                            <p:childTnLst>
                              <p:par>
                                <p:cTn id="30" presetID="9" presetClass="exit" presetSubtype="0" fill="hold" grpId="1" nodeType="afterEffect">
                                  <p:stCondLst>
                                    <p:cond delay="0"/>
                                  </p:stCondLst>
                                  <p:childTnLst>
                                    <p:animEffect transition="out" filter="dissolve">
                                      <p:cBhvr>
                                        <p:cTn id="31" dur="500"/>
                                        <p:tgtEl>
                                          <p:spTgt spid="8"/>
                                        </p:tgtEl>
                                      </p:cBhvr>
                                    </p:animEffect>
                                    <p:set>
                                      <p:cBhvr>
                                        <p:cTn id="32" dur="1" fill="hold">
                                          <p:stCondLst>
                                            <p:cond delay="499"/>
                                          </p:stCondLst>
                                        </p:cTn>
                                        <p:tgtEl>
                                          <p:spTgt spid="8"/>
                                        </p:tgtEl>
                                        <p:attrNameLst>
                                          <p:attrName>style.visibility</p:attrName>
                                        </p:attrNameLst>
                                      </p:cBhvr>
                                      <p:to>
                                        <p:strVal val="hidden"/>
                                      </p:to>
                                    </p:set>
                                  </p:childTnLst>
                                </p:cTn>
                              </p:par>
                            </p:childTnLst>
                          </p:cTn>
                        </p:par>
                        <p:par>
                          <p:cTn id="33" fill="hold">
                            <p:stCondLst>
                              <p:cond delay="3500"/>
                            </p:stCondLst>
                            <p:childTnLst>
                              <p:par>
                                <p:cTn id="34" presetID="9" presetClass="exit" presetSubtype="0" fill="hold" grpId="1" nodeType="afterEffect">
                                  <p:stCondLst>
                                    <p:cond delay="0"/>
                                  </p:stCondLst>
                                  <p:childTnLst>
                                    <p:animEffect transition="out" filter="dissolve">
                                      <p:cBhvr>
                                        <p:cTn id="35" dur="500"/>
                                        <p:tgtEl>
                                          <p:spTgt spid="10"/>
                                        </p:tgtEl>
                                      </p:cBhvr>
                                    </p:animEffect>
                                    <p:set>
                                      <p:cBhvr>
                                        <p:cTn id="36"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8" grpId="0"/>
      <p:bldP spid="8" grpId="1"/>
      <p:bldP spid="10" grpId="0"/>
      <p:bldP spid="10" grpId="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197491"/>
            <a:ext cx="7616792" cy="1173116"/>
          </a:xfrm>
        </p:spPr>
        <p:txBody>
          <a:bodyPr/>
          <a:lstStyle/>
          <a:p>
            <a:r>
              <a:rPr lang="zh-CN" altLang="en-US" dirty="0"/>
              <a:t>任务实施</a:t>
            </a:r>
          </a:p>
        </p:txBody>
      </p:sp>
      <p:sp>
        <p:nvSpPr>
          <p:cNvPr id="3" name="内容占位符 2"/>
          <p:cNvSpPr>
            <a:spLocks noGrp="1"/>
          </p:cNvSpPr>
          <p:nvPr>
            <p:ph idx="1"/>
          </p:nvPr>
        </p:nvSpPr>
        <p:spPr>
          <a:xfrm>
            <a:off x="671529" y="1152004"/>
            <a:ext cx="7616793" cy="3104260"/>
          </a:xfrm>
        </p:spPr>
        <p:txBody>
          <a:bodyPr>
            <a:normAutofit lnSpcReduction="10000"/>
          </a:bodyPr>
          <a:lstStyle/>
          <a:p>
            <a:pPr marL="0" indent="0">
              <a:buNone/>
            </a:pPr>
            <a:r>
              <a:rPr lang="zh-CN" altLang="en-US" dirty="0"/>
              <a:t>二、数据库操作</a:t>
            </a:r>
          </a:p>
          <a:p>
            <a:pPr marL="0" indent="0">
              <a:buNone/>
            </a:pPr>
            <a:r>
              <a:rPr lang="zh-CN" altLang="en-US" dirty="0"/>
              <a:t>（</a:t>
            </a:r>
            <a:r>
              <a:rPr lang="en-US" altLang="zh-CN" dirty="0"/>
              <a:t>1</a:t>
            </a:r>
            <a:r>
              <a:rPr lang="zh-CN" altLang="en-US" dirty="0"/>
              <a:t>）安装数据库，语句如下：</a:t>
            </a:r>
          </a:p>
          <a:p>
            <a:pPr marL="0" indent="0">
              <a:buNone/>
            </a:pPr>
            <a:r>
              <a:rPr lang="en-US" altLang="zh-CN" dirty="0"/>
              <a:t>at&gt;apt -y install </a:t>
            </a:r>
            <a:r>
              <a:rPr lang="en-US" altLang="zh-CN" dirty="0" err="1"/>
              <a:t>mariadb</a:t>
            </a:r>
            <a:r>
              <a:rPr lang="en-US" altLang="zh-CN" dirty="0"/>
              <a:t>-client </a:t>
            </a:r>
            <a:r>
              <a:rPr lang="en-US" altLang="zh-CN" dirty="0" err="1"/>
              <a:t>mariadb</a:t>
            </a:r>
            <a:r>
              <a:rPr lang="en-US" altLang="zh-CN" dirty="0"/>
              <a:t>-server</a:t>
            </a:r>
          </a:p>
          <a:p>
            <a:pPr marL="0" indent="0">
              <a:buNone/>
            </a:pPr>
            <a:r>
              <a:rPr lang="zh-CN" altLang="en-US" dirty="0"/>
              <a:t>（</a:t>
            </a:r>
            <a:r>
              <a:rPr lang="en-US" altLang="zh-CN" dirty="0"/>
              <a:t>2</a:t>
            </a:r>
            <a:r>
              <a:rPr lang="zh-CN" altLang="en-US" dirty="0"/>
              <a:t>）创建一个数据库</a:t>
            </a:r>
            <a:r>
              <a:rPr lang="en-US" altLang="zh-CN" dirty="0"/>
              <a:t>test</a:t>
            </a:r>
            <a:r>
              <a:rPr lang="zh-CN" altLang="en-US" dirty="0"/>
              <a:t>，语句如下：</a:t>
            </a:r>
          </a:p>
          <a:p>
            <a:pPr marL="0" indent="0">
              <a:buNone/>
            </a:pPr>
            <a:r>
              <a:rPr lang="en-US" altLang="zh-CN" dirty="0" err="1"/>
              <a:t>mysql</a:t>
            </a:r>
            <a:endParaRPr lang="en-US" altLang="zh-CN" dirty="0"/>
          </a:p>
          <a:p>
            <a:pPr marL="0" indent="0">
              <a:buNone/>
            </a:pPr>
            <a:r>
              <a:rPr lang="en-US" altLang="zh-CN" dirty="0"/>
              <a:t>create database test</a:t>
            </a:r>
          </a:p>
          <a:p>
            <a:pPr marL="0" indent="0">
              <a:buNone/>
            </a:pPr>
            <a:r>
              <a:rPr lang="zh-CN" altLang="en-US" dirty="0"/>
              <a:t>（</a:t>
            </a:r>
            <a:r>
              <a:rPr lang="en-US" altLang="zh-CN" dirty="0"/>
              <a:t>3</a:t>
            </a:r>
            <a:r>
              <a:rPr lang="zh-CN" altLang="en-US" dirty="0"/>
              <a:t>）备份数据库，语句如下：</a:t>
            </a:r>
          </a:p>
          <a:p>
            <a:pPr marL="0" indent="0">
              <a:buNone/>
            </a:pPr>
            <a:r>
              <a:rPr lang="en-US" altLang="zh-CN" dirty="0"/>
              <a:t>crontab -e                                    #</a:t>
            </a:r>
            <a:r>
              <a:rPr lang="zh-CN" altLang="en-US" dirty="0"/>
              <a:t>创建任务</a:t>
            </a:r>
          </a:p>
          <a:p>
            <a:pPr marL="0" indent="0">
              <a:buNone/>
            </a:pPr>
            <a:r>
              <a:rPr lang="en-US" altLang="zh-CN" dirty="0"/>
              <a:t>0 8 * * * </a:t>
            </a:r>
            <a:r>
              <a:rPr lang="en-US" altLang="zh-CN" dirty="0" err="1"/>
              <a:t>mysqldump</a:t>
            </a:r>
            <a:r>
              <a:rPr lang="en-US" altLang="zh-CN" dirty="0"/>
              <a:t> -u root -p </a:t>
            </a:r>
            <a:r>
              <a:rPr lang="en-US" altLang="zh-CN" dirty="0" err="1"/>
              <a:t>testdb</a:t>
            </a:r>
            <a:r>
              <a:rPr lang="en-US" altLang="zh-CN" dirty="0"/>
              <a:t> &gt; /home/db.    #</a:t>
            </a:r>
            <a:r>
              <a:rPr lang="zh-CN" altLang="en-US" dirty="0"/>
              <a:t>设置每天八点备份数据</a:t>
            </a:r>
          </a:p>
        </p:txBody>
      </p:sp>
    </p:spTree>
    <p:extLst>
      <p:ext uri="{BB962C8B-B14F-4D97-AF65-F5344CB8AC3E}">
        <p14:creationId xmlns:p14="http://schemas.microsoft.com/office/powerpoint/2010/main" val="2484940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122904"/>
            <a:ext cx="7616792" cy="1173116"/>
          </a:xfrm>
        </p:spPr>
        <p:txBody>
          <a:bodyPr/>
          <a:lstStyle/>
          <a:p>
            <a:r>
              <a:rPr lang="zh-CN" altLang="en-US" dirty="0"/>
              <a:t>项目总结</a:t>
            </a:r>
          </a:p>
        </p:txBody>
      </p:sp>
      <p:sp>
        <p:nvSpPr>
          <p:cNvPr id="3" name="内容占位符 2"/>
          <p:cNvSpPr>
            <a:spLocks noGrp="1"/>
          </p:cNvSpPr>
          <p:nvPr>
            <p:ph idx="1"/>
          </p:nvPr>
        </p:nvSpPr>
        <p:spPr>
          <a:xfrm>
            <a:off x="671529" y="1371748"/>
            <a:ext cx="7616793" cy="2516560"/>
          </a:xfrm>
        </p:spPr>
        <p:txBody>
          <a:bodyPr>
            <a:noAutofit/>
          </a:bodyPr>
          <a:lstStyle/>
          <a:p>
            <a:pPr marL="0" indent="0">
              <a:buNone/>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本项目通过进程相关知识学习和进程管理命令学习和实践。理解进程概念，掌握进程管理常用命令的使用，包括系统进程查看、向进程发送信号、查看指定程序或用户的进程、修改进程优先级等操作。通过作业调度的学习，学会创建和管理作业任务。</a:t>
            </a:r>
            <a:endParaRPr lang="zh-CN" altLang="en-US" sz="1400" dirty="0"/>
          </a:p>
        </p:txBody>
      </p:sp>
    </p:spTree>
    <p:extLst>
      <p:ext uri="{BB962C8B-B14F-4D97-AF65-F5344CB8AC3E}">
        <p14:creationId xmlns:p14="http://schemas.microsoft.com/office/powerpoint/2010/main" val="4021999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6"/>
          <p:cNvSpPr/>
          <p:nvPr/>
        </p:nvSpPr>
        <p:spPr>
          <a:xfrm>
            <a:off x="2872997" y="1843938"/>
            <a:ext cx="3213864" cy="806714"/>
          </a:xfrm>
          <a:prstGeom prst="rect">
            <a:avLst/>
          </a:prstGeom>
        </p:spPr>
        <p:txBody>
          <a:bodyPr wrap="none" lIns="67391" tIns="33696" rIns="67391" bIns="33696">
            <a:spAutoFit/>
          </a:bodyPr>
          <a:lstStyle/>
          <a:p>
            <a:pPr algn="ctr">
              <a:defRPr/>
            </a:pPr>
            <a:r>
              <a:rPr lang="zh-CN" altLang="en-US" sz="48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谢谢观看！</a:t>
            </a:r>
          </a:p>
        </p:txBody>
      </p:sp>
      <p:cxnSp>
        <p:nvCxnSpPr>
          <p:cNvPr id="12" name="直接连接符 11"/>
          <p:cNvCxnSpPr/>
          <p:nvPr/>
        </p:nvCxnSpPr>
        <p:spPr>
          <a:xfrm>
            <a:off x="3111773" y="3218933"/>
            <a:ext cx="2592288" cy="0"/>
          </a:xfrm>
          <a:prstGeom prst="line">
            <a:avLst/>
          </a:prstGeom>
          <a:ln w="15875">
            <a:solidFill>
              <a:srgbClr val="D9D9D9"/>
            </a:solidFill>
          </a:ln>
        </p:spPr>
        <p:style>
          <a:lnRef idx="1">
            <a:schemeClr val="accent1"/>
          </a:lnRef>
          <a:fillRef idx="0">
            <a:schemeClr val="accent1"/>
          </a:fillRef>
          <a:effectRef idx="0">
            <a:schemeClr val="accent1"/>
          </a:effectRef>
          <a:fontRef idx="minor">
            <a:schemeClr val="tx1"/>
          </a:fontRef>
        </p:style>
      </p:cxnSp>
      <p:sp>
        <p:nvSpPr>
          <p:cNvPr id="6" name="Rectangle 36"/>
          <p:cNvSpPr/>
          <p:nvPr/>
        </p:nvSpPr>
        <p:spPr>
          <a:xfrm>
            <a:off x="3887834" y="3074920"/>
            <a:ext cx="841420" cy="237327"/>
          </a:xfrm>
          <a:prstGeom prst="rect">
            <a:avLst/>
          </a:prstGeom>
          <a:solidFill>
            <a:srgbClr val="F1F1F1"/>
          </a:solidFill>
        </p:spPr>
        <p:txBody>
          <a:bodyPr wrap="none" lIns="67391" tIns="33696" rIns="67391" bIns="33696">
            <a:spAutoFit/>
          </a:bodyPr>
          <a:lstStyle/>
          <a:p>
            <a:pPr algn="ctr">
              <a:defRPr/>
            </a:pPr>
            <a:r>
              <a:rPr lang="zh-CN" altLang="en-US" sz="1100"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教材编写组</a:t>
            </a:r>
          </a:p>
        </p:txBody>
      </p:sp>
    </p:spTree>
  </p:cSld>
  <p:clrMapOvr>
    <a:masterClrMapping/>
  </p:clrMapOvr>
  <mc:AlternateContent xmlns:mc="http://schemas.openxmlformats.org/markup-compatibility/2006" xmlns:p14="http://schemas.microsoft.com/office/powerpoint/2010/main">
    <mc:Choice Requires="p14">
      <p:transition spd="med" p14:dur="700" advTm="6473">
        <p:fade/>
      </p:transition>
    </mc:Choice>
    <mc:Fallback xmlns="">
      <p:transition spd="med" advTm="647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699"/>
                            </p:stCondLst>
                            <p:childTnLst>
                              <p:par>
                                <p:cTn id="13" presetID="34" presetClass="emph" presetSubtype="0" fill="hold" grpId="1" nodeType="afterEffect">
                                  <p:stCondLst>
                                    <p:cond delay="0"/>
                                  </p:stCondLst>
                                  <p:iterate type="lt">
                                    <p:tmPct val="10000"/>
                                  </p:iterate>
                                  <p:childTnLst>
                                    <p:animMotion origin="layout" path="M 2.52205E-6 4.64567E-6 L 2.52205E-6 -0.07213 " pathEditMode="relative" rAng="0" ptsTypes="AA">
                                      <p:cBhvr>
                                        <p:cTn id="14" dur="250" accel="50000" decel="50000" autoRev="1" fill="hold">
                                          <p:stCondLst>
                                            <p:cond delay="0"/>
                                          </p:stCondLst>
                                        </p:cTn>
                                        <p:tgtEl>
                                          <p:spTgt spid="4"/>
                                        </p:tgtEl>
                                        <p:attrNameLst>
                                          <p:attrName>ppt_x</p:attrName>
                                          <p:attrName>ppt_y</p:attrName>
                                        </p:attrNameLst>
                                      </p:cBhvr>
                                      <p:rCtr x="0" y="-3622"/>
                                    </p:animMotion>
                                    <p:animRot by="1500000">
                                      <p:cBhvr>
                                        <p:cTn id="15" dur="125" fill="hold">
                                          <p:stCondLst>
                                            <p:cond delay="0"/>
                                          </p:stCondLst>
                                        </p:cTn>
                                        <p:tgtEl>
                                          <p:spTgt spid="4"/>
                                        </p:tgtEl>
                                        <p:attrNameLst>
                                          <p:attrName>r</p:attrName>
                                        </p:attrNameLst>
                                      </p:cBhvr>
                                    </p:animRot>
                                    <p:animRot by="-1500000">
                                      <p:cBhvr>
                                        <p:cTn id="16" dur="125" fill="hold">
                                          <p:stCondLst>
                                            <p:cond delay="125"/>
                                          </p:stCondLst>
                                        </p:cTn>
                                        <p:tgtEl>
                                          <p:spTgt spid="4"/>
                                        </p:tgtEl>
                                        <p:attrNameLst>
                                          <p:attrName>r</p:attrName>
                                        </p:attrNameLst>
                                      </p:cBhvr>
                                    </p:animRot>
                                    <p:animRot by="-1500000">
                                      <p:cBhvr>
                                        <p:cTn id="17" dur="125" fill="hold">
                                          <p:stCondLst>
                                            <p:cond delay="250"/>
                                          </p:stCondLst>
                                        </p:cTn>
                                        <p:tgtEl>
                                          <p:spTgt spid="4"/>
                                        </p:tgtEl>
                                        <p:attrNameLst>
                                          <p:attrName>r</p:attrName>
                                        </p:attrNameLst>
                                      </p:cBhvr>
                                    </p:animRot>
                                    <p:animRot by="1500000">
                                      <p:cBhvr>
                                        <p:cTn id="18" dur="125" fill="hold">
                                          <p:stCondLst>
                                            <p:cond delay="375"/>
                                          </p:stCondLst>
                                        </p:cTn>
                                        <p:tgtEl>
                                          <p:spTgt spid="4"/>
                                        </p:tgtEl>
                                        <p:attrNameLst>
                                          <p:attrName>r</p:attrName>
                                        </p:attrNameLst>
                                      </p:cBhvr>
                                    </p:animRot>
                                  </p:childTnLst>
                                </p:cTn>
                              </p:par>
                            </p:childTnLst>
                          </p:cTn>
                        </p:par>
                        <p:par>
                          <p:cTn id="19" fill="hold">
                            <p:stCondLst>
                              <p:cond delay="1399"/>
                            </p:stCondLst>
                            <p:childTnLst>
                              <p:par>
                                <p:cTn id="20" presetID="10"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par>
                          <p:cTn id="23" fill="hold">
                            <p:stCondLst>
                              <p:cond delay="1899"/>
                            </p:stCondLst>
                            <p:childTnLst>
                              <p:par>
                                <p:cTn id="24" presetID="16" presetClass="entr" presetSubtype="21"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arn(inVertical)">
                                      <p:cBhvr>
                                        <p:cTn id="26" dur="500"/>
                                        <p:tgtEl>
                                          <p:spTgt spid="12"/>
                                        </p:tgtEl>
                                      </p:cBhvr>
                                    </p:animEffect>
                                  </p:childTnLst>
                                </p:cTn>
                              </p:par>
                            </p:childTnLst>
                          </p:cTn>
                        </p:par>
                        <p:par>
                          <p:cTn id="27" fill="hold">
                            <p:stCondLst>
                              <p:cond delay="2399"/>
                            </p:stCondLst>
                            <p:childTnLst>
                              <p:par>
                                <p:cTn id="28" presetID="2" presetClass="exit" presetSubtype="4" fill="hold" grpId="2" nodeType="afterEffect">
                                  <p:stCondLst>
                                    <p:cond delay="0"/>
                                  </p:stCondLst>
                                  <p:iterate type="lt">
                                    <p:tmPct val="0"/>
                                  </p:iterate>
                                  <p:childTnLst>
                                    <p:anim calcmode="lin" valueType="num">
                                      <p:cBhvr additive="base">
                                        <p:cTn id="29" dur="500"/>
                                        <p:tgtEl>
                                          <p:spTgt spid="4"/>
                                        </p:tgtEl>
                                        <p:attrNameLst>
                                          <p:attrName>ppt_x</p:attrName>
                                        </p:attrNameLst>
                                      </p:cBhvr>
                                      <p:tavLst>
                                        <p:tav tm="0">
                                          <p:val>
                                            <p:strVal val="ppt_x"/>
                                          </p:val>
                                        </p:tav>
                                        <p:tav tm="100000">
                                          <p:val>
                                            <p:strVal val="ppt_x"/>
                                          </p:val>
                                        </p:tav>
                                      </p:tavLst>
                                    </p:anim>
                                    <p:anim calcmode="lin" valueType="num">
                                      <p:cBhvr additive="base">
                                        <p:cTn id="30" dur="500"/>
                                        <p:tgtEl>
                                          <p:spTgt spid="4"/>
                                        </p:tgtEl>
                                        <p:attrNameLst>
                                          <p:attrName>ppt_y</p:attrName>
                                        </p:attrNameLst>
                                      </p:cBhvr>
                                      <p:tavLst>
                                        <p:tav tm="0">
                                          <p:val>
                                            <p:strVal val="ppt_y"/>
                                          </p:val>
                                        </p:tav>
                                        <p:tav tm="100000">
                                          <p:val>
                                            <p:strVal val="1+ppt_h/2"/>
                                          </p:val>
                                        </p:tav>
                                      </p:tavLst>
                                    </p:anim>
                                    <p:set>
                                      <p:cBhvr>
                                        <p:cTn id="31" dur="1" fill="hold">
                                          <p:stCondLst>
                                            <p:cond delay="499"/>
                                          </p:stCondLst>
                                        </p:cTn>
                                        <p:tgtEl>
                                          <p:spTgt spid="4"/>
                                        </p:tgtEl>
                                        <p:attrNameLst>
                                          <p:attrName>style.visibility</p:attrName>
                                        </p:attrNameLst>
                                      </p:cBhvr>
                                      <p:to>
                                        <p:strVal val="hidden"/>
                                      </p:to>
                                    </p:set>
                                  </p:childTnLst>
                                </p:cTn>
                              </p:par>
                            </p:childTnLst>
                          </p:cTn>
                        </p:par>
                        <p:par>
                          <p:cTn id="32" fill="hold">
                            <p:stCondLst>
                              <p:cond delay="2900"/>
                            </p:stCondLst>
                            <p:childTnLst>
                              <p:par>
                                <p:cTn id="33" presetID="9" presetClass="exit" presetSubtype="0" fill="hold" grpId="1" nodeType="afterEffect">
                                  <p:stCondLst>
                                    <p:cond delay="0"/>
                                  </p:stCondLst>
                                  <p:childTnLst>
                                    <p:animEffect transition="out" filter="dissolve">
                                      <p:cBhvr>
                                        <p:cTn id="34" dur="500"/>
                                        <p:tgtEl>
                                          <p:spTgt spid="6"/>
                                        </p:tgtEl>
                                      </p:cBhvr>
                                    </p:animEffect>
                                    <p:set>
                                      <p:cBhvr>
                                        <p:cTn id="35" dur="1" fill="hold">
                                          <p:stCondLst>
                                            <p:cond delay="499"/>
                                          </p:stCondLst>
                                        </p:cTn>
                                        <p:tgtEl>
                                          <p:spTgt spid="6"/>
                                        </p:tgtEl>
                                        <p:attrNameLst>
                                          <p:attrName>style.visibility</p:attrName>
                                        </p:attrNameLst>
                                      </p:cBhvr>
                                      <p:to>
                                        <p:strVal val="hidden"/>
                                      </p:to>
                                    </p:set>
                                  </p:childTnLst>
                                </p:cTn>
                              </p:par>
                            </p:childTnLst>
                          </p:cTn>
                        </p:par>
                        <p:par>
                          <p:cTn id="36" fill="hold">
                            <p:stCondLst>
                              <p:cond delay="3400"/>
                            </p:stCondLst>
                            <p:childTnLst>
                              <p:par>
                                <p:cTn id="37" presetID="55" presetClass="exit" presetSubtype="0" fill="hold" nodeType="afterEffect">
                                  <p:stCondLst>
                                    <p:cond delay="0"/>
                                  </p:stCondLst>
                                  <p:childTnLst>
                                    <p:anim calcmode="lin" valueType="num">
                                      <p:cBhvr>
                                        <p:cTn id="38" dur="1000"/>
                                        <p:tgtEl>
                                          <p:spTgt spid="12"/>
                                        </p:tgtEl>
                                        <p:attrNameLst>
                                          <p:attrName>ppt_w</p:attrName>
                                        </p:attrNameLst>
                                      </p:cBhvr>
                                      <p:tavLst>
                                        <p:tav tm="0">
                                          <p:val>
                                            <p:strVal val="ppt_w"/>
                                          </p:val>
                                        </p:tav>
                                        <p:tav tm="100000">
                                          <p:val>
                                            <p:strVal val="ppt_w*0.70"/>
                                          </p:val>
                                        </p:tav>
                                      </p:tavLst>
                                    </p:anim>
                                    <p:anim calcmode="lin" valueType="num">
                                      <p:cBhvr>
                                        <p:cTn id="39" dur="1000"/>
                                        <p:tgtEl>
                                          <p:spTgt spid="12"/>
                                        </p:tgtEl>
                                        <p:attrNameLst>
                                          <p:attrName>ppt_h</p:attrName>
                                        </p:attrNameLst>
                                      </p:cBhvr>
                                      <p:tavLst>
                                        <p:tav tm="0">
                                          <p:val>
                                            <p:strVal val="ppt_h"/>
                                          </p:val>
                                        </p:tav>
                                        <p:tav tm="100000">
                                          <p:val>
                                            <p:strVal val="ppt_h"/>
                                          </p:val>
                                        </p:tav>
                                      </p:tavLst>
                                    </p:anim>
                                    <p:animEffect transition="out" filter="fade">
                                      <p:cBhvr>
                                        <p:cTn id="40" dur="1000"/>
                                        <p:tgtEl>
                                          <p:spTgt spid="12"/>
                                        </p:tgtEl>
                                      </p:cBhvr>
                                    </p:animEffect>
                                    <p:set>
                                      <p:cBhvr>
                                        <p:cTn id="41"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P spid="6" grpId="0" animBg="1"/>
      <p:bldP spid="6"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51633" y="1440036"/>
            <a:ext cx="5256584" cy="2448272"/>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6426" y="1620456"/>
            <a:ext cx="1620456" cy="1620456"/>
          </a:xfrm>
          <a:prstGeom prst="ellipse">
            <a:avLst/>
          </a:prstGeom>
          <a:noFill/>
          <a:ln>
            <a:solidFill>
              <a:srgbClr val="3B3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a:solidFill>
                  <a:srgbClr val="3B3837"/>
                </a:solidFill>
              </a:rPr>
              <a:t>1</a:t>
            </a:r>
            <a:endParaRPr lang="zh-CN" altLang="en-US" sz="7200" dirty="0">
              <a:solidFill>
                <a:srgbClr val="3B3837"/>
              </a:solidFill>
            </a:endParaRPr>
          </a:p>
        </p:txBody>
      </p:sp>
      <p:sp>
        <p:nvSpPr>
          <p:cNvPr id="6" name="Rectangle 36"/>
          <p:cNvSpPr/>
          <p:nvPr/>
        </p:nvSpPr>
        <p:spPr>
          <a:xfrm>
            <a:off x="3039765" y="2232124"/>
            <a:ext cx="4968552" cy="622048"/>
          </a:xfrm>
          <a:prstGeom prst="rect">
            <a:avLst/>
          </a:prstGeom>
          <a:noFill/>
        </p:spPr>
        <p:txBody>
          <a:bodyPr wrap="square" lIns="67391" tIns="33696" rIns="67391" bIns="33696">
            <a:spAutoFit/>
          </a:bodyPr>
          <a:lstStyle/>
          <a:p>
            <a:pPr algn="ctr">
              <a:defRPr/>
            </a:pPr>
            <a:r>
              <a:rPr lang="zh-CN" altLang="en-US" sz="36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进程的管理</a:t>
            </a:r>
          </a:p>
        </p:txBody>
      </p:sp>
    </p:spTree>
  </p:cSld>
  <p:clrMapOvr>
    <a:masterClrMapping/>
  </p:clrMapOvr>
  <mc:AlternateContent xmlns:mc="http://schemas.openxmlformats.org/markup-compatibility/2006" xmlns:p14="http://schemas.microsoft.com/office/powerpoint/2010/main">
    <mc:Choice Requires="p14">
      <p:transition spd="med" p14:dur="700" advTm="5508">
        <p:fade/>
      </p:transition>
    </mc:Choice>
    <mc:Fallback xmlns="">
      <p:transition spd="med" advTm="55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2500"/>
                            </p:stCondLst>
                            <p:childTnLst>
                              <p:par>
                                <p:cTn id="13" presetID="21" presetClass="exit" presetSubtype="1" fill="hold" grpId="1" nodeType="afterEffect">
                                  <p:stCondLst>
                                    <p:cond delay="0"/>
                                  </p:stCondLst>
                                  <p:childTnLst>
                                    <p:animEffect transition="out" filter="wheel(1)">
                                      <p:cBhvr>
                                        <p:cTn id="14" dur="2000"/>
                                        <p:tgtEl>
                                          <p:spTgt spid="3"/>
                                        </p:tgtEl>
                                      </p:cBhvr>
                                    </p:animEffect>
                                    <p:set>
                                      <p:cBhvr>
                                        <p:cTn id="15" dur="1" fill="hold">
                                          <p:stCondLst>
                                            <p:cond delay="1999"/>
                                          </p:stCondLst>
                                        </p:cTn>
                                        <p:tgtEl>
                                          <p:spTgt spid="3"/>
                                        </p:tgtEl>
                                        <p:attrNameLst>
                                          <p:attrName>style.visibility</p:attrName>
                                        </p:attrNameLst>
                                      </p:cBhvr>
                                      <p:to>
                                        <p:strVal val="hidden"/>
                                      </p:to>
                                    </p:set>
                                  </p:childTnLst>
                                </p:cTn>
                              </p:par>
                            </p:childTnLst>
                          </p:cTn>
                        </p:par>
                        <p:par>
                          <p:cTn id="16" fill="hold">
                            <p:stCondLst>
                              <p:cond delay="4500"/>
                            </p:stCondLst>
                            <p:childTnLst>
                              <p:par>
                                <p:cTn id="17" presetID="9" presetClass="exit" presetSubtype="0" fill="hold" grpId="1" nodeType="afterEffect">
                                  <p:stCondLst>
                                    <p:cond delay="0"/>
                                  </p:stCondLst>
                                  <p:childTnLst>
                                    <p:animEffect transition="out" filter="dissolv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p:bldP spid="6"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6301DA0-93BF-EA60-6B08-3C38AEB37075}"/>
              </a:ext>
            </a:extLst>
          </p:cNvPr>
          <p:cNvSpPr>
            <a:spLocks noGrp="1"/>
          </p:cNvSpPr>
          <p:nvPr>
            <p:ph type="title"/>
          </p:nvPr>
        </p:nvSpPr>
        <p:spPr/>
        <p:txBody>
          <a:bodyPr/>
          <a:lstStyle/>
          <a:p>
            <a:r>
              <a:rPr lang="zh-CN" altLang="en-US" dirty="0"/>
              <a:t>任务描述</a:t>
            </a:r>
          </a:p>
        </p:txBody>
      </p:sp>
      <p:sp>
        <p:nvSpPr>
          <p:cNvPr id="3" name="内容占位符 2">
            <a:extLst>
              <a:ext uri="{FF2B5EF4-FFF2-40B4-BE49-F238E27FC236}">
                <a16:creationId xmlns:a16="http://schemas.microsoft.com/office/drawing/2014/main" id="{34FA8F7F-9F74-2193-1D29-675200AACF5D}"/>
              </a:ext>
            </a:extLst>
          </p:cNvPr>
          <p:cNvSpPr>
            <a:spLocks noGrp="1"/>
          </p:cNvSpPr>
          <p:nvPr>
            <p:ph sz="quarter" idx="13"/>
          </p:nvPr>
        </p:nvSpPr>
        <p:spPr/>
        <p:txBody>
          <a:bodyPr/>
          <a:lstStyle/>
          <a:p>
            <a:r>
              <a:rPr lang="zh-CN" altLang="en-US" dirty="0"/>
              <a:t>小明所管理的统信</a:t>
            </a:r>
            <a:r>
              <a:rPr lang="en-US" altLang="zh-CN" dirty="0"/>
              <a:t>UOS</a:t>
            </a:r>
            <a:r>
              <a:rPr lang="zh-CN" altLang="en-US" dirty="0"/>
              <a:t>系统服务器上运行了很多服务程序，这些运行中的程序在统信</a:t>
            </a:r>
            <a:r>
              <a:rPr lang="en-US" altLang="zh-CN" dirty="0"/>
              <a:t>UOS</a:t>
            </a:r>
            <a:r>
              <a:rPr lang="zh-CN" altLang="en-US" dirty="0"/>
              <a:t>系统中被称为进程，小明需要对进程的运行、暂停、恢复等进行管理，并能够处理内存溢出导致的服务器崩溃等问题。</a:t>
            </a:r>
          </a:p>
        </p:txBody>
      </p:sp>
    </p:spTree>
    <p:extLst>
      <p:ext uri="{BB962C8B-B14F-4D97-AF65-F5344CB8AC3E}">
        <p14:creationId xmlns:p14="http://schemas.microsoft.com/office/powerpoint/2010/main" val="1048482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任务分析</a:t>
            </a:r>
          </a:p>
        </p:txBody>
      </p:sp>
      <p:pic>
        <p:nvPicPr>
          <p:cNvPr id="7" name="内容占位符 6">
            <a:extLst>
              <a:ext uri="{FF2B5EF4-FFF2-40B4-BE49-F238E27FC236}">
                <a16:creationId xmlns:a16="http://schemas.microsoft.com/office/drawing/2014/main" id="{05B2BE5B-8996-A90E-9479-DE32910CBC2C}"/>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336007" y="1739900"/>
            <a:ext cx="2287837" cy="2516188"/>
          </a:xfr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29" y="168864"/>
            <a:ext cx="7616792" cy="769430"/>
          </a:xfrm>
        </p:spPr>
        <p:txBody>
          <a:bodyPr/>
          <a:lstStyle/>
          <a:p>
            <a:r>
              <a:rPr lang="zh-CN" altLang="en-US" dirty="0"/>
              <a:t>知识准备</a:t>
            </a:r>
          </a:p>
        </p:txBody>
      </p:sp>
      <p:sp>
        <p:nvSpPr>
          <p:cNvPr id="3" name="内容占位符 2"/>
          <p:cNvSpPr>
            <a:spLocks noGrp="1"/>
          </p:cNvSpPr>
          <p:nvPr>
            <p:ph idx="1"/>
          </p:nvPr>
        </p:nvSpPr>
        <p:spPr>
          <a:xfrm>
            <a:off x="447477" y="719956"/>
            <a:ext cx="7616793" cy="2960244"/>
          </a:xfrm>
        </p:spPr>
        <p:txBody>
          <a:bodyPr>
            <a:noAutofit/>
          </a:bodyPr>
          <a:lstStyle/>
          <a:p>
            <a:pPr marL="0" indent="0">
              <a:buNone/>
            </a:pPr>
            <a:r>
              <a:rPr lang="zh-CN" altLang="en-US" sz="1400" dirty="0"/>
              <a:t>一、基本概念</a:t>
            </a:r>
          </a:p>
          <a:p>
            <a:pPr marL="0" indent="0">
              <a:buNone/>
            </a:pPr>
            <a:r>
              <a:rPr lang="en-US" altLang="zh-CN" sz="1400" dirty="0"/>
              <a:t>1.</a:t>
            </a:r>
            <a:r>
              <a:rPr lang="zh-CN" altLang="en-US" sz="1400" dirty="0"/>
              <a:t>进程与程序</a:t>
            </a:r>
          </a:p>
          <a:p>
            <a:pPr marL="0" indent="0">
              <a:buNone/>
            </a:pPr>
            <a:r>
              <a:rPr lang="zh-CN" altLang="en-US" sz="1400" dirty="0"/>
              <a:t>从用户的角度看，进程是程序的一个执行实例，其表现方式是对一个或多个数据的加工和处理的动态过程。程序是包含一系列指令的文件，是一种静态信息，是一个存储在磁盘上的可执行文件；进程是程序一次执行过程是一个动态的概念。进程包含执行的程序、数据及执行的状态信息。</a:t>
            </a:r>
            <a:endParaRPr lang="en-US" altLang="zh-CN" sz="1400" dirty="0"/>
          </a:p>
          <a:p>
            <a:pPr marL="0" indent="0">
              <a:buNone/>
            </a:pPr>
            <a:endParaRPr lang="zh-CN" altLang="en-US" sz="1400" dirty="0"/>
          </a:p>
        </p:txBody>
      </p:sp>
    </p:spTree>
    <p:extLst>
      <p:ext uri="{BB962C8B-B14F-4D97-AF65-F5344CB8AC3E}">
        <p14:creationId xmlns:p14="http://schemas.microsoft.com/office/powerpoint/2010/main" val="2066080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454582"/>
            <a:ext cx="7616792" cy="769430"/>
          </a:xfrm>
        </p:spPr>
        <p:txBody>
          <a:bodyPr/>
          <a:lstStyle/>
          <a:p>
            <a:r>
              <a:rPr lang="zh-CN" altLang="en-US" dirty="0"/>
              <a:t>知识准备</a:t>
            </a:r>
          </a:p>
        </p:txBody>
      </p:sp>
      <p:sp>
        <p:nvSpPr>
          <p:cNvPr id="3" name="内容占位符 2"/>
          <p:cNvSpPr>
            <a:spLocks noGrp="1"/>
          </p:cNvSpPr>
          <p:nvPr>
            <p:ph idx="1"/>
          </p:nvPr>
        </p:nvSpPr>
        <p:spPr>
          <a:xfrm>
            <a:off x="375469" y="1296020"/>
            <a:ext cx="8496944" cy="2960244"/>
          </a:xfrm>
        </p:spPr>
        <p:txBody>
          <a:bodyPr>
            <a:normAutofit/>
          </a:bodyPr>
          <a:lstStyle/>
          <a:p>
            <a:pPr marL="0" indent="0">
              <a:buNone/>
            </a:pPr>
            <a:r>
              <a:rPr lang="en-US" altLang="zh-CN" dirty="0"/>
              <a:t>2.</a:t>
            </a:r>
            <a:r>
              <a:rPr lang="zh-CN" altLang="en-US" dirty="0"/>
              <a:t>作业和任务</a:t>
            </a:r>
          </a:p>
          <a:p>
            <a:pPr marL="0" indent="0">
              <a:buNone/>
            </a:pPr>
            <a:r>
              <a:rPr lang="zh-CN" altLang="en-US" dirty="0"/>
              <a:t>在统信</a:t>
            </a:r>
            <a:r>
              <a:rPr lang="en-US" altLang="zh-CN" dirty="0"/>
              <a:t>UOS</a:t>
            </a:r>
            <a:r>
              <a:rPr lang="zh-CN" altLang="en-US" dirty="0"/>
              <a:t>系统中作业和任务是</a:t>
            </a:r>
            <a:r>
              <a:rPr lang="en-US" altLang="zh-CN" dirty="0"/>
              <a:t>shell</a:t>
            </a:r>
            <a:r>
              <a:rPr lang="zh-CN" altLang="en-US" dirty="0"/>
              <a:t>的概念，作业是一个运行的</a:t>
            </a:r>
            <a:r>
              <a:rPr lang="en-US" altLang="zh-CN" dirty="0"/>
              <a:t>shell</a:t>
            </a:r>
            <a:r>
              <a:rPr lang="zh-CN" altLang="en-US" dirty="0"/>
              <a:t>，它可以在前台运行提供用户操作，也可以暂停或在后台运行，但不接受终端的输入，只能向终端输出最后的结果。同一时间每个用户只能有一个前台作业。</a:t>
            </a:r>
          </a:p>
          <a:p>
            <a:pPr marL="0" indent="0">
              <a:buNone/>
            </a:pPr>
            <a:r>
              <a:rPr lang="zh-CN" altLang="en-US" dirty="0"/>
              <a:t>任务是一个抽象的概念，通常指一系列共同达到某个目的的操作。例如</a:t>
            </a:r>
            <a:r>
              <a:rPr lang="en-US" altLang="zh-CN" dirty="0"/>
              <a:t>,</a:t>
            </a:r>
            <a:r>
              <a:rPr lang="zh-CN" altLang="en-US" dirty="0"/>
              <a:t>读取数据并将数据放入内存中的任务可以作为一个进程来实现。</a:t>
            </a:r>
          </a:p>
          <a:p>
            <a:pPr marL="0" indent="0">
              <a:buNone/>
            </a:pPr>
            <a:r>
              <a:rPr lang="zh-CN" altLang="en-US" dirty="0"/>
              <a:t>作业和任务的区别是</a:t>
            </a:r>
            <a:r>
              <a:rPr lang="en-US" altLang="zh-CN" dirty="0"/>
              <a:t>:</a:t>
            </a:r>
            <a:r>
              <a:rPr lang="zh-CN" altLang="en-US" dirty="0"/>
              <a:t>作业是用户向计算机提交的任务实体；而一个进程是作业或任务的某个执行过程。一个作业可由多个进程组成。</a:t>
            </a:r>
          </a:p>
        </p:txBody>
      </p:sp>
    </p:spTree>
    <p:extLst>
      <p:ext uri="{BB962C8B-B14F-4D97-AF65-F5344CB8AC3E}">
        <p14:creationId xmlns:p14="http://schemas.microsoft.com/office/powerpoint/2010/main" val="1636760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ok8"/>
  <p:tag name="ISPRING_FIRST_PUBLISH" val="1"/>
  <p:tag name="KSO_WPP_MARK_KEY" val="11197f6b-4c11-4661-bf1b-5a5bfc0be739"/>
  <p:tag name="COMMONDATA" val="eyJoZGlkIjoiZTExZDAzNDI4NDEyNzhjNTlkOGMzYjM0ZjMyYmU1ZWYifQ=="/>
</p:tagLst>
</file>

<file path=ppt/theme/theme1.xml><?xml version="1.0" encoding="utf-8"?>
<a:theme xmlns:a="http://schemas.openxmlformats.org/drawingml/2006/main" name="水滴">
  <a:themeElements>
    <a:clrScheme name="水滴">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水滴">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水滴">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TM02892315[[fn=丝状]]</Template>
  <TotalTime>843</TotalTime>
  <Words>3855</Words>
  <Application>Microsoft Office PowerPoint</Application>
  <PresentationFormat>自定义</PresentationFormat>
  <Paragraphs>248</Paragraphs>
  <Slides>42</Slides>
  <Notes>5</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42</vt:i4>
      </vt:variant>
    </vt:vector>
  </HeadingPairs>
  <TitlesOfParts>
    <vt:vector size="49" baseType="lpstr">
      <vt:lpstr>等线</vt:lpstr>
      <vt:lpstr>微软雅黑</vt:lpstr>
      <vt:lpstr>Arial</vt:lpstr>
      <vt:lpstr>Calibri</vt:lpstr>
      <vt:lpstr>Times New Roman</vt:lpstr>
      <vt:lpstr>Tw Cen MT</vt:lpstr>
      <vt:lpstr>水滴</vt:lpstr>
      <vt:lpstr>PowerPoint 演示文稿</vt:lpstr>
      <vt:lpstr>知识目标</vt:lpstr>
      <vt:lpstr>技能目标</vt:lpstr>
      <vt:lpstr>PowerPoint 演示文稿</vt:lpstr>
      <vt:lpstr>PowerPoint 演示文稿</vt:lpstr>
      <vt:lpstr>任务描述</vt:lpstr>
      <vt:lpstr>任务分析</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任务实施</vt:lpstr>
      <vt:lpstr>任务实施</vt:lpstr>
      <vt:lpstr>任务实施</vt:lpstr>
      <vt:lpstr>任务实施</vt:lpstr>
      <vt:lpstr>任务实施</vt:lpstr>
      <vt:lpstr>任务实施</vt:lpstr>
      <vt:lpstr>任务实施</vt:lpstr>
      <vt:lpstr>PowerPoint 演示文稿</vt:lpstr>
      <vt:lpstr>任务描述</vt:lpstr>
      <vt:lpstr>任务分析</vt:lpstr>
      <vt:lpstr>知识准备</vt:lpstr>
      <vt:lpstr>知识准备</vt:lpstr>
      <vt:lpstr>知识准备</vt:lpstr>
      <vt:lpstr>任务实施</vt:lpstr>
      <vt:lpstr>任务实施</vt:lpstr>
      <vt:lpstr>项目总结</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ok8</dc:title>
  <dc:creator>linjunping</dc:creator>
  <cp:lastModifiedBy>lenovo</cp:lastModifiedBy>
  <cp:revision>61</cp:revision>
  <dcterms:created xsi:type="dcterms:W3CDTF">2022-11-30T09:24:06Z</dcterms:created>
  <dcterms:modified xsi:type="dcterms:W3CDTF">2022-12-16T06:28:01Z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4AAB4035DDC24A639DFEE9F10AB53F67</vt:lpwstr>
  </property>
  <property fmtid="{D5CDD505-2E9C-101B-9397-08002B2CF9AE}" pid="3" name="KSOProductBuildVer">
    <vt:lpwstr>2052-11.1.0.12763</vt:lpwstr>
  </property>
</Properties>
</file>