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2" r:id="rId1"/>
  </p:sldMasterIdLst>
  <p:notesMasterIdLst>
    <p:notesMasterId r:id="rId84"/>
  </p:notesMasterIdLst>
  <p:handoutMasterIdLst>
    <p:handoutMasterId r:id="rId85"/>
  </p:handoutMasterIdLst>
  <p:sldIdLst>
    <p:sldId id="256" r:id="rId2"/>
    <p:sldId id="289" r:id="rId3"/>
    <p:sldId id="291" r:id="rId4"/>
    <p:sldId id="257" r:id="rId5"/>
    <p:sldId id="258" r:id="rId6"/>
    <p:sldId id="290" r:id="rId7"/>
    <p:sldId id="288" r:id="rId8"/>
    <p:sldId id="295" r:id="rId9"/>
    <p:sldId id="296" r:id="rId10"/>
    <p:sldId id="297" r:id="rId11"/>
    <p:sldId id="298" r:id="rId12"/>
    <p:sldId id="299" r:id="rId13"/>
    <p:sldId id="300" r:id="rId14"/>
    <p:sldId id="301" r:id="rId15"/>
    <p:sldId id="302" r:id="rId16"/>
    <p:sldId id="303" r:id="rId17"/>
    <p:sldId id="304" r:id="rId18"/>
    <p:sldId id="305" r:id="rId19"/>
    <p:sldId id="306" r:id="rId20"/>
    <p:sldId id="307" r:id="rId21"/>
    <p:sldId id="308" r:id="rId22"/>
    <p:sldId id="309" r:id="rId23"/>
    <p:sldId id="310" r:id="rId24"/>
    <p:sldId id="311" r:id="rId25"/>
    <p:sldId id="312" r:id="rId26"/>
    <p:sldId id="313" r:id="rId27"/>
    <p:sldId id="315" r:id="rId28"/>
    <p:sldId id="316" r:id="rId29"/>
    <p:sldId id="317" r:id="rId30"/>
    <p:sldId id="323" r:id="rId31"/>
    <p:sldId id="324" r:id="rId32"/>
    <p:sldId id="325" r:id="rId33"/>
    <p:sldId id="326" r:id="rId34"/>
    <p:sldId id="327" r:id="rId35"/>
    <p:sldId id="328" r:id="rId36"/>
    <p:sldId id="293" r:id="rId37"/>
    <p:sldId id="329" r:id="rId38"/>
    <p:sldId id="330" r:id="rId39"/>
    <p:sldId id="332" r:id="rId40"/>
    <p:sldId id="331" r:id="rId41"/>
    <p:sldId id="333" r:id="rId42"/>
    <p:sldId id="334" r:id="rId43"/>
    <p:sldId id="294" r:id="rId44"/>
    <p:sldId id="321" r:id="rId45"/>
    <p:sldId id="320" r:id="rId46"/>
    <p:sldId id="318" r:id="rId47"/>
    <p:sldId id="335" r:id="rId48"/>
    <p:sldId id="338" r:id="rId49"/>
    <p:sldId id="339" r:id="rId50"/>
    <p:sldId id="340" r:id="rId51"/>
    <p:sldId id="342" r:id="rId52"/>
    <p:sldId id="343" r:id="rId53"/>
    <p:sldId id="344" r:id="rId54"/>
    <p:sldId id="341" r:id="rId55"/>
    <p:sldId id="319" r:id="rId56"/>
    <p:sldId id="337" r:id="rId57"/>
    <p:sldId id="345" r:id="rId58"/>
    <p:sldId id="346" r:id="rId59"/>
    <p:sldId id="347" r:id="rId60"/>
    <p:sldId id="348" r:id="rId61"/>
    <p:sldId id="349" r:id="rId62"/>
    <p:sldId id="350" r:id="rId63"/>
    <p:sldId id="352" r:id="rId64"/>
    <p:sldId id="351" r:id="rId65"/>
    <p:sldId id="353" r:id="rId66"/>
    <p:sldId id="354" r:id="rId67"/>
    <p:sldId id="355" r:id="rId68"/>
    <p:sldId id="356" r:id="rId69"/>
    <p:sldId id="357" r:id="rId70"/>
    <p:sldId id="358" r:id="rId71"/>
    <p:sldId id="359" r:id="rId72"/>
    <p:sldId id="360" r:id="rId73"/>
    <p:sldId id="361" r:id="rId74"/>
    <p:sldId id="362" r:id="rId75"/>
    <p:sldId id="364" r:id="rId76"/>
    <p:sldId id="363" r:id="rId77"/>
    <p:sldId id="365" r:id="rId78"/>
    <p:sldId id="366" r:id="rId79"/>
    <p:sldId id="367" r:id="rId80"/>
    <p:sldId id="368" r:id="rId81"/>
    <p:sldId id="336" r:id="rId82"/>
    <p:sldId id="285" r:id="rId83"/>
  </p:sldIdLst>
  <p:sldSz cx="8959850" cy="5040313"/>
  <p:notesSz cx="6858000" cy="9144000"/>
  <p:custDataLst>
    <p:tags r:id="rId8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8">
          <p15:clr>
            <a:srgbClr val="A4A3A4"/>
          </p15:clr>
        </p15:guide>
        <p15:guide id="2" pos="282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3B3837"/>
    <a:srgbClr val="F5F5F5"/>
    <a:srgbClr val="EAEAEA"/>
    <a:srgbClr val="F6F5F5"/>
    <a:srgbClr val="D9D9D9"/>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930" y="102"/>
      </p:cViewPr>
      <p:guideLst>
        <p:guide orient="horz" pos="1588"/>
        <p:guide pos="2822"/>
      </p:guideLst>
    </p:cSldViewPr>
  </p:slideViewPr>
  <p:notesTextViewPr>
    <p:cViewPr>
      <p:scale>
        <a:sx n="100" d="100"/>
        <a:sy n="100" d="100"/>
      </p:scale>
      <p:origin x="0" y="0"/>
    </p:cViewPr>
  </p:notesTextViewPr>
  <p:notesViewPr>
    <p:cSldViewPr>
      <p:cViewPr varScale="1">
        <p:scale>
          <a:sx n="68" d="100"/>
          <a:sy n="68" d="100"/>
        </p:scale>
        <p:origin x="3288"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notesMaster" Target="notesMasters/notesMaster1.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A7D2DB8-FB8D-44E1-B0A8-17A7BC2901A6}" type="datetimeFigureOut">
              <a:rPr lang="zh-CN" altLang="en-US" smtClean="0"/>
              <a:t>2022/12/16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B6F8146-797D-4748-9C17-4003A6DD46C5}"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D92B0A-9A72-46CF-9031-31BEF6868F68}" type="datetimeFigureOut">
              <a:rPr lang="zh-CN" altLang="en-US" smtClean="0"/>
              <a:t>2022/12/16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BE3B0D-E3B5-49EB-B71F-FCF3A9E92577}"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5</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36</a:t>
            </a:fld>
            <a:endParaRPr lang="zh-CN" altLang="en-US"/>
          </a:p>
        </p:txBody>
      </p:sp>
    </p:spTree>
    <p:extLst>
      <p:ext uri="{BB962C8B-B14F-4D97-AF65-F5344CB8AC3E}">
        <p14:creationId xmlns:p14="http://schemas.microsoft.com/office/powerpoint/2010/main" val="6231477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43</a:t>
            </a:fld>
            <a:endParaRPr lang="zh-CN" altLang="en-US"/>
          </a:p>
        </p:txBody>
      </p:sp>
    </p:spTree>
    <p:extLst>
      <p:ext uri="{BB962C8B-B14F-4D97-AF65-F5344CB8AC3E}">
        <p14:creationId xmlns:p14="http://schemas.microsoft.com/office/powerpoint/2010/main" val="1054648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82</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86812" y="956017"/>
            <a:ext cx="6386227" cy="1844156"/>
          </a:xfrm>
        </p:spPr>
        <p:txBody>
          <a:bodyPr anchor="b">
            <a:normAutofit/>
          </a:bodyPr>
          <a:lstStyle>
            <a:lvl1pPr algn="ctr">
              <a:defRPr sz="3530"/>
            </a:lvl1pPr>
          </a:lstStyle>
          <a:p>
            <a:r>
              <a:rPr lang="zh-CN" altLang="en-US"/>
              <a:t>单击此处编辑母版标题样式</a:t>
            </a:r>
            <a:endParaRPr lang="en-US" dirty="0"/>
          </a:p>
        </p:txBody>
      </p:sp>
      <p:sp>
        <p:nvSpPr>
          <p:cNvPr id="3" name="Subtitle 2"/>
          <p:cNvSpPr>
            <a:spLocks noGrp="1"/>
          </p:cNvSpPr>
          <p:nvPr>
            <p:ph type="subTitle" idx="1"/>
          </p:nvPr>
        </p:nvSpPr>
        <p:spPr>
          <a:xfrm>
            <a:off x="1286812" y="2856178"/>
            <a:ext cx="6386227" cy="1008062"/>
          </a:xfrm>
        </p:spPr>
        <p:txBody>
          <a:bodyPr>
            <a:normAutofit/>
          </a:bodyPr>
          <a:lstStyle>
            <a:lvl1pPr marL="0" indent="0" algn="ctr">
              <a:buNone/>
              <a:defRPr sz="1615">
                <a:solidFill>
                  <a:schemeClr val="bg1">
                    <a:lumMod val="50000"/>
                  </a:schemeClr>
                </a:solidFill>
              </a:defRPr>
            </a:lvl1pPr>
            <a:lvl2pPr marL="335915" indent="0" algn="ctr">
              <a:buNone/>
              <a:defRPr sz="1470"/>
            </a:lvl2pPr>
            <a:lvl3pPr marL="671830" indent="0" algn="ctr">
              <a:buNone/>
              <a:defRPr sz="1325"/>
            </a:lvl3pPr>
            <a:lvl4pPr marL="1007745" indent="0" algn="ctr">
              <a:buNone/>
              <a:defRPr sz="1175"/>
            </a:lvl4pPr>
            <a:lvl5pPr marL="1344295" indent="0" algn="ctr">
              <a:buNone/>
              <a:defRPr sz="1175"/>
            </a:lvl5pPr>
            <a:lvl6pPr marL="1680210" indent="0" algn="ctr">
              <a:buNone/>
              <a:defRPr sz="1175"/>
            </a:lvl6pPr>
            <a:lvl7pPr marL="2016125" indent="0" algn="ctr">
              <a:buNone/>
              <a:defRPr sz="1175"/>
            </a:lvl7pPr>
            <a:lvl8pPr marL="2352040" indent="0" algn="ctr">
              <a:buNone/>
              <a:defRPr sz="1175"/>
            </a:lvl8pPr>
            <a:lvl9pPr marL="2687955" indent="0" algn="ctr">
              <a:buNone/>
              <a:defRPr sz="1175"/>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5037783" y="4771963"/>
            <a:ext cx="2015966" cy="268350"/>
          </a:xfrm>
        </p:spPr>
        <p:txBody>
          <a:bodyPr/>
          <a:lstStyle/>
          <a:p>
            <a:fld id="{530820CF-B880-4189-942D-D702A7CBA730}" type="datetimeFigureOut">
              <a:rPr lang="zh-CN" altLang="en-US" smtClean="0"/>
              <a:t>2022/12/16</a:t>
            </a:fld>
            <a:endParaRPr lang="zh-CN" altLang="en-US" dirty="0"/>
          </a:p>
        </p:txBody>
      </p:sp>
      <p:sp>
        <p:nvSpPr>
          <p:cNvPr id="6" name="Slide Number Placeholder 5"/>
          <p:cNvSpPr>
            <a:spLocks noGrp="1"/>
          </p:cNvSpPr>
          <p:nvPr>
            <p:ph type="sldNum" sz="quarter" idx="12"/>
          </p:nvPr>
        </p:nvSpPr>
        <p:spPr>
          <a:xfrm>
            <a:off x="5764957" y="4767098"/>
            <a:ext cx="561618" cy="268350"/>
          </a:xfrm>
        </p:spPr>
        <p:txBody>
          <a:bodyPr/>
          <a:lstStyle/>
          <a:p>
            <a:fld id="{0C913308-F349-4B6D-A68A-DD1791B4A57B}" type="slidenum">
              <a:rPr lang="zh-CN" altLang="en-US" smtClean="0"/>
              <a:t>‹#›</a:t>
            </a:fld>
            <a:endParaRPr lang="zh-CN" altLang="en-US" dirty="0"/>
          </a:p>
        </p:txBody>
      </p:sp>
      <p:pic>
        <p:nvPicPr>
          <p:cNvPr id="15" name="Picture 5" descr="G:\Fujian Communications Technology college\科研项目\科技服务团队\校名和图标\新校徽透明.png">
            <a:extLst>
              <a:ext uri="{FF2B5EF4-FFF2-40B4-BE49-F238E27FC236}">
                <a16:creationId xmlns:a16="http://schemas.microsoft.com/office/drawing/2014/main" id="{3F239E3D-118B-B357-CF11-328AE14D240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16499" y="71884"/>
            <a:ext cx="755914" cy="75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15" descr="图片包含 文本&#10;&#10;描述已自动生成">
            <a:extLst>
              <a:ext uri="{FF2B5EF4-FFF2-40B4-BE49-F238E27FC236}">
                <a16:creationId xmlns:a16="http://schemas.microsoft.com/office/drawing/2014/main" id="{FC3E15BB-416F-DC74-8DC8-2B1B0883067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4181" y="143892"/>
            <a:ext cx="1200949" cy="534268"/>
          </a:xfrm>
          <a:prstGeom prst="rect">
            <a:avLst/>
          </a:prstGeom>
        </p:spPr>
      </p:pic>
      <p:sp>
        <p:nvSpPr>
          <p:cNvPr id="17" name="文本框 16">
            <a:extLst>
              <a:ext uri="{FF2B5EF4-FFF2-40B4-BE49-F238E27FC236}">
                <a16:creationId xmlns:a16="http://schemas.microsoft.com/office/drawing/2014/main" id="{A93CAEC3-ABF3-4D34-2961-0F7309AD1A6F}"/>
              </a:ext>
            </a:extLst>
          </p:cNvPr>
          <p:cNvSpPr txBox="1"/>
          <p:nvPr userDrawn="1"/>
        </p:nvSpPr>
        <p:spPr>
          <a:xfrm>
            <a:off x="-82767" y="175830"/>
            <a:ext cx="6650924" cy="369332"/>
          </a:xfrm>
          <a:prstGeom prst="rect">
            <a:avLst/>
          </a:prstGeom>
          <a:noFill/>
        </p:spPr>
        <p:txBody>
          <a:bodyPr wrap="square">
            <a:spAutoFit/>
          </a:bodyPr>
          <a:lstStyle/>
          <a:p>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信创</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Linux</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操作系统管理（统信</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UOS</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版）</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配套</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PPT</a:t>
            </a:r>
            <a:endParaRPr lang="zh-CN" altLang="en-US" sz="1800" kern="100" dirty="0">
              <a:latin typeface="等线" panose="02010600030101010101" pitchFamily="2" charset="-122"/>
              <a:ea typeface="等线"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43" y="3152492"/>
            <a:ext cx="7616778" cy="596496"/>
          </a:xfrm>
        </p:spPr>
        <p:txBody>
          <a:bodyPr anchor="b"/>
          <a:lstStyle>
            <a:lvl1pPr>
              <a:defRPr sz="235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870663" y="513190"/>
            <a:ext cx="7218538" cy="2362241"/>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2350"/>
            </a:lvl1pPr>
            <a:lvl2pPr marL="335915" indent="0">
              <a:buNone/>
              <a:defRPr sz="2060"/>
            </a:lvl2pPr>
            <a:lvl3pPr marL="671830" indent="0">
              <a:buNone/>
              <a:defRPr sz="1765"/>
            </a:lvl3pPr>
            <a:lvl4pPr marL="1007745" indent="0">
              <a:buNone/>
              <a:defRPr sz="1470"/>
            </a:lvl4pPr>
            <a:lvl5pPr marL="1344295" indent="0">
              <a:buNone/>
              <a:defRPr sz="1470"/>
            </a:lvl5pPr>
            <a:lvl6pPr marL="1680210" indent="0">
              <a:buNone/>
              <a:defRPr sz="1470"/>
            </a:lvl6pPr>
            <a:lvl7pPr marL="2016125" indent="0">
              <a:buNone/>
              <a:defRPr sz="1470"/>
            </a:lvl7pPr>
            <a:lvl8pPr marL="2352040" indent="0">
              <a:buNone/>
              <a:defRPr sz="1470"/>
            </a:lvl8pPr>
            <a:lvl9pPr marL="2687955" indent="0">
              <a:buNone/>
              <a:defRPr sz="1470"/>
            </a:lvl9pPr>
          </a:lstStyle>
          <a:p>
            <a:r>
              <a:rPr lang="zh-CN" altLang="en-US"/>
              <a:t>单击图标添加图片</a:t>
            </a:r>
            <a:endParaRPr lang="en-US" dirty="0"/>
          </a:p>
        </p:txBody>
      </p:sp>
      <p:sp>
        <p:nvSpPr>
          <p:cNvPr id="4" name="Text Placeholder 3"/>
          <p:cNvSpPr>
            <a:spLocks noGrp="1"/>
          </p:cNvSpPr>
          <p:nvPr>
            <p:ph type="body" sz="half" idx="2"/>
          </p:nvPr>
        </p:nvSpPr>
        <p:spPr>
          <a:xfrm>
            <a:off x="671529" y="3754679"/>
            <a:ext cx="7616793" cy="501585"/>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7"/>
            <a:ext cx="7616793" cy="2518867"/>
          </a:xfrm>
        </p:spPr>
        <p:txBody>
          <a:bodyPr anchor="ctr"/>
          <a:lstStyle>
            <a:lvl1pPr algn="ctr">
              <a:defRPr sz="235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671529" y="3090349"/>
            <a:ext cx="7616793" cy="1165916"/>
          </a:xfrm>
        </p:spPr>
        <p:txBody>
          <a:bodyPr anchor="ct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1062815" y="448028"/>
            <a:ext cx="6836554" cy="2199646"/>
          </a:xfrm>
        </p:spPr>
        <p:txBody>
          <a:bodyPr anchor="ctr"/>
          <a:lstStyle>
            <a:lvl1pPr>
              <a:defRPr sz="2350"/>
            </a:lvl1pPr>
          </a:lstStyle>
          <a:p>
            <a:r>
              <a:rPr lang="zh-CN" altLang="en-US"/>
              <a:t>单击此处编辑母版标题样式</a:t>
            </a:r>
            <a:endParaRPr lang="en-US" dirty="0"/>
          </a:p>
        </p:txBody>
      </p:sp>
      <p:sp>
        <p:nvSpPr>
          <p:cNvPr id="12" name="Text Placeholder 3"/>
          <p:cNvSpPr>
            <a:spLocks noGrp="1"/>
          </p:cNvSpPr>
          <p:nvPr>
            <p:ph type="body" sz="half" idx="13"/>
          </p:nvPr>
        </p:nvSpPr>
        <p:spPr>
          <a:xfrm>
            <a:off x="1264495" y="2653206"/>
            <a:ext cx="6432028" cy="437142"/>
          </a:xfrm>
        </p:spPr>
        <p:txBody>
          <a:bodyPr anchor="t">
            <a:normAutofit/>
          </a:bodyPr>
          <a:lstStyle>
            <a:lvl1pPr marL="0" indent="0">
              <a:buNone/>
              <a:defRPr sz="1030"/>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4" name="Text Placeholder 3"/>
          <p:cNvSpPr>
            <a:spLocks noGrp="1"/>
          </p:cNvSpPr>
          <p:nvPr>
            <p:ph type="body" sz="half" idx="2"/>
          </p:nvPr>
        </p:nvSpPr>
        <p:spPr>
          <a:xfrm>
            <a:off x="671529" y="3213803"/>
            <a:ext cx="7616793" cy="1044408"/>
          </a:xfrm>
        </p:spPr>
        <p:txBody>
          <a:bodyPr anchor="ctr">
            <a:normAutofit/>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
        <p:nvSpPr>
          <p:cNvPr id="13" name="TextBox 12"/>
          <p:cNvSpPr txBox="1"/>
          <p:nvPr/>
        </p:nvSpPr>
        <p:spPr>
          <a:xfrm>
            <a:off x="735989" y="554277"/>
            <a:ext cx="447993" cy="429783"/>
          </a:xfrm>
          <a:prstGeom prst="rect">
            <a:avLst/>
          </a:prstGeom>
        </p:spPr>
        <p:txBody>
          <a:bodyPr vert="horz" lIns="67199" tIns="33599" rIns="67199" bIns="33599"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5880" dirty="0">
                <a:solidFill>
                  <a:schemeClr val="tx1"/>
                </a:solidFill>
                <a:effectLst/>
              </a:rPr>
              <a:t>“</a:t>
            </a:r>
          </a:p>
        </p:txBody>
      </p:sp>
      <p:sp>
        <p:nvSpPr>
          <p:cNvPr id="14" name="TextBox 13"/>
          <p:cNvSpPr txBox="1"/>
          <p:nvPr/>
        </p:nvSpPr>
        <p:spPr>
          <a:xfrm>
            <a:off x="7758705" y="2200142"/>
            <a:ext cx="447993" cy="429783"/>
          </a:xfrm>
          <a:prstGeom prst="rect">
            <a:avLst/>
          </a:prstGeom>
        </p:spPr>
        <p:txBody>
          <a:bodyPr vert="horz" lIns="67199" tIns="33599" rIns="67199" bIns="33599"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5880" dirty="0">
                <a:solidFill>
                  <a:schemeClr val="tx1"/>
                </a:solidFill>
                <a:effectLst/>
              </a:rPr>
              <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1571861"/>
            <a:ext cx="7616793" cy="1846083"/>
          </a:xfrm>
        </p:spPr>
        <p:txBody>
          <a:bodyPr anchor="b"/>
          <a:lstStyle>
            <a:lvl1pPr algn="ctr">
              <a:defRPr sz="235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671529" y="3426601"/>
            <a:ext cx="7616793" cy="838321"/>
          </a:xfrm>
        </p:spPr>
        <p:txBody>
          <a:bodyPr anchor="t"/>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5" name="Title 1"/>
          <p:cNvSpPr>
            <a:spLocks noGrp="1"/>
          </p:cNvSpPr>
          <p:nvPr>
            <p:ph type="title"/>
          </p:nvPr>
        </p:nvSpPr>
        <p:spPr>
          <a:xfrm>
            <a:off x="671529" y="448028"/>
            <a:ext cx="7616793" cy="1179670"/>
          </a:xfrm>
        </p:spPr>
        <p:txBody>
          <a:bodyPr/>
          <a:lstStyle/>
          <a:p>
            <a:r>
              <a:rPr lang="zh-CN" altLang="en-US"/>
              <a:t>单击此处编辑母版标题样式</a:t>
            </a:r>
            <a:endParaRPr lang="en-US" dirty="0"/>
          </a:p>
        </p:txBody>
      </p:sp>
      <p:sp>
        <p:nvSpPr>
          <p:cNvPr id="7" name="Text Placeholder 2"/>
          <p:cNvSpPr>
            <a:spLocks noGrp="1"/>
          </p:cNvSpPr>
          <p:nvPr>
            <p:ph type="body" idx="1"/>
          </p:nvPr>
        </p:nvSpPr>
        <p:spPr>
          <a:xfrm>
            <a:off x="671529" y="1739704"/>
            <a:ext cx="2424404"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8" name="Text Placeholder 3"/>
          <p:cNvSpPr>
            <a:spLocks noGrp="1"/>
          </p:cNvSpPr>
          <p:nvPr>
            <p:ph type="body" sz="half" idx="15"/>
          </p:nvPr>
        </p:nvSpPr>
        <p:spPr>
          <a:xfrm>
            <a:off x="671529" y="2163230"/>
            <a:ext cx="2424404"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9" name="Text Placeholder 4"/>
          <p:cNvSpPr>
            <a:spLocks noGrp="1"/>
          </p:cNvSpPr>
          <p:nvPr>
            <p:ph type="body" sz="quarter" idx="3"/>
          </p:nvPr>
        </p:nvSpPr>
        <p:spPr>
          <a:xfrm>
            <a:off x="3272043" y="1739704"/>
            <a:ext cx="2418925"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0" name="Text Placeholder 3"/>
          <p:cNvSpPr>
            <a:spLocks noGrp="1"/>
          </p:cNvSpPr>
          <p:nvPr>
            <p:ph type="body" sz="half" idx="16"/>
          </p:nvPr>
        </p:nvSpPr>
        <p:spPr>
          <a:xfrm>
            <a:off x="3263928" y="2163230"/>
            <a:ext cx="2427619"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11" name="Text Placeholder 4"/>
          <p:cNvSpPr>
            <a:spLocks noGrp="1"/>
          </p:cNvSpPr>
          <p:nvPr>
            <p:ph type="body" sz="quarter" idx="13"/>
          </p:nvPr>
        </p:nvSpPr>
        <p:spPr>
          <a:xfrm>
            <a:off x="5859543" y="1739704"/>
            <a:ext cx="2428778"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2" name="Text Placeholder 3"/>
          <p:cNvSpPr>
            <a:spLocks noGrp="1"/>
          </p:cNvSpPr>
          <p:nvPr>
            <p:ph type="body" sz="half" idx="17"/>
          </p:nvPr>
        </p:nvSpPr>
        <p:spPr>
          <a:xfrm>
            <a:off x="5859543" y="2163230"/>
            <a:ext cx="2428778"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4" name="Footer Placeholder 3"/>
          <p:cNvSpPr>
            <a:spLocks noGrp="1"/>
          </p:cNvSpPr>
          <p:nvPr>
            <p:ph type="ftr" sz="quarter" idx="11"/>
          </p:nvPr>
        </p:nvSpPr>
        <p:spPr/>
        <p:txBody>
          <a:bodyPr/>
          <a:lstStyle/>
          <a:p>
            <a:endParaRPr lang="zh-CN" altLang="en-US" dirty="0"/>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30" name="Title 1"/>
          <p:cNvSpPr>
            <a:spLocks noGrp="1"/>
          </p:cNvSpPr>
          <p:nvPr>
            <p:ph type="title"/>
          </p:nvPr>
        </p:nvSpPr>
        <p:spPr>
          <a:xfrm>
            <a:off x="671529" y="448889"/>
            <a:ext cx="7616793" cy="1178809"/>
          </a:xfrm>
        </p:spPr>
        <p:txBody>
          <a:bodyPr/>
          <a:lstStyle/>
          <a:p>
            <a:r>
              <a:rPr lang="zh-CN" altLang="en-US"/>
              <a:t>单击此处编辑母版标题样式</a:t>
            </a:r>
            <a:endParaRPr lang="en-US" dirty="0"/>
          </a:p>
        </p:txBody>
      </p:sp>
      <p:sp>
        <p:nvSpPr>
          <p:cNvPr id="19" name="Text Placeholder 2"/>
          <p:cNvSpPr>
            <a:spLocks noGrp="1"/>
          </p:cNvSpPr>
          <p:nvPr>
            <p:ph type="body" idx="1"/>
          </p:nvPr>
        </p:nvSpPr>
        <p:spPr>
          <a:xfrm>
            <a:off x="671529" y="3090348"/>
            <a:ext cx="2422517"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0" name="Picture Placeholder 2"/>
          <p:cNvSpPr>
            <a:spLocks noGrp="1" noChangeAspect="1"/>
          </p:cNvSpPr>
          <p:nvPr>
            <p:ph type="pic" idx="15"/>
          </p:nvPr>
        </p:nvSpPr>
        <p:spPr>
          <a:xfrm>
            <a:off x="671529" y="1739704"/>
            <a:ext cx="2422517" cy="112007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dirty="0"/>
          </a:p>
        </p:txBody>
      </p:sp>
      <p:sp>
        <p:nvSpPr>
          <p:cNvPr id="21" name="Text Placeholder 3"/>
          <p:cNvSpPr>
            <a:spLocks noGrp="1"/>
          </p:cNvSpPr>
          <p:nvPr>
            <p:ph type="body" sz="half" idx="18"/>
          </p:nvPr>
        </p:nvSpPr>
        <p:spPr>
          <a:xfrm>
            <a:off x="671529" y="3513874"/>
            <a:ext cx="2422517" cy="742390"/>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22" name="Text Placeholder 4"/>
          <p:cNvSpPr>
            <a:spLocks noGrp="1"/>
          </p:cNvSpPr>
          <p:nvPr>
            <p:ph type="body" sz="quarter" idx="3"/>
          </p:nvPr>
        </p:nvSpPr>
        <p:spPr>
          <a:xfrm>
            <a:off x="3264965" y="3090348"/>
            <a:ext cx="2426500"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3" name="Picture Placeholder 2"/>
          <p:cNvSpPr>
            <a:spLocks noGrp="1" noChangeAspect="1"/>
          </p:cNvSpPr>
          <p:nvPr>
            <p:ph type="pic" idx="21"/>
          </p:nvPr>
        </p:nvSpPr>
        <p:spPr>
          <a:xfrm>
            <a:off x="3263928" y="1739704"/>
            <a:ext cx="2427620" cy="112007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dirty="0"/>
          </a:p>
        </p:txBody>
      </p:sp>
      <p:sp>
        <p:nvSpPr>
          <p:cNvPr id="24" name="Text Placeholder 3"/>
          <p:cNvSpPr>
            <a:spLocks noGrp="1"/>
          </p:cNvSpPr>
          <p:nvPr>
            <p:ph type="body" sz="half" idx="19"/>
          </p:nvPr>
        </p:nvSpPr>
        <p:spPr>
          <a:xfrm>
            <a:off x="3263928" y="3513873"/>
            <a:ext cx="2427620" cy="742391"/>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25" name="Text Placeholder 4"/>
          <p:cNvSpPr>
            <a:spLocks noGrp="1"/>
          </p:cNvSpPr>
          <p:nvPr>
            <p:ph type="body" sz="quarter" idx="13"/>
          </p:nvPr>
        </p:nvSpPr>
        <p:spPr>
          <a:xfrm>
            <a:off x="5859544" y="3090348"/>
            <a:ext cx="2425657"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6" name="Picture Placeholder 2"/>
          <p:cNvSpPr>
            <a:spLocks noGrp="1" noChangeAspect="1"/>
          </p:cNvSpPr>
          <p:nvPr>
            <p:ph type="pic" idx="22"/>
          </p:nvPr>
        </p:nvSpPr>
        <p:spPr>
          <a:xfrm>
            <a:off x="5859543" y="1739704"/>
            <a:ext cx="2428778" cy="112007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dirty="0"/>
          </a:p>
        </p:txBody>
      </p:sp>
      <p:sp>
        <p:nvSpPr>
          <p:cNvPr id="27" name="Text Placeholder 3"/>
          <p:cNvSpPr>
            <a:spLocks noGrp="1"/>
          </p:cNvSpPr>
          <p:nvPr>
            <p:ph type="body" sz="half" idx="20"/>
          </p:nvPr>
        </p:nvSpPr>
        <p:spPr>
          <a:xfrm>
            <a:off x="5859452" y="3513872"/>
            <a:ext cx="2428870" cy="742392"/>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4" name="Footer Placeholder 3"/>
          <p:cNvSpPr>
            <a:spLocks noGrp="1"/>
          </p:cNvSpPr>
          <p:nvPr>
            <p:ph type="ftr" sz="quarter" idx="11"/>
          </p:nvPr>
        </p:nvSpPr>
        <p:spPr/>
        <p:txBody>
          <a:bodyPr/>
          <a:lstStyle/>
          <a:p>
            <a:endParaRPr lang="zh-CN" altLang="en-US" dirty="0"/>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1" name="Vertical Text Placeholder 2"/>
          <p:cNvSpPr>
            <a:spLocks noGrp="1"/>
          </p:cNvSpPr>
          <p:nvPr>
            <p:ph type="body" orient="vert" sz="quarter" idx="13"/>
          </p:nvPr>
        </p:nvSpPr>
        <p:spPr>
          <a:xfrm>
            <a:off x="671529" y="1739704"/>
            <a:ext cx="7616793" cy="251656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Vertical Title 1"/>
          <p:cNvSpPr>
            <a:spLocks noGrp="1"/>
          </p:cNvSpPr>
          <p:nvPr>
            <p:ph type="title" orient="vert"/>
          </p:nvPr>
        </p:nvSpPr>
        <p:spPr>
          <a:xfrm>
            <a:off x="6411892" y="448029"/>
            <a:ext cx="1876429" cy="3808236"/>
          </a:xfrm>
        </p:spPr>
        <p:txBody>
          <a:bodyPr vert="eaVert"/>
          <a:lstStyle>
            <a:lvl1pPr algn="l">
              <a:defRPr/>
            </a:lvl1pPr>
          </a:lstStyle>
          <a:p>
            <a:r>
              <a:rPr lang="zh-CN" altLang="en-US"/>
              <a:t>单击此处编辑母版标题样式</a:t>
            </a:r>
            <a:endParaRPr lang="en-US" dirty="0"/>
          </a:p>
        </p:txBody>
      </p:sp>
      <p:sp>
        <p:nvSpPr>
          <p:cNvPr id="8" name="Vertical Text Placeholder 2"/>
          <p:cNvSpPr>
            <a:spLocks noGrp="1"/>
          </p:cNvSpPr>
          <p:nvPr>
            <p:ph type="body" orient="vert" sz="quarter" idx="13"/>
          </p:nvPr>
        </p:nvSpPr>
        <p:spPr>
          <a:xfrm>
            <a:off x="671530" y="448029"/>
            <a:ext cx="5628364" cy="3808236"/>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2" name="Content Placeholder 2"/>
          <p:cNvSpPr>
            <a:spLocks noGrp="1"/>
          </p:cNvSpPr>
          <p:nvPr>
            <p:ph sz="quarter" idx="13"/>
          </p:nvPr>
        </p:nvSpPr>
        <p:spPr>
          <a:xfrm>
            <a:off x="671528" y="1739704"/>
            <a:ext cx="7616333" cy="25165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608956"/>
            <a:ext cx="7607459" cy="2011435"/>
          </a:xfrm>
        </p:spPr>
        <p:txBody>
          <a:bodyPr anchor="b">
            <a:normAutofit/>
          </a:bodyPr>
          <a:lstStyle>
            <a:lvl1pPr>
              <a:defRPr sz="2940"/>
            </a:lvl1pPr>
          </a:lstStyle>
          <a:p>
            <a:r>
              <a:rPr lang="zh-CN" altLang="en-US"/>
              <a:t>单击此处编辑母版标题样式</a:t>
            </a:r>
            <a:endParaRPr lang="en-US" dirty="0"/>
          </a:p>
        </p:txBody>
      </p:sp>
      <p:sp>
        <p:nvSpPr>
          <p:cNvPr id="3" name="Text Placeholder 2"/>
          <p:cNvSpPr>
            <a:spLocks noGrp="1"/>
          </p:cNvSpPr>
          <p:nvPr>
            <p:ph type="body" idx="1"/>
          </p:nvPr>
        </p:nvSpPr>
        <p:spPr>
          <a:xfrm>
            <a:off x="671529" y="2688062"/>
            <a:ext cx="7607459" cy="1005551"/>
          </a:xfrm>
        </p:spPr>
        <p:txBody>
          <a:bodyPr>
            <a:normAutofit/>
          </a:bodyPr>
          <a:lstStyle>
            <a:lvl1pPr marL="0" indent="0" algn="ctr">
              <a:buNone/>
              <a:defRPr sz="1470">
                <a:solidFill>
                  <a:schemeClr val="bg1">
                    <a:lumMod val="50000"/>
                  </a:schemeClr>
                </a:solidFill>
              </a:defRPr>
            </a:lvl1pPr>
            <a:lvl2pPr marL="335915" indent="0">
              <a:buNone/>
              <a:defRPr sz="1470">
                <a:solidFill>
                  <a:schemeClr val="tx1">
                    <a:tint val="75000"/>
                  </a:schemeClr>
                </a:solidFill>
              </a:defRPr>
            </a:lvl2pPr>
            <a:lvl3pPr marL="671830" indent="0">
              <a:buNone/>
              <a:defRPr sz="1325">
                <a:solidFill>
                  <a:schemeClr val="tx1">
                    <a:tint val="75000"/>
                  </a:schemeClr>
                </a:solidFill>
              </a:defRPr>
            </a:lvl3pPr>
            <a:lvl4pPr marL="1007745" indent="0">
              <a:buNone/>
              <a:defRPr sz="1175">
                <a:solidFill>
                  <a:schemeClr val="tx1">
                    <a:tint val="75000"/>
                  </a:schemeClr>
                </a:solidFill>
              </a:defRPr>
            </a:lvl4pPr>
            <a:lvl5pPr marL="1344295" indent="0">
              <a:buNone/>
              <a:defRPr sz="1175">
                <a:solidFill>
                  <a:schemeClr val="tx1">
                    <a:tint val="75000"/>
                  </a:schemeClr>
                </a:solidFill>
              </a:defRPr>
            </a:lvl5pPr>
            <a:lvl6pPr marL="1680210" indent="0">
              <a:buNone/>
              <a:defRPr sz="1175">
                <a:solidFill>
                  <a:schemeClr val="tx1">
                    <a:tint val="75000"/>
                  </a:schemeClr>
                </a:solidFill>
              </a:defRPr>
            </a:lvl6pPr>
            <a:lvl7pPr marL="2016125" indent="0">
              <a:buNone/>
              <a:defRPr sz="1175">
                <a:solidFill>
                  <a:schemeClr val="tx1">
                    <a:tint val="75000"/>
                  </a:schemeClr>
                </a:solidFill>
              </a:defRPr>
            </a:lvl7pPr>
            <a:lvl8pPr marL="2352040" indent="0">
              <a:buNone/>
              <a:defRPr sz="1175">
                <a:solidFill>
                  <a:schemeClr val="tx1">
                    <a:tint val="75000"/>
                  </a:schemeClr>
                </a:solidFill>
              </a:defRPr>
            </a:lvl8pPr>
            <a:lvl9pPr marL="2687955" indent="0">
              <a:buNone/>
              <a:defRPr sz="1175">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4" name="Title 1"/>
          <p:cNvSpPr>
            <a:spLocks noGrp="1"/>
          </p:cNvSpPr>
          <p:nvPr>
            <p:ph type="title"/>
          </p:nvPr>
        </p:nvSpPr>
        <p:spPr>
          <a:xfrm>
            <a:off x="671530" y="454582"/>
            <a:ext cx="7616792" cy="1173116"/>
          </a:xfrm>
        </p:spPr>
        <p:txBody>
          <a:bodyPr/>
          <a:lstStyle/>
          <a:p>
            <a:r>
              <a:rPr lang="zh-CN" altLang="en-US"/>
              <a:t>单击此处编辑母版标题样式</a:t>
            </a:r>
            <a:endParaRPr lang="en-US" dirty="0"/>
          </a:p>
        </p:txBody>
      </p:sp>
      <p:sp>
        <p:nvSpPr>
          <p:cNvPr id="12" name="Content Placeholder 2"/>
          <p:cNvSpPr>
            <a:spLocks noGrp="1"/>
          </p:cNvSpPr>
          <p:nvPr>
            <p:ph sz="quarter" idx="13"/>
          </p:nvPr>
        </p:nvSpPr>
        <p:spPr>
          <a:xfrm>
            <a:off x="671529" y="1739704"/>
            <a:ext cx="3752397" cy="25165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13" name="Content Placeholder 3"/>
          <p:cNvSpPr>
            <a:spLocks noGrp="1"/>
          </p:cNvSpPr>
          <p:nvPr>
            <p:ph sz="quarter" idx="14"/>
          </p:nvPr>
        </p:nvSpPr>
        <p:spPr>
          <a:xfrm>
            <a:off x="4535924" y="1739704"/>
            <a:ext cx="3751937" cy="25165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4" name="Title 1"/>
          <p:cNvSpPr>
            <a:spLocks noGrp="1"/>
          </p:cNvSpPr>
          <p:nvPr>
            <p:ph type="title"/>
          </p:nvPr>
        </p:nvSpPr>
        <p:spPr>
          <a:xfrm>
            <a:off x="671530" y="454582"/>
            <a:ext cx="7616792" cy="1173116"/>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42432" y="1742589"/>
            <a:ext cx="3581496" cy="499764"/>
          </a:xfrm>
        </p:spPr>
        <p:txBody>
          <a:bodyPr anchor="b">
            <a:noAutofit/>
          </a:bodyPr>
          <a:lstStyle>
            <a:lvl1pPr marL="0" indent="0">
              <a:lnSpc>
                <a:spcPct val="85000"/>
              </a:lnSpc>
              <a:buNone/>
              <a:defRPr sz="1910"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2" name="Content Placeholder 3"/>
          <p:cNvSpPr>
            <a:spLocks noGrp="1"/>
          </p:cNvSpPr>
          <p:nvPr>
            <p:ph sz="quarter" idx="13"/>
          </p:nvPr>
        </p:nvSpPr>
        <p:spPr>
          <a:xfrm>
            <a:off x="671529" y="2242353"/>
            <a:ext cx="3752398" cy="201391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4700705" y="1742589"/>
            <a:ext cx="3587617" cy="499764"/>
          </a:xfrm>
        </p:spPr>
        <p:txBody>
          <a:bodyPr anchor="b">
            <a:noAutofit/>
          </a:bodyPr>
          <a:lstStyle>
            <a:lvl1pPr marL="0" indent="0">
              <a:lnSpc>
                <a:spcPct val="85000"/>
              </a:lnSpc>
              <a:buNone/>
              <a:defRPr sz="1910"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3" name="Content Placeholder 5"/>
          <p:cNvSpPr>
            <a:spLocks noGrp="1"/>
          </p:cNvSpPr>
          <p:nvPr>
            <p:ph sz="quarter" idx="14"/>
          </p:nvPr>
        </p:nvSpPr>
        <p:spPr>
          <a:xfrm>
            <a:off x="4535924" y="2242353"/>
            <a:ext cx="3751938" cy="201391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8" name="Footer Placeholder 7"/>
          <p:cNvSpPr>
            <a:spLocks noGrp="1"/>
          </p:cNvSpPr>
          <p:nvPr>
            <p:ph type="ftr" sz="quarter" idx="11"/>
          </p:nvPr>
        </p:nvSpPr>
        <p:spPr/>
        <p:txBody>
          <a:bodyPr/>
          <a:lstStyle/>
          <a:p>
            <a:endParaRPr lang="zh-CN" altLang="en-US" dirty="0"/>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Date Placeholder 1"/>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8"/>
            <a:ext cx="2892321" cy="1486997"/>
          </a:xfrm>
        </p:spPr>
        <p:txBody>
          <a:bodyPr anchor="b"/>
          <a:lstStyle>
            <a:lvl1pPr algn="ctr">
              <a:defRPr sz="2350"/>
            </a:lvl1pPr>
          </a:lstStyle>
          <a:p>
            <a:r>
              <a:rPr lang="zh-CN" altLang="en-US"/>
              <a:t>单击此处编辑母版标题样式</a:t>
            </a:r>
            <a:endParaRPr lang="en-US" dirty="0"/>
          </a:p>
        </p:txBody>
      </p:sp>
      <p:sp>
        <p:nvSpPr>
          <p:cNvPr id="10" name="Content Placeholder 2"/>
          <p:cNvSpPr>
            <a:spLocks noGrp="1"/>
          </p:cNvSpPr>
          <p:nvPr>
            <p:ph sz="quarter" idx="13"/>
          </p:nvPr>
        </p:nvSpPr>
        <p:spPr>
          <a:xfrm>
            <a:off x="3731847" y="448028"/>
            <a:ext cx="4556474" cy="3808236"/>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71529" y="1935024"/>
            <a:ext cx="2892321" cy="2321240"/>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8"/>
            <a:ext cx="4361584" cy="1486998"/>
          </a:xfrm>
        </p:spPr>
        <p:txBody>
          <a:bodyPr anchor="b"/>
          <a:lstStyle>
            <a:lvl1pPr algn="ctr">
              <a:defRPr sz="235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456457" y="448029"/>
            <a:ext cx="2392349" cy="3808236"/>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2350"/>
            </a:lvl1pPr>
            <a:lvl2pPr marL="335915" indent="0">
              <a:buNone/>
              <a:defRPr sz="2060"/>
            </a:lvl2pPr>
            <a:lvl3pPr marL="671830" indent="0">
              <a:buNone/>
              <a:defRPr sz="1765"/>
            </a:lvl3pPr>
            <a:lvl4pPr marL="1007745" indent="0">
              <a:buNone/>
              <a:defRPr sz="1470"/>
            </a:lvl4pPr>
            <a:lvl5pPr marL="1344295" indent="0">
              <a:buNone/>
              <a:defRPr sz="1470"/>
            </a:lvl5pPr>
            <a:lvl6pPr marL="1680210" indent="0">
              <a:buNone/>
              <a:defRPr sz="1470"/>
            </a:lvl6pPr>
            <a:lvl7pPr marL="2016125" indent="0">
              <a:buNone/>
              <a:defRPr sz="1470"/>
            </a:lvl7pPr>
            <a:lvl8pPr marL="2352040" indent="0">
              <a:buNone/>
              <a:defRPr sz="1470"/>
            </a:lvl8pPr>
            <a:lvl9pPr marL="2687955" indent="0">
              <a:buNone/>
              <a:defRPr sz="1470"/>
            </a:lvl9pPr>
          </a:lstStyle>
          <a:p>
            <a:r>
              <a:rPr lang="zh-CN" altLang="en-US"/>
              <a:t>单击图标添加图片</a:t>
            </a:r>
            <a:endParaRPr lang="en-US" dirty="0"/>
          </a:p>
        </p:txBody>
      </p:sp>
      <p:sp>
        <p:nvSpPr>
          <p:cNvPr id="4" name="Text Placeholder 3"/>
          <p:cNvSpPr>
            <a:spLocks noGrp="1"/>
          </p:cNvSpPr>
          <p:nvPr>
            <p:ph type="body" sz="half" idx="2"/>
          </p:nvPr>
        </p:nvSpPr>
        <p:spPr>
          <a:xfrm>
            <a:off x="671544" y="1935025"/>
            <a:ext cx="4361569" cy="2321239"/>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1"/>
            <a:ext cx="8959852" cy="50403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71530" y="454582"/>
            <a:ext cx="7616792" cy="1173116"/>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1529" y="1739704"/>
            <a:ext cx="7616793" cy="251656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5643072" y="4323936"/>
            <a:ext cx="2015966" cy="268350"/>
          </a:xfrm>
          <a:prstGeom prst="rect">
            <a:avLst/>
          </a:prstGeom>
        </p:spPr>
        <p:txBody>
          <a:bodyPr vert="horz" lIns="91440" tIns="45720" rIns="91440" bIns="45720" rtlCol="0" anchor="ctr"/>
          <a:lstStyle>
            <a:lvl1pPr algn="r">
              <a:defRPr sz="735">
                <a:solidFill>
                  <a:schemeClr val="tx1"/>
                </a:solidFill>
              </a:defRPr>
            </a:lvl1p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3"/>
          </p:nvPr>
        </p:nvSpPr>
        <p:spPr>
          <a:xfrm>
            <a:off x="671529" y="4323936"/>
            <a:ext cx="4903877" cy="268350"/>
          </a:xfrm>
          <a:prstGeom prst="rect">
            <a:avLst/>
          </a:prstGeom>
        </p:spPr>
        <p:txBody>
          <a:bodyPr vert="horz" lIns="91440" tIns="45720" rIns="91440" bIns="45720" rtlCol="0" anchor="ctr"/>
          <a:lstStyle>
            <a:lvl1pPr algn="l">
              <a:defRPr sz="735">
                <a:solidFill>
                  <a:schemeClr val="tx1"/>
                </a:solidFill>
              </a:defRPr>
            </a:lvl1pPr>
          </a:lstStyle>
          <a:p>
            <a:endParaRPr lang="zh-CN" altLang="en-US" dirty="0"/>
          </a:p>
        </p:txBody>
      </p:sp>
      <p:sp>
        <p:nvSpPr>
          <p:cNvPr id="6" name="Slide Number Placeholder 5"/>
          <p:cNvSpPr>
            <a:spLocks noGrp="1"/>
          </p:cNvSpPr>
          <p:nvPr>
            <p:ph type="sldNum" sz="quarter" idx="4"/>
          </p:nvPr>
        </p:nvSpPr>
        <p:spPr>
          <a:xfrm>
            <a:off x="7726703" y="4323936"/>
            <a:ext cx="561618" cy="268350"/>
          </a:xfrm>
          <a:prstGeom prst="rect">
            <a:avLst/>
          </a:prstGeom>
        </p:spPr>
        <p:txBody>
          <a:bodyPr vert="horz" lIns="91440" tIns="45720" rIns="91440" bIns="45720" rtlCol="0" anchor="ctr"/>
          <a:lstStyle>
            <a:lvl1pPr algn="r">
              <a:defRPr sz="735">
                <a:solidFill>
                  <a:schemeClr val="tx1"/>
                </a:solidFill>
              </a:defRPr>
            </a:lvl1pPr>
          </a:lstStyle>
          <a:p>
            <a:fld id="{0C913308-F349-4B6D-A68A-DD1791B4A57B}" type="slidenum">
              <a:rPr lang="zh-CN" altLang="en-US" smtClean="0"/>
              <a:t>‹#›</a:t>
            </a:fld>
            <a:endParaRPr lang="zh-CN" altLang="en-US" dirty="0"/>
          </a:p>
        </p:txBody>
      </p:sp>
      <p:sp>
        <p:nvSpPr>
          <p:cNvPr id="7" name="文本框 6">
            <a:extLst>
              <a:ext uri="{FF2B5EF4-FFF2-40B4-BE49-F238E27FC236}">
                <a16:creationId xmlns:a16="http://schemas.microsoft.com/office/drawing/2014/main" id="{CF4780E2-6D85-64F7-EB0C-2066C972ABEB}"/>
              </a:ext>
            </a:extLst>
          </p:cNvPr>
          <p:cNvSpPr txBox="1"/>
          <p:nvPr userDrawn="1"/>
        </p:nvSpPr>
        <p:spPr>
          <a:xfrm>
            <a:off x="-128587" y="4688669"/>
            <a:ext cx="5919732" cy="369332"/>
          </a:xfrm>
          <a:prstGeom prst="rect">
            <a:avLst/>
          </a:prstGeom>
          <a:noFill/>
        </p:spPr>
        <p:txBody>
          <a:bodyPr wrap="square">
            <a:spAutoFit/>
          </a:bodyPr>
          <a:lstStyle/>
          <a:p>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信创</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Linux</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操作系统管理（统信</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UOS</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版）</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配套</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PPT</a:t>
            </a:r>
            <a:endParaRPr lang="zh-CN" altLang="en-US" sz="1800" kern="100" dirty="0">
              <a:latin typeface="等线" panose="02010600030101010101" pitchFamily="2" charset="-122"/>
              <a:ea typeface="等线" panose="02010600030101010101" pitchFamily="2" charset="-122"/>
              <a:cs typeface="Times New Roman" panose="02020603050405020304" pitchFamily="18" charset="0"/>
            </a:endParaRPr>
          </a:p>
        </p:txBody>
      </p:sp>
      <p:pic>
        <p:nvPicPr>
          <p:cNvPr id="10" name="Picture 5" descr="G:\Fujian Communications Technology college\科研项目\科技服务团队\校名和图标\新校徽透明.png">
            <a:extLst>
              <a:ext uri="{FF2B5EF4-FFF2-40B4-BE49-F238E27FC236}">
                <a16:creationId xmlns:a16="http://schemas.microsoft.com/office/drawing/2014/main" id="{560A3010-C487-A934-4484-5D69905E649A}"/>
              </a:ext>
            </a:extLst>
          </p:cNvPr>
          <p:cNvPicPr>
            <a:picLocks noChangeAspect="1" noChangeArrowheads="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8205225" y="4297835"/>
            <a:ext cx="739196" cy="74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descr="图片包含 文本&#10;&#10;描述已自动生成">
            <a:extLst>
              <a:ext uri="{FF2B5EF4-FFF2-40B4-BE49-F238E27FC236}">
                <a16:creationId xmlns:a16="http://schemas.microsoft.com/office/drawing/2014/main" id="{53485079-32F8-A795-9ECC-7A2BDCA26764}"/>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123496" y="4614769"/>
            <a:ext cx="956830" cy="425667"/>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671830" rtl="0" eaLnBrk="1" latinLnBrk="0" hangingPunct="1">
        <a:lnSpc>
          <a:spcPct val="90000"/>
        </a:lnSpc>
        <a:spcBef>
          <a:spcPct val="0"/>
        </a:spcBef>
        <a:buNone/>
        <a:defRPr sz="2645" kern="1200" cap="none" baseline="0">
          <a:solidFill>
            <a:schemeClr val="tx1"/>
          </a:solidFill>
          <a:effectLst/>
          <a:latin typeface="+mj-lt"/>
          <a:ea typeface="+mj-ea"/>
          <a:cs typeface="+mj-cs"/>
        </a:defRPr>
      </a:lvl1pPr>
    </p:titleStyle>
    <p:bodyStyle>
      <a:lvl1pPr marL="168275" indent="-168275" algn="l" defTabSz="671830" rtl="0" eaLnBrk="1" latinLnBrk="0" hangingPunct="1">
        <a:lnSpc>
          <a:spcPct val="120000"/>
        </a:lnSpc>
        <a:spcBef>
          <a:spcPts val="735"/>
        </a:spcBef>
        <a:buClr>
          <a:schemeClr val="tx1"/>
        </a:buClr>
        <a:buFont typeface="Arial" panose="020B0604020202020204" pitchFamily="34" charset="0"/>
        <a:buChar char="•"/>
        <a:defRPr sz="1470" kern="1200" cap="none" baseline="0">
          <a:solidFill>
            <a:schemeClr val="tx1"/>
          </a:solidFill>
          <a:effectLst/>
          <a:latin typeface="+mn-lt"/>
          <a:ea typeface="+mn-ea"/>
          <a:cs typeface="+mn-cs"/>
        </a:defRPr>
      </a:lvl1pPr>
      <a:lvl2pPr marL="504190" indent="-168275" algn="l" defTabSz="671830" rtl="0" eaLnBrk="1" latinLnBrk="0" hangingPunct="1">
        <a:lnSpc>
          <a:spcPct val="120000"/>
        </a:lnSpc>
        <a:spcBef>
          <a:spcPts val="365"/>
        </a:spcBef>
        <a:buClr>
          <a:schemeClr val="tx1"/>
        </a:buClr>
        <a:buFont typeface="Arial" panose="020B0604020202020204" pitchFamily="34" charset="0"/>
        <a:buChar char="•"/>
        <a:defRPr sz="1325" kern="1200" cap="none" baseline="0">
          <a:solidFill>
            <a:schemeClr val="tx1"/>
          </a:solidFill>
          <a:effectLst/>
          <a:latin typeface="+mn-lt"/>
          <a:ea typeface="+mn-ea"/>
          <a:cs typeface="+mn-cs"/>
        </a:defRPr>
      </a:lvl2pPr>
      <a:lvl3pPr marL="840105" indent="-168275" algn="l" defTabSz="671830" rtl="0" eaLnBrk="1" latinLnBrk="0" hangingPunct="1">
        <a:lnSpc>
          <a:spcPct val="120000"/>
        </a:lnSpc>
        <a:spcBef>
          <a:spcPts val="365"/>
        </a:spcBef>
        <a:buClr>
          <a:schemeClr val="tx1"/>
        </a:buClr>
        <a:buFont typeface="Arial" panose="020B0604020202020204" pitchFamily="34" charset="0"/>
        <a:buChar char="•"/>
        <a:defRPr sz="1175" kern="1200" cap="none" baseline="0">
          <a:solidFill>
            <a:schemeClr val="tx1"/>
          </a:solidFill>
          <a:effectLst/>
          <a:latin typeface="+mn-lt"/>
          <a:ea typeface="+mn-ea"/>
          <a:cs typeface="+mn-cs"/>
        </a:defRPr>
      </a:lvl3pPr>
      <a:lvl4pPr marL="117602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none" baseline="0">
          <a:solidFill>
            <a:schemeClr val="tx1"/>
          </a:solidFill>
          <a:effectLst/>
          <a:latin typeface="+mn-lt"/>
          <a:ea typeface="+mn-ea"/>
          <a:cs typeface="+mn-cs"/>
        </a:defRPr>
      </a:lvl4pPr>
      <a:lvl5pPr marL="1511935"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none" baseline="0">
          <a:solidFill>
            <a:schemeClr val="tx1"/>
          </a:solidFill>
          <a:effectLst/>
          <a:latin typeface="+mn-lt"/>
          <a:ea typeface="+mn-ea"/>
          <a:cs typeface="+mn-cs"/>
        </a:defRPr>
      </a:lvl5pPr>
      <a:lvl6pPr marL="184785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6pPr>
      <a:lvl7pPr marL="2183765"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7pPr>
      <a:lvl8pPr marL="251968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8pPr>
      <a:lvl9pPr marL="285623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9pPr>
    </p:bodyStyle>
    <p:other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7745"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7955" algn="l" defTabSz="671830" rtl="0" eaLnBrk="1" latinLnBrk="0" hangingPunct="1">
        <a:defRPr sz="13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7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6"/>
          <p:cNvSpPr/>
          <p:nvPr/>
        </p:nvSpPr>
        <p:spPr>
          <a:xfrm>
            <a:off x="1851633" y="1634757"/>
            <a:ext cx="5256584" cy="1545378"/>
          </a:xfrm>
          <a:prstGeom prst="rect">
            <a:avLst/>
          </a:prstGeom>
        </p:spPr>
        <p:txBody>
          <a:bodyPr wrap="square" lIns="67391" tIns="33696" rIns="67391" bIns="33696">
            <a:spAutoFit/>
          </a:bodyPr>
          <a:lstStyle/>
          <a:p>
            <a:pPr>
              <a:defRPr/>
            </a:pPr>
            <a:r>
              <a:rPr lang="zh-CN" sz="48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项目</a:t>
            </a:r>
            <a:r>
              <a:rPr lang="zh-CN" altLang="en-US" sz="48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三 用户、组、密码和文件管理</a:t>
            </a:r>
          </a:p>
        </p:txBody>
      </p:sp>
      <p:cxnSp>
        <p:nvCxnSpPr>
          <p:cNvPr id="12" name="直接连接符 11"/>
          <p:cNvCxnSpPr/>
          <p:nvPr/>
        </p:nvCxnSpPr>
        <p:spPr>
          <a:xfrm>
            <a:off x="3111773" y="3218933"/>
            <a:ext cx="2592288" cy="0"/>
          </a:xfrm>
          <a:prstGeom prst="line">
            <a:avLst/>
          </a:prstGeom>
          <a:ln w="15875">
            <a:solidFill>
              <a:srgbClr val="D9D9D9"/>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advTm="6903">
        <p:fade/>
      </p:transition>
    </mc:Choice>
    <mc:Fallback xmlns="">
      <p:transition spd="med" advTm="690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1200"/>
                            </p:stCondLst>
                            <p:childTnLst>
                              <p:par>
                                <p:cTn id="13" presetID="34" presetClass="emph" presetSubtype="0" fill="hold" grpId="1" nodeType="afterEffect">
                                  <p:stCondLst>
                                    <p:cond delay="0"/>
                                  </p:stCondLst>
                                  <p:iterate type="lt">
                                    <p:tmPct val="10000"/>
                                  </p:iterate>
                                  <p:childTnLst>
                                    <p:animMotion origin="layout" path="M 0 -4.80315E-6 L 0 -0.07212 " pathEditMode="relative" rAng="0" ptsTypes="AA">
                                      <p:cBhvr>
                                        <p:cTn id="14" dur="250" accel="50000" decel="50000" autoRev="1" fill="hold">
                                          <p:stCondLst>
                                            <p:cond delay="0"/>
                                          </p:stCondLst>
                                        </p:cTn>
                                        <p:tgtEl>
                                          <p:spTgt spid="4"/>
                                        </p:tgtEl>
                                        <p:attrNameLst>
                                          <p:attrName>ppt_x</p:attrName>
                                          <p:attrName>ppt_y</p:attrName>
                                        </p:attrNameLst>
                                      </p:cBhvr>
                                      <p:rCtr x="0" y="-3622"/>
                                    </p:animMotion>
                                    <p:animRot by="1500000">
                                      <p:cBhvr>
                                        <p:cTn id="15" dur="125" fill="hold">
                                          <p:stCondLst>
                                            <p:cond delay="0"/>
                                          </p:stCondLst>
                                        </p:cTn>
                                        <p:tgtEl>
                                          <p:spTgt spid="4"/>
                                        </p:tgtEl>
                                        <p:attrNameLst>
                                          <p:attrName>r</p:attrName>
                                        </p:attrNameLst>
                                      </p:cBhvr>
                                    </p:animRot>
                                    <p:animRot by="-1500000">
                                      <p:cBhvr>
                                        <p:cTn id="16" dur="125" fill="hold">
                                          <p:stCondLst>
                                            <p:cond delay="125"/>
                                          </p:stCondLst>
                                        </p:cTn>
                                        <p:tgtEl>
                                          <p:spTgt spid="4"/>
                                        </p:tgtEl>
                                        <p:attrNameLst>
                                          <p:attrName>r</p:attrName>
                                        </p:attrNameLst>
                                      </p:cBhvr>
                                    </p:animRot>
                                    <p:animRot by="-1500000">
                                      <p:cBhvr>
                                        <p:cTn id="17" dur="125" fill="hold">
                                          <p:stCondLst>
                                            <p:cond delay="250"/>
                                          </p:stCondLst>
                                        </p:cTn>
                                        <p:tgtEl>
                                          <p:spTgt spid="4"/>
                                        </p:tgtEl>
                                        <p:attrNameLst>
                                          <p:attrName>r</p:attrName>
                                        </p:attrNameLst>
                                      </p:cBhvr>
                                    </p:animRot>
                                    <p:animRot by="1500000">
                                      <p:cBhvr>
                                        <p:cTn id="18" dur="125" fill="hold">
                                          <p:stCondLst>
                                            <p:cond delay="375"/>
                                          </p:stCondLst>
                                        </p:cTn>
                                        <p:tgtEl>
                                          <p:spTgt spid="4"/>
                                        </p:tgtEl>
                                        <p:attrNameLst>
                                          <p:attrName>r</p:attrName>
                                        </p:attrNameLst>
                                      </p:cBhvr>
                                    </p:animRot>
                                  </p:childTnLst>
                                </p:cTn>
                              </p:par>
                            </p:childTnLst>
                          </p:cTn>
                        </p:par>
                        <p:par>
                          <p:cTn id="19" fill="hold">
                            <p:stCondLst>
                              <p:cond delay="2400"/>
                            </p:stCondLst>
                            <p:childTnLst>
                              <p:par>
                                <p:cTn id="20" presetID="16" presetClass="entr" presetSubtype="21"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arn(inVertical)">
                                      <p:cBhvr>
                                        <p:cTn id="22" dur="500"/>
                                        <p:tgtEl>
                                          <p:spTgt spid="12"/>
                                        </p:tgtEl>
                                      </p:cBhvr>
                                    </p:animEffect>
                                  </p:childTnLst>
                                </p:cTn>
                              </p:par>
                            </p:childTnLst>
                          </p:cTn>
                        </p:par>
                        <p:par>
                          <p:cTn id="23" fill="hold">
                            <p:stCondLst>
                              <p:cond delay="2900"/>
                            </p:stCondLst>
                            <p:childTnLst>
                              <p:par>
                                <p:cTn id="24" presetID="2" presetClass="exit" presetSubtype="4" fill="hold" grpId="2" nodeType="afterEffect">
                                  <p:stCondLst>
                                    <p:cond delay="0"/>
                                  </p:stCondLst>
                                  <p:iterate type="lt">
                                    <p:tmPct val="0"/>
                                  </p:iterate>
                                  <p:childTnLst>
                                    <p:anim calcmode="lin" valueType="num">
                                      <p:cBhvr additive="base">
                                        <p:cTn id="25" dur="500"/>
                                        <p:tgtEl>
                                          <p:spTgt spid="4"/>
                                        </p:tgtEl>
                                        <p:attrNameLst>
                                          <p:attrName>ppt_x</p:attrName>
                                        </p:attrNameLst>
                                      </p:cBhvr>
                                      <p:tavLst>
                                        <p:tav tm="0">
                                          <p:val>
                                            <p:strVal val="ppt_x"/>
                                          </p:val>
                                        </p:tav>
                                        <p:tav tm="100000">
                                          <p:val>
                                            <p:strVal val="ppt_x"/>
                                          </p:val>
                                        </p:tav>
                                      </p:tavLst>
                                    </p:anim>
                                    <p:anim calcmode="lin" valueType="num">
                                      <p:cBhvr additive="base">
                                        <p:cTn id="26" dur="500"/>
                                        <p:tgtEl>
                                          <p:spTgt spid="4"/>
                                        </p:tgtEl>
                                        <p:attrNameLst>
                                          <p:attrName>ppt_y</p:attrName>
                                        </p:attrNameLst>
                                      </p:cBhvr>
                                      <p:tavLst>
                                        <p:tav tm="0">
                                          <p:val>
                                            <p:strVal val="ppt_y"/>
                                          </p:val>
                                        </p:tav>
                                        <p:tav tm="100000">
                                          <p:val>
                                            <p:strVal val="1+ppt_h/2"/>
                                          </p:val>
                                        </p:tav>
                                      </p:tavLst>
                                    </p:anim>
                                    <p:set>
                                      <p:cBhvr>
                                        <p:cTn id="27" dur="1" fill="hold">
                                          <p:stCondLst>
                                            <p:cond delay="499"/>
                                          </p:stCondLst>
                                        </p:cTn>
                                        <p:tgtEl>
                                          <p:spTgt spid="4"/>
                                        </p:tgtEl>
                                        <p:attrNameLst>
                                          <p:attrName>style.visibility</p:attrName>
                                        </p:attrNameLst>
                                      </p:cBhvr>
                                      <p:to>
                                        <p:strVal val="hidden"/>
                                      </p:to>
                                    </p:set>
                                  </p:childTnLst>
                                </p:cTn>
                              </p:par>
                            </p:childTnLst>
                          </p:cTn>
                        </p:par>
                        <p:par>
                          <p:cTn id="28" fill="hold">
                            <p:stCondLst>
                              <p:cond delay="3400"/>
                            </p:stCondLst>
                            <p:childTnLst>
                              <p:par>
                                <p:cTn id="29" presetID="55" presetClass="exit" presetSubtype="0" fill="hold" nodeType="afterEffect">
                                  <p:stCondLst>
                                    <p:cond delay="0"/>
                                  </p:stCondLst>
                                  <p:childTnLst>
                                    <p:anim calcmode="lin" valueType="num">
                                      <p:cBhvr>
                                        <p:cTn id="30" dur="1000"/>
                                        <p:tgtEl>
                                          <p:spTgt spid="12"/>
                                        </p:tgtEl>
                                        <p:attrNameLst>
                                          <p:attrName>ppt_w</p:attrName>
                                        </p:attrNameLst>
                                      </p:cBhvr>
                                      <p:tavLst>
                                        <p:tav tm="0">
                                          <p:val>
                                            <p:strVal val="ppt_w"/>
                                          </p:val>
                                        </p:tav>
                                        <p:tav tm="100000">
                                          <p:val>
                                            <p:strVal val="ppt_w*0.70"/>
                                          </p:val>
                                        </p:tav>
                                      </p:tavLst>
                                    </p:anim>
                                    <p:anim calcmode="lin" valueType="num">
                                      <p:cBhvr>
                                        <p:cTn id="31" dur="1000"/>
                                        <p:tgtEl>
                                          <p:spTgt spid="12"/>
                                        </p:tgtEl>
                                        <p:attrNameLst>
                                          <p:attrName>ppt_h</p:attrName>
                                        </p:attrNameLst>
                                      </p:cBhvr>
                                      <p:tavLst>
                                        <p:tav tm="0">
                                          <p:val>
                                            <p:strVal val="ppt_h"/>
                                          </p:val>
                                        </p:tav>
                                        <p:tav tm="100000">
                                          <p:val>
                                            <p:strVal val="ppt_h"/>
                                          </p:val>
                                        </p:tav>
                                      </p:tavLst>
                                    </p:anim>
                                    <p:animEffect transition="out" filter="fade">
                                      <p:cBhvr>
                                        <p:cTn id="32" dur="1000"/>
                                        <p:tgtEl>
                                          <p:spTgt spid="12"/>
                                        </p:tgtEl>
                                      </p:cBhvr>
                                    </p:animEffect>
                                    <p:set>
                                      <p:cBhvr>
                                        <p:cTn id="33"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454582"/>
            <a:ext cx="7616792" cy="769430"/>
          </a:xfrm>
        </p:spPr>
        <p:txBody>
          <a:bodyPr/>
          <a:lstStyle/>
          <a:p>
            <a:r>
              <a:rPr lang="zh-CN" altLang="en-US" dirty="0"/>
              <a:t>知识准备</a:t>
            </a:r>
          </a:p>
        </p:txBody>
      </p:sp>
      <p:sp>
        <p:nvSpPr>
          <p:cNvPr id="3" name="内容占位符 2"/>
          <p:cNvSpPr>
            <a:spLocks noGrp="1"/>
          </p:cNvSpPr>
          <p:nvPr>
            <p:ph idx="1"/>
          </p:nvPr>
        </p:nvSpPr>
        <p:spPr>
          <a:xfrm>
            <a:off x="375469" y="1296020"/>
            <a:ext cx="8496944" cy="2960244"/>
          </a:xfrm>
        </p:spPr>
        <p:txBody>
          <a:bodyPr>
            <a:normAutofit fontScale="92500" lnSpcReduction="20000"/>
          </a:bodyPr>
          <a:lstStyle/>
          <a:p>
            <a:r>
              <a:rPr lang="zh-CN" altLang="en-US" dirty="0"/>
              <a:t>二、与用户和组管理相关的文件</a:t>
            </a:r>
            <a:endParaRPr lang="en-US" altLang="zh-CN" dirty="0"/>
          </a:p>
          <a:p>
            <a:pPr marL="0" indent="0">
              <a:buNone/>
            </a:pPr>
            <a:r>
              <a:rPr lang="zh-CN" altLang="en-US" dirty="0"/>
              <a:t>（</a:t>
            </a:r>
            <a:r>
              <a:rPr lang="en-US" altLang="zh-CN" dirty="0"/>
              <a:t>5</a:t>
            </a:r>
            <a:r>
              <a:rPr lang="zh-CN" altLang="en-US" dirty="0"/>
              <a:t>）</a:t>
            </a:r>
            <a:r>
              <a:rPr lang="en-US" altLang="zh-CN" dirty="0"/>
              <a:t>comment</a:t>
            </a:r>
            <a:r>
              <a:rPr lang="zh-CN" altLang="en-US" dirty="0"/>
              <a:t>：说明域，一般包括用户的详细信息比如用户的全称、办公室的房间号、办公电话、家庭电话等，内容中不能包含冒号，但可以为空。该字段只是用来解释用户的意义。</a:t>
            </a:r>
          </a:p>
          <a:p>
            <a:pPr marL="0" indent="0">
              <a:buNone/>
            </a:pPr>
            <a:r>
              <a:rPr lang="zh-CN" altLang="en-US" dirty="0"/>
              <a:t>（</a:t>
            </a:r>
            <a:r>
              <a:rPr lang="en-US" altLang="zh-CN" dirty="0"/>
              <a:t>6</a:t>
            </a:r>
            <a:r>
              <a:rPr lang="zh-CN" altLang="en-US" dirty="0"/>
              <a:t>）</a:t>
            </a:r>
            <a:r>
              <a:rPr lang="en-US" altLang="zh-CN" dirty="0" err="1"/>
              <a:t>dir</a:t>
            </a:r>
            <a:r>
              <a:rPr lang="zh-CN" altLang="en-US" dirty="0"/>
              <a:t>：用户主目录（</a:t>
            </a:r>
            <a:r>
              <a:rPr lang="en-US" altLang="zh-CN" dirty="0"/>
              <a:t>$HOME</a:t>
            </a:r>
            <a:r>
              <a:rPr lang="zh-CN" altLang="en-US" dirty="0"/>
              <a:t>），用户登录后有操作权限的访问目录。</a:t>
            </a:r>
          </a:p>
          <a:p>
            <a:pPr marL="0" indent="0">
              <a:buNone/>
            </a:pPr>
            <a:r>
              <a:rPr lang="zh-CN" altLang="en-US" dirty="0"/>
              <a:t>（</a:t>
            </a:r>
            <a:r>
              <a:rPr lang="en-US" altLang="zh-CN" dirty="0"/>
              <a:t>7</a:t>
            </a:r>
            <a:r>
              <a:rPr lang="zh-CN" altLang="en-US" dirty="0"/>
              <a:t>）</a:t>
            </a:r>
            <a:r>
              <a:rPr lang="en-US" altLang="zh-CN" dirty="0"/>
              <a:t>shell</a:t>
            </a:r>
            <a:r>
              <a:rPr lang="zh-CN" altLang="en-US" dirty="0"/>
              <a:t>：用户登录成功后使用的</a:t>
            </a:r>
            <a:r>
              <a:rPr lang="en-US" altLang="zh-CN" dirty="0"/>
              <a:t>shell</a:t>
            </a:r>
            <a:r>
              <a:rPr lang="zh-CN" altLang="en-US" dirty="0"/>
              <a:t>程序，也可以是用户使用程序，为空时，系统默认为</a:t>
            </a:r>
            <a:r>
              <a:rPr lang="en-US" altLang="zh-CN" dirty="0"/>
              <a:t>/bin/</a:t>
            </a:r>
            <a:r>
              <a:rPr lang="en-US" altLang="zh-CN" dirty="0" err="1"/>
              <a:t>sh</a:t>
            </a:r>
            <a:r>
              <a:rPr lang="zh-CN" altLang="en-US" dirty="0"/>
              <a:t>。</a:t>
            </a:r>
          </a:p>
          <a:p>
            <a:pPr marL="0" indent="0">
              <a:buNone/>
            </a:pPr>
            <a:r>
              <a:rPr lang="zh-CN" altLang="en-US" dirty="0"/>
              <a:t>要查看</a:t>
            </a:r>
            <a:r>
              <a:rPr lang="en-US" altLang="zh-CN" dirty="0"/>
              <a:t>/</a:t>
            </a:r>
            <a:r>
              <a:rPr lang="en-US" altLang="zh-CN" dirty="0" err="1"/>
              <a:t>etc</a:t>
            </a:r>
            <a:r>
              <a:rPr lang="en-US" altLang="zh-CN" dirty="0"/>
              <a:t>/passwd</a:t>
            </a:r>
            <a:r>
              <a:rPr lang="zh-CN" altLang="en-US" dirty="0"/>
              <a:t>文件内容，可以在终端输入命令：</a:t>
            </a:r>
          </a:p>
          <a:p>
            <a:pPr marL="0" indent="0">
              <a:buNone/>
            </a:pPr>
            <a:r>
              <a:rPr lang="en-US" altLang="zh-CN" dirty="0"/>
              <a:t>cat /</a:t>
            </a:r>
            <a:r>
              <a:rPr lang="en-US" altLang="zh-CN" dirty="0" err="1"/>
              <a:t>etc</a:t>
            </a:r>
            <a:r>
              <a:rPr lang="en-US" altLang="zh-CN" dirty="0"/>
              <a:t>/passwd</a:t>
            </a:r>
          </a:p>
          <a:p>
            <a:pPr marL="0" indent="0">
              <a:buNone/>
            </a:pPr>
            <a:r>
              <a:rPr lang="zh-CN" altLang="en-US" dirty="0"/>
              <a:t>以下是</a:t>
            </a:r>
            <a:r>
              <a:rPr lang="en-US" altLang="zh-CN" dirty="0"/>
              <a:t>/</a:t>
            </a:r>
            <a:r>
              <a:rPr lang="en-US" altLang="zh-CN" dirty="0" err="1"/>
              <a:t>etc</a:t>
            </a:r>
            <a:r>
              <a:rPr lang="en-US" altLang="zh-CN" dirty="0"/>
              <a:t>/passwd</a:t>
            </a:r>
            <a:r>
              <a:rPr lang="zh-CN" altLang="en-US" dirty="0"/>
              <a:t>文件中的部分内容：</a:t>
            </a:r>
          </a:p>
          <a:p>
            <a:pPr marL="0" indent="0">
              <a:buNone/>
            </a:pPr>
            <a:r>
              <a:rPr lang="en-US" altLang="zh-CN" dirty="0"/>
              <a:t>root:x:0:0:root:/root:/bin/bash</a:t>
            </a:r>
          </a:p>
          <a:p>
            <a:pPr marL="0" indent="0">
              <a:buNone/>
            </a:pPr>
            <a:r>
              <a:rPr lang="en-US" altLang="zh-CN" dirty="0"/>
              <a:t>bin:x:1:1:bin:/bin:/</a:t>
            </a:r>
            <a:r>
              <a:rPr lang="en-US" altLang="zh-CN" dirty="0" err="1"/>
              <a:t>sbin</a:t>
            </a:r>
            <a:r>
              <a:rPr lang="en-US" altLang="zh-CN" dirty="0"/>
              <a:t>/</a:t>
            </a:r>
            <a:r>
              <a:rPr lang="en-US" altLang="zh-CN" dirty="0" err="1"/>
              <a:t>nologin</a:t>
            </a:r>
            <a:endParaRPr lang="zh-CN" altLang="en-US" dirty="0"/>
          </a:p>
        </p:txBody>
      </p:sp>
    </p:spTree>
    <p:extLst>
      <p:ext uri="{BB962C8B-B14F-4D97-AF65-F5344CB8AC3E}">
        <p14:creationId xmlns:p14="http://schemas.microsoft.com/office/powerpoint/2010/main" val="3016182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43892"/>
            <a:ext cx="7616792" cy="769430"/>
          </a:xfrm>
        </p:spPr>
        <p:txBody>
          <a:bodyPr/>
          <a:lstStyle/>
          <a:p>
            <a:r>
              <a:rPr lang="zh-CN" altLang="en-US" dirty="0"/>
              <a:t>知识准备</a:t>
            </a:r>
          </a:p>
        </p:txBody>
      </p:sp>
      <p:sp>
        <p:nvSpPr>
          <p:cNvPr id="3" name="内容占位符 2"/>
          <p:cNvSpPr>
            <a:spLocks noGrp="1"/>
          </p:cNvSpPr>
          <p:nvPr>
            <p:ph idx="1"/>
          </p:nvPr>
        </p:nvSpPr>
        <p:spPr>
          <a:xfrm>
            <a:off x="375469" y="935980"/>
            <a:ext cx="8496944" cy="3289711"/>
          </a:xfrm>
        </p:spPr>
        <p:txBody>
          <a:bodyPr>
            <a:normAutofit fontScale="92500" lnSpcReduction="10000"/>
          </a:bodyPr>
          <a:lstStyle/>
          <a:p>
            <a:r>
              <a:rPr lang="zh-CN" altLang="en-US" dirty="0"/>
              <a:t>二、与用户和组管理相关的文件</a:t>
            </a:r>
            <a:endParaRPr lang="en-US" altLang="zh-CN" dirty="0"/>
          </a:p>
          <a:p>
            <a:pPr marL="0" indent="0">
              <a:buNone/>
            </a:pPr>
            <a:r>
              <a:rPr lang="en-US" altLang="zh-CN" dirty="0"/>
              <a:t>2./</a:t>
            </a:r>
            <a:r>
              <a:rPr lang="en-US" altLang="zh-CN" dirty="0" err="1"/>
              <a:t>etc</a:t>
            </a:r>
            <a:r>
              <a:rPr lang="en-US" altLang="zh-CN" dirty="0"/>
              <a:t>/shadow</a:t>
            </a:r>
          </a:p>
          <a:p>
            <a:pPr marL="0" indent="0">
              <a:buNone/>
            </a:pPr>
            <a:r>
              <a:rPr lang="en-US" altLang="zh-CN" dirty="0"/>
              <a:t>/</a:t>
            </a:r>
            <a:r>
              <a:rPr lang="en-US" altLang="zh-CN" dirty="0" err="1"/>
              <a:t>etc</a:t>
            </a:r>
            <a:r>
              <a:rPr lang="en-US" altLang="zh-CN" dirty="0"/>
              <a:t>/shadow</a:t>
            </a:r>
            <a:r>
              <a:rPr lang="zh-CN" altLang="en-US" dirty="0"/>
              <a:t>是影子密码文件。当系统启用影子密码时，该文件用于存放系统内用户加密后的密码、用户登录控制信息和密码时效信息，其结构为：</a:t>
            </a:r>
          </a:p>
          <a:p>
            <a:pPr marL="0" indent="0">
              <a:buNone/>
            </a:pPr>
            <a:r>
              <a:rPr lang="en-US" altLang="zh-CN" dirty="0"/>
              <a:t>username:password:lastchanged:min:max:warn:inactive:expired:resv</a:t>
            </a:r>
          </a:p>
          <a:p>
            <a:pPr marL="0" indent="0">
              <a:buNone/>
            </a:pPr>
            <a:r>
              <a:rPr lang="zh-CN" altLang="en-US" dirty="0"/>
              <a:t>（</a:t>
            </a:r>
            <a:r>
              <a:rPr lang="en-US" altLang="zh-CN" dirty="0"/>
              <a:t>1</a:t>
            </a:r>
            <a:r>
              <a:rPr lang="zh-CN" altLang="en-US" dirty="0"/>
              <a:t>）</a:t>
            </a:r>
            <a:r>
              <a:rPr lang="en-US" altLang="zh-CN" dirty="0"/>
              <a:t>username</a:t>
            </a:r>
            <a:r>
              <a:rPr lang="zh-CN" altLang="en-US" dirty="0"/>
              <a:t>：用户名，同上一个文件内容对应的用户名。</a:t>
            </a:r>
          </a:p>
          <a:p>
            <a:pPr marL="0" indent="0">
              <a:buNone/>
            </a:pPr>
            <a:r>
              <a:rPr lang="zh-CN" altLang="en-US" dirty="0"/>
              <a:t>（</a:t>
            </a:r>
            <a:r>
              <a:rPr lang="en-US" altLang="zh-CN" dirty="0"/>
              <a:t>2</a:t>
            </a:r>
            <a:r>
              <a:rPr lang="zh-CN" altLang="en-US" dirty="0"/>
              <a:t>）</a:t>
            </a:r>
            <a:r>
              <a:rPr lang="en-US" altLang="zh-CN" dirty="0"/>
              <a:t>password</a:t>
            </a:r>
            <a:r>
              <a:rPr lang="zh-CN" altLang="en-US" dirty="0"/>
              <a:t>：加密后的密码，这里保存的是真正加密的密码，无密码的情况下为空，开头为“！！”时，说明用户被上锁，现在不可使用。</a:t>
            </a:r>
          </a:p>
          <a:p>
            <a:pPr marL="0" indent="0">
              <a:buNone/>
            </a:pPr>
            <a:r>
              <a:rPr lang="zh-CN" altLang="en-US" dirty="0"/>
              <a:t>（</a:t>
            </a:r>
            <a:r>
              <a:rPr lang="en-US" altLang="zh-CN" dirty="0"/>
              <a:t>3</a:t>
            </a:r>
            <a:r>
              <a:rPr lang="zh-CN" altLang="en-US" dirty="0"/>
              <a:t>）</a:t>
            </a:r>
            <a:r>
              <a:rPr lang="en-US" altLang="zh-CN" dirty="0" err="1"/>
              <a:t>lastchanged</a:t>
            </a:r>
            <a:r>
              <a:rPr lang="zh-CN" altLang="en-US" dirty="0"/>
              <a:t>：最后修改日期，从</a:t>
            </a:r>
            <a:r>
              <a:rPr lang="en-US" altLang="zh-CN" dirty="0"/>
              <a:t>1970-01-01</a:t>
            </a:r>
            <a:r>
              <a:rPr lang="zh-CN" altLang="en-US" dirty="0"/>
              <a:t>到最后一次修改密码的天数间隔。</a:t>
            </a:r>
          </a:p>
          <a:p>
            <a:pPr marL="0" indent="0">
              <a:buNone/>
            </a:pPr>
            <a:r>
              <a:rPr lang="zh-CN" altLang="en-US" dirty="0"/>
              <a:t>（</a:t>
            </a:r>
            <a:r>
              <a:rPr lang="en-US" altLang="zh-CN" dirty="0"/>
              <a:t>4</a:t>
            </a:r>
            <a:r>
              <a:rPr lang="zh-CN" altLang="en-US" dirty="0"/>
              <a:t>）</a:t>
            </a:r>
            <a:r>
              <a:rPr lang="en-US" altLang="zh-CN" dirty="0"/>
              <a:t>min</a:t>
            </a:r>
            <a:r>
              <a:rPr lang="zh-CN" altLang="en-US" dirty="0"/>
              <a:t>：最小修改间隔时间，该字段规定了从第</a:t>
            </a:r>
            <a:r>
              <a:rPr lang="en-US" altLang="zh-CN" dirty="0"/>
              <a:t>3</a:t>
            </a:r>
            <a:r>
              <a:rPr lang="zh-CN" altLang="en-US" dirty="0"/>
              <a:t>字段（最后一次修改密码的日期）起，多长时间之内不能修改密码。如果是</a:t>
            </a:r>
            <a:r>
              <a:rPr lang="en-US" altLang="zh-CN" dirty="0"/>
              <a:t>0</a:t>
            </a:r>
            <a:r>
              <a:rPr lang="zh-CN" altLang="en-US" dirty="0"/>
              <a:t>，则密码可以随时修改；如果是</a:t>
            </a:r>
            <a:r>
              <a:rPr lang="en-US" altLang="zh-CN" dirty="0"/>
              <a:t>10</a:t>
            </a:r>
            <a:r>
              <a:rPr lang="zh-CN" altLang="en-US" dirty="0"/>
              <a:t>，则代表密码修改后</a:t>
            </a:r>
            <a:r>
              <a:rPr lang="en-US" altLang="zh-CN" dirty="0"/>
              <a:t>10</a:t>
            </a:r>
            <a:r>
              <a:rPr lang="zh-CN" altLang="en-US" dirty="0"/>
              <a:t>之内不能再次修改密码。</a:t>
            </a:r>
          </a:p>
        </p:txBody>
      </p:sp>
    </p:spTree>
    <p:extLst>
      <p:ext uri="{BB962C8B-B14F-4D97-AF65-F5344CB8AC3E}">
        <p14:creationId xmlns:p14="http://schemas.microsoft.com/office/powerpoint/2010/main" val="2619669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43892"/>
            <a:ext cx="7616792" cy="769430"/>
          </a:xfrm>
        </p:spPr>
        <p:txBody>
          <a:bodyPr/>
          <a:lstStyle/>
          <a:p>
            <a:r>
              <a:rPr lang="zh-CN" altLang="en-US" dirty="0"/>
              <a:t>知识准备</a:t>
            </a:r>
          </a:p>
        </p:txBody>
      </p:sp>
      <p:sp>
        <p:nvSpPr>
          <p:cNvPr id="3" name="内容占位符 2"/>
          <p:cNvSpPr>
            <a:spLocks noGrp="1"/>
          </p:cNvSpPr>
          <p:nvPr>
            <p:ph idx="1"/>
          </p:nvPr>
        </p:nvSpPr>
        <p:spPr>
          <a:xfrm>
            <a:off x="375469" y="719956"/>
            <a:ext cx="8496944" cy="3888432"/>
          </a:xfrm>
        </p:spPr>
        <p:txBody>
          <a:bodyPr>
            <a:normAutofit fontScale="92500" lnSpcReduction="20000"/>
          </a:bodyPr>
          <a:lstStyle/>
          <a:p>
            <a:r>
              <a:rPr lang="zh-CN" altLang="en-US" dirty="0"/>
              <a:t>二、与用户和组管理相关的文件</a:t>
            </a:r>
            <a:endParaRPr lang="en-US" altLang="zh-CN" dirty="0"/>
          </a:p>
          <a:p>
            <a:pPr marL="0" indent="0">
              <a:buNone/>
            </a:pPr>
            <a:r>
              <a:rPr lang="zh-CN" altLang="en-US" dirty="0"/>
              <a:t>（</a:t>
            </a:r>
            <a:r>
              <a:rPr lang="en-US" altLang="zh-CN" dirty="0"/>
              <a:t>5</a:t>
            </a:r>
            <a:r>
              <a:rPr lang="zh-CN" altLang="en-US" dirty="0"/>
              <a:t>）</a:t>
            </a:r>
            <a:r>
              <a:rPr lang="en-US" altLang="zh-CN" dirty="0"/>
              <a:t>max</a:t>
            </a:r>
            <a:r>
              <a:rPr lang="zh-CN" altLang="en-US" dirty="0"/>
              <a:t>：密码最长有效天数。这个字段可以指定距离第</a:t>
            </a:r>
            <a:r>
              <a:rPr lang="en-US" altLang="zh-CN" dirty="0"/>
              <a:t>3</a:t>
            </a:r>
            <a:r>
              <a:rPr lang="zh-CN" altLang="en-US" dirty="0"/>
              <a:t>字段（最后一次更改密码）多长时间内需要再次变更密码，否则该账户密码进行过期阶段。</a:t>
            </a:r>
          </a:p>
          <a:p>
            <a:pPr marL="0" indent="0">
              <a:buNone/>
            </a:pPr>
            <a:r>
              <a:rPr lang="zh-CN" altLang="en-US" dirty="0"/>
              <a:t>（</a:t>
            </a:r>
            <a:r>
              <a:rPr lang="en-US" altLang="zh-CN" dirty="0"/>
              <a:t>6</a:t>
            </a:r>
            <a:r>
              <a:rPr lang="zh-CN" altLang="en-US" dirty="0"/>
              <a:t>）</a:t>
            </a:r>
            <a:r>
              <a:rPr lang="en-US" altLang="zh-CN" dirty="0"/>
              <a:t>warn</a:t>
            </a:r>
            <a:r>
              <a:rPr lang="zh-CN" altLang="en-US" dirty="0"/>
              <a:t>：更改密码前警告的天数，当账户密码有效期快到时，系统会发出警告信息给此账户，提醒用户 </a:t>
            </a:r>
            <a:r>
              <a:rPr lang="en-US" altLang="zh-CN" dirty="0"/>
              <a:t>"</a:t>
            </a:r>
            <a:r>
              <a:rPr lang="zh-CN" altLang="en-US" dirty="0"/>
              <a:t>再过</a:t>
            </a:r>
            <a:r>
              <a:rPr lang="en-US" altLang="zh-CN" dirty="0"/>
              <a:t>n</a:t>
            </a:r>
            <a:r>
              <a:rPr lang="zh-CN" altLang="en-US" dirty="0"/>
              <a:t>天你的密码就要过期了，请尽快重新设置你的密码！</a:t>
            </a:r>
            <a:r>
              <a:rPr lang="en-US" altLang="zh-CN" dirty="0"/>
              <a:t>"</a:t>
            </a:r>
            <a:r>
              <a:rPr lang="zh-CN" altLang="en-US" dirty="0"/>
              <a:t>。</a:t>
            </a:r>
          </a:p>
          <a:p>
            <a:pPr marL="0" indent="0">
              <a:buNone/>
            </a:pPr>
            <a:r>
              <a:rPr lang="zh-CN" altLang="en-US" dirty="0"/>
              <a:t>（</a:t>
            </a:r>
            <a:r>
              <a:rPr lang="en-US" altLang="zh-CN" dirty="0"/>
              <a:t>7</a:t>
            </a:r>
            <a:r>
              <a:rPr lang="zh-CN" altLang="en-US" dirty="0"/>
              <a:t>）</a:t>
            </a:r>
            <a:r>
              <a:rPr lang="en-US" altLang="zh-CN" dirty="0"/>
              <a:t>inactive</a:t>
            </a:r>
            <a:r>
              <a:rPr lang="zh-CN" altLang="en-US" dirty="0"/>
              <a:t>：用户到期后被取消激活前的天数。在密码过期后，用户如果还是没有修改密码，则在此字段规定的宽限天数内，用户还是可以登录系统的；如果过了宽限天数，系统将不再让此账户登陆，也不会提示账户过期，是完全禁用。</a:t>
            </a:r>
          </a:p>
          <a:p>
            <a:pPr marL="0" indent="0">
              <a:buNone/>
            </a:pPr>
            <a:r>
              <a:rPr lang="zh-CN" altLang="en-US" dirty="0"/>
              <a:t>（</a:t>
            </a:r>
            <a:r>
              <a:rPr lang="en-US" altLang="zh-CN" dirty="0"/>
              <a:t>8</a:t>
            </a:r>
            <a:r>
              <a:rPr lang="zh-CN" altLang="en-US" dirty="0"/>
              <a:t>）</a:t>
            </a:r>
            <a:r>
              <a:rPr lang="en-US" altLang="zh-CN" dirty="0"/>
              <a:t>expired</a:t>
            </a:r>
            <a:r>
              <a:rPr lang="zh-CN" altLang="en-US" dirty="0"/>
              <a:t>：用户距离到期日的天数。从</a:t>
            </a:r>
            <a:r>
              <a:rPr lang="en-US" altLang="zh-CN" dirty="0"/>
              <a:t>1970-01-01</a:t>
            </a:r>
            <a:r>
              <a:rPr lang="zh-CN" altLang="en-US" dirty="0"/>
              <a:t>到到期日的天数间隔，该字段表示，用户在此字段规定的时间之外，不论密码是否过期，都将无法使用！</a:t>
            </a:r>
          </a:p>
          <a:p>
            <a:pPr marL="0" indent="0">
              <a:buNone/>
            </a:pPr>
            <a:r>
              <a:rPr lang="zh-CN" altLang="en-US" dirty="0"/>
              <a:t>（</a:t>
            </a:r>
            <a:r>
              <a:rPr lang="en-US" altLang="zh-CN" dirty="0"/>
              <a:t>9</a:t>
            </a:r>
            <a:r>
              <a:rPr lang="zh-CN" altLang="en-US" dirty="0"/>
              <a:t>）</a:t>
            </a:r>
            <a:r>
              <a:rPr lang="en-US" altLang="zh-CN" dirty="0" err="1"/>
              <a:t>resv</a:t>
            </a:r>
            <a:r>
              <a:rPr lang="zh-CN" altLang="en-US" dirty="0"/>
              <a:t>：保留。</a:t>
            </a:r>
          </a:p>
          <a:p>
            <a:pPr marL="0" indent="0">
              <a:buNone/>
            </a:pPr>
            <a:r>
              <a:rPr lang="zh-CN" altLang="en-US" dirty="0"/>
              <a:t>要查看</a:t>
            </a:r>
            <a:r>
              <a:rPr lang="en-US" altLang="zh-CN" dirty="0"/>
              <a:t>/</a:t>
            </a:r>
            <a:r>
              <a:rPr lang="en-US" altLang="zh-CN" dirty="0" err="1"/>
              <a:t>etc</a:t>
            </a:r>
            <a:r>
              <a:rPr lang="en-US" altLang="zh-CN" dirty="0"/>
              <a:t>/shadow</a:t>
            </a:r>
            <a:r>
              <a:rPr lang="zh-CN" altLang="en-US" dirty="0"/>
              <a:t>文件内容，可以在终端输入命令：</a:t>
            </a:r>
          </a:p>
          <a:p>
            <a:pPr marL="0" indent="0">
              <a:buNone/>
            </a:pPr>
            <a:r>
              <a:rPr lang="en-US" altLang="zh-CN" dirty="0"/>
              <a:t>cat  /</a:t>
            </a:r>
            <a:r>
              <a:rPr lang="en-US" altLang="zh-CN" dirty="0" err="1"/>
              <a:t>etc</a:t>
            </a:r>
            <a:r>
              <a:rPr lang="en-US" altLang="zh-CN" dirty="0"/>
              <a:t>/shadow</a:t>
            </a:r>
          </a:p>
          <a:p>
            <a:pPr marL="0" indent="0">
              <a:buNone/>
            </a:pPr>
            <a:r>
              <a:rPr lang="zh-CN" altLang="en-US" dirty="0"/>
              <a:t>一般情况下，不需要直接对</a:t>
            </a:r>
            <a:r>
              <a:rPr lang="en-US" altLang="zh-CN" dirty="0"/>
              <a:t>/</a:t>
            </a:r>
            <a:r>
              <a:rPr lang="en-US" altLang="zh-CN" dirty="0" err="1"/>
              <a:t>etc</a:t>
            </a:r>
            <a:r>
              <a:rPr lang="en-US" altLang="zh-CN" dirty="0"/>
              <a:t>/shadow</a:t>
            </a:r>
            <a:r>
              <a:rPr lang="zh-CN" altLang="en-US" dirty="0"/>
              <a:t>文件进行操作。</a:t>
            </a:r>
          </a:p>
        </p:txBody>
      </p:sp>
    </p:spTree>
    <p:extLst>
      <p:ext uri="{BB962C8B-B14F-4D97-AF65-F5344CB8AC3E}">
        <p14:creationId xmlns:p14="http://schemas.microsoft.com/office/powerpoint/2010/main" val="1976443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43892"/>
            <a:ext cx="7616792" cy="769430"/>
          </a:xfrm>
        </p:spPr>
        <p:txBody>
          <a:bodyPr/>
          <a:lstStyle/>
          <a:p>
            <a:r>
              <a:rPr lang="zh-CN" altLang="en-US" dirty="0"/>
              <a:t>知识准备</a:t>
            </a:r>
          </a:p>
        </p:txBody>
      </p:sp>
      <p:sp>
        <p:nvSpPr>
          <p:cNvPr id="3" name="内容占位符 2"/>
          <p:cNvSpPr>
            <a:spLocks noGrp="1"/>
          </p:cNvSpPr>
          <p:nvPr>
            <p:ph idx="1"/>
          </p:nvPr>
        </p:nvSpPr>
        <p:spPr>
          <a:xfrm>
            <a:off x="375469" y="935980"/>
            <a:ext cx="8496944" cy="3289711"/>
          </a:xfrm>
        </p:spPr>
        <p:txBody>
          <a:bodyPr>
            <a:normAutofit lnSpcReduction="10000"/>
          </a:bodyPr>
          <a:lstStyle/>
          <a:p>
            <a:r>
              <a:rPr lang="zh-CN" altLang="en-US" dirty="0"/>
              <a:t>二、与用户和组管理相关的文件</a:t>
            </a:r>
            <a:endParaRPr lang="en-US" altLang="zh-CN" dirty="0"/>
          </a:p>
          <a:p>
            <a:pPr marL="0" indent="0">
              <a:buNone/>
            </a:pPr>
            <a:r>
              <a:rPr lang="en-US" altLang="zh-CN" dirty="0"/>
              <a:t>3./</a:t>
            </a:r>
            <a:r>
              <a:rPr lang="en-US" altLang="zh-CN" dirty="0" err="1"/>
              <a:t>etc</a:t>
            </a:r>
            <a:r>
              <a:rPr lang="en-US" altLang="zh-CN" dirty="0"/>
              <a:t>/group</a:t>
            </a:r>
          </a:p>
          <a:p>
            <a:pPr marL="0" indent="0">
              <a:buNone/>
            </a:pPr>
            <a:r>
              <a:rPr lang="en-US" altLang="zh-CN" dirty="0"/>
              <a:t>/</a:t>
            </a:r>
            <a:r>
              <a:rPr lang="en-US" altLang="zh-CN" dirty="0" err="1"/>
              <a:t>etc</a:t>
            </a:r>
            <a:r>
              <a:rPr lang="en-US" altLang="zh-CN" dirty="0"/>
              <a:t>/group</a:t>
            </a:r>
            <a:r>
              <a:rPr lang="zh-CN" altLang="en-US" dirty="0"/>
              <a:t>是组定义文件，是用户组配置文件，用户组的所有信息都存放在此文件中，每行描述一个组，结构为：</a:t>
            </a:r>
          </a:p>
          <a:p>
            <a:pPr marL="0" indent="0">
              <a:buNone/>
            </a:pPr>
            <a:r>
              <a:rPr lang="en-US" altLang="zh-CN" dirty="0" err="1"/>
              <a:t>groupname:password:gid:userlist</a:t>
            </a:r>
            <a:endParaRPr lang="en-US" altLang="zh-CN" dirty="0"/>
          </a:p>
          <a:p>
            <a:pPr marL="0" indent="0">
              <a:buNone/>
            </a:pPr>
            <a:r>
              <a:rPr lang="zh-CN" altLang="en-US" dirty="0"/>
              <a:t>（</a:t>
            </a:r>
            <a:r>
              <a:rPr lang="en-US" altLang="zh-CN" dirty="0"/>
              <a:t>1</a:t>
            </a:r>
            <a:r>
              <a:rPr lang="zh-CN" altLang="en-US" dirty="0"/>
              <a:t>）</a:t>
            </a:r>
            <a:r>
              <a:rPr lang="en-US" altLang="zh-CN" dirty="0" err="1"/>
              <a:t>groupname</a:t>
            </a:r>
            <a:r>
              <a:rPr lang="zh-CN" altLang="en-US" dirty="0"/>
              <a:t>：组名，不能重复。</a:t>
            </a:r>
          </a:p>
          <a:p>
            <a:pPr marL="0" indent="0">
              <a:buNone/>
            </a:pPr>
            <a:r>
              <a:rPr lang="zh-CN" altLang="en-US" dirty="0"/>
              <a:t>（</a:t>
            </a:r>
            <a:r>
              <a:rPr lang="en-US" altLang="zh-CN" dirty="0"/>
              <a:t>2</a:t>
            </a:r>
            <a:r>
              <a:rPr lang="zh-CN" altLang="en-US" dirty="0"/>
              <a:t>）</a:t>
            </a:r>
            <a:r>
              <a:rPr lang="en-US" altLang="zh-CN" dirty="0"/>
              <a:t>password</a:t>
            </a:r>
            <a:r>
              <a:rPr lang="zh-CN" altLang="en-US" dirty="0"/>
              <a:t>：组密码。“</a:t>
            </a:r>
            <a:r>
              <a:rPr lang="en-US" altLang="zh-CN" dirty="0"/>
              <a:t>x”</a:t>
            </a:r>
            <a:r>
              <a:rPr lang="zh-CN" altLang="en-US" dirty="0"/>
              <a:t>仅仅是密码标识，真正加密后的组密码默认保存在</a:t>
            </a:r>
            <a:r>
              <a:rPr lang="en-US" altLang="zh-CN" dirty="0"/>
              <a:t>/</a:t>
            </a:r>
            <a:r>
              <a:rPr lang="en-US" altLang="zh-CN" dirty="0" err="1"/>
              <a:t>etc</a:t>
            </a:r>
            <a:r>
              <a:rPr lang="en-US" altLang="zh-CN" dirty="0"/>
              <a:t>/</a:t>
            </a:r>
            <a:r>
              <a:rPr lang="en-US" altLang="zh-CN" dirty="0" err="1"/>
              <a:t>gshadow</a:t>
            </a:r>
            <a:r>
              <a:rPr lang="zh-CN" altLang="en-US" dirty="0"/>
              <a:t>文件中，如果为空，则不使用密码。可以使用</a:t>
            </a:r>
            <a:r>
              <a:rPr lang="en-US" altLang="zh-CN" dirty="0" err="1"/>
              <a:t>gpasswd</a:t>
            </a:r>
            <a:r>
              <a:rPr lang="zh-CN" altLang="en-US" dirty="0"/>
              <a:t>命令设置此密码，并由</a:t>
            </a:r>
            <a:r>
              <a:rPr lang="en-US" altLang="zh-CN" dirty="0" err="1"/>
              <a:t>newgrp</a:t>
            </a:r>
            <a:r>
              <a:rPr lang="zh-CN" altLang="en-US" dirty="0"/>
              <a:t>等命令使用。</a:t>
            </a:r>
          </a:p>
          <a:p>
            <a:pPr marL="0" indent="0">
              <a:buNone/>
            </a:pPr>
            <a:r>
              <a:rPr lang="zh-CN" altLang="en-US" dirty="0"/>
              <a:t>（</a:t>
            </a:r>
            <a:r>
              <a:rPr lang="en-US" altLang="zh-CN" dirty="0"/>
              <a:t>3</a:t>
            </a:r>
            <a:r>
              <a:rPr lang="zh-CN" altLang="en-US" dirty="0"/>
              <a:t>）</a:t>
            </a:r>
            <a:r>
              <a:rPr lang="en-US" altLang="zh-CN" dirty="0"/>
              <a:t>gid</a:t>
            </a:r>
            <a:r>
              <a:rPr lang="zh-CN" altLang="en-US" dirty="0"/>
              <a:t>：组标识。就是群组的</a:t>
            </a:r>
            <a:r>
              <a:rPr lang="en-US" altLang="zh-CN" dirty="0"/>
              <a:t>ID</a:t>
            </a:r>
            <a:r>
              <a:rPr lang="zh-CN" altLang="en-US" dirty="0"/>
              <a:t>号，</a:t>
            </a:r>
            <a:r>
              <a:rPr lang="en-US" altLang="zh-CN" dirty="0"/>
              <a:t>Linux</a:t>
            </a:r>
            <a:r>
              <a:rPr lang="zh-CN" altLang="en-US" dirty="0"/>
              <a:t>系统通过</a:t>
            </a:r>
            <a:r>
              <a:rPr lang="en-US" altLang="zh-CN" dirty="0"/>
              <a:t>gid</a:t>
            </a:r>
            <a:r>
              <a:rPr lang="zh-CN" altLang="en-US" dirty="0"/>
              <a:t>来区分用户组，组名只是为了便于管理员记忆。</a:t>
            </a:r>
          </a:p>
          <a:p>
            <a:pPr marL="0" indent="0">
              <a:buNone/>
            </a:pPr>
            <a:r>
              <a:rPr lang="zh-CN" altLang="en-US" dirty="0"/>
              <a:t>（</a:t>
            </a:r>
            <a:r>
              <a:rPr lang="en-US" altLang="zh-CN" dirty="0"/>
              <a:t>4</a:t>
            </a:r>
            <a:r>
              <a:rPr lang="zh-CN" altLang="en-US" dirty="0"/>
              <a:t>）</a:t>
            </a:r>
            <a:r>
              <a:rPr lang="en-US" altLang="zh-CN" dirty="0" err="1"/>
              <a:t>userlist</a:t>
            </a:r>
            <a:r>
              <a:rPr lang="zh-CN" altLang="en-US" dirty="0"/>
              <a:t>：组成员，以逗号分隔用户名。</a:t>
            </a:r>
          </a:p>
        </p:txBody>
      </p:sp>
    </p:spTree>
    <p:extLst>
      <p:ext uri="{BB962C8B-B14F-4D97-AF65-F5344CB8AC3E}">
        <p14:creationId xmlns:p14="http://schemas.microsoft.com/office/powerpoint/2010/main" val="2433647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47477" y="-905"/>
            <a:ext cx="7616792" cy="769430"/>
          </a:xfrm>
        </p:spPr>
        <p:txBody>
          <a:bodyPr/>
          <a:lstStyle/>
          <a:p>
            <a:r>
              <a:rPr lang="zh-CN" altLang="en-US" dirty="0"/>
              <a:t>知识准备</a:t>
            </a:r>
          </a:p>
        </p:txBody>
      </p:sp>
      <p:sp>
        <p:nvSpPr>
          <p:cNvPr id="3" name="内容占位符 2"/>
          <p:cNvSpPr>
            <a:spLocks noGrp="1"/>
          </p:cNvSpPr>
          <p:nvPr>
            <p:ph idx="1"/>
          </p:nvPr>
        </p:nvSpPr>
        <p:spPr>
          <a:xfrm>
            <a:off x="375469" y="935980"/>
            <a:ext cx="8496944" cy="3600400"/>
          </a:xfrm>
        </p:spPr>
        <p:txBody>
          <a:bodyPr>
            <a:normAutofit fontScale="92500" lnSpcReduction="20000"/>
          </a:bodyPr>
          <a:lstStyle/>
          <a:p>
            <a:r>
              <a:rPr lang="zh-CN" altLang="en-US" dirty="0"/>
              <a:t>二、与用户和组管理相关的文件</a:t>
            </a:r>
            <a:endParaRPr lang="en-US" altLang="zh-CN" dirty="0"/>
          </a:p>
          <a:p>
            <a:pPr marL="0" indent="0">
              <a:buNone/>
            </a:pPr>
            <a:r>
              <a:rPr lang="en-US" altLang="zh-CN" dirty="0"/>
              <a:t>4./</a:t>
            </a:r>
            <a:r>
              <a:rPr lang="en-US" altLang="zh-CN" dirty="0" err="1"/>
              <a:t>etc</a:t>
            </a:r>
            <a:r>
              <a:rPr lang="en-US" altLang="zh-CN" dirty="0"/>
              <a:t>/</a:t>
            </a:r>
            <a:r>
              <a:rPr lang="en-US" altLang="zh-CN" dirty="0" err="1"/>
              <a:t>login.defs</a:t>
            </a:r>
            <a:endParaRPr lang="en-US" altLang="zh-CN" dirty="0"/>
          </a:p>
          <a:p>
            <a:pPr marL="0" indent="0">
              <a:buNone/>
            </a:pPr>
            <a:r>
              <a:rPr lang="en-US" altLang="zh-CN" dirty="0"/>
              <a:t>/</a:t>
            </a:r>
            <a:r>
              <a:rPr lang="en-US" altLang="zh-CN" dirty="0" err="1"/>
              <a:t>etc</a:t>
            </a:r>
            <a:r>
              <a:rPr lang="en-US" altLang="zh-CN" dirty="0"/>
              <a:t>/</a:t>
            </a:r>
            <a:r>
              <a:rPr lang="en-US" altLang="zh-CN" dirty="0" err="1"/>
              <a:t>login.defs</a:t>
            </a:r>
            <a:r>
              <a:rPr lang="zh-CN" altLang="en-US" dirty="0"/>
              <a:t>文件定义了与用户创建和密码管理相关的常量值，该文件的用户默认配置 </a:t>
            </a:r>
            <a:r>
              <a:rPr lang="en-US" altLang="zh-CN" dirty="0"/>
              <a:t>root</a:t>
            </a:r>
            <a:r>
              <a:rPr lang="zh-CN" altLang="en-US" dirty="0"/>
              <a:t>用户无效，以下是该文件的部分有效内容：</a:t>
            </a:r>
          </a:p>
          <a:p>
            <a:pPr marL="0" indent="0">
              <a:buNone/>
            </a:pPr>
            <a:r>
              <a:rPr lang="en-US" altLang="zh-CN" dirty="0"/>
              <a:t>MAIL_DIR            /var/spool/mail          #mail</a:t>
            </a:r>
            <a:r>
              <a:rPr lang="zh-CN" altLang="en-US" dirty="0"/>
              <a:t>目录</a:t>
            </a:r>
          </a:p>
          <a:p>
            <a:pPr marL="0" indent="0">
              <a:buNone/>
            </a:pPr>
            <a:r>
              <a:rPr lang="en-US" altLang="zh-CN" dirty="0"/>
              <a:t>PASS_MAX_DAYS       99999                  #</a:t>
            </a:r>
            <a:r>
              <a:rPr lang="zh-CN" altLang="en-US" dirty="0"/>
              <a:t>密码有效期</a:t>
            </a:r>
          </a:p>
          <a:p>
            <a:pPr marL="0" indent="0">
              <a:buNone/>
            </a:pPr>
            <a:r>
              <a:rPr lang="en-US" altLang="zh-CN" dirty="0"/>
              <a:t>PASS_MIN_DAYS       0                       #</a:t>
            </a:r>
            <a:r>
              <a:rPr lang="zh-CN" altLang="en-US" dirty="0"/>
              <a:t>两次修改密码之间的最短天数</a:t>
            </a:r>
          </a:p>
          <a:p>
            <a:pPr marL="0" indent="0">
              <a:buNone/>
            </a:pPr>
            <a:r>
              <a:rPr lang="en-US" altLang="zh-CN" dirty="0"/>
              <a:t>PASS_MIN_LEN        5                       #</a:t>
            </a:r>
            <a:r>
              <a:rPr lang="zh-CN" altLang="en-US" dirty="0"/>
              <a:t>密码最小长度</a:t>
            </a:r>
          </a:p>
          <a:p>
            <a:pPr marL="0" indent="0">
              <a:buNone/>
            </a:pPr>
            <a:r>
              <a:rPr lang="en-US" altLang="zh-CN" dirty="0"/>
              <a:t>PASS_WARN_AGE       7                      #</a:t>
            </a:r>
            <a:r>
              <a:rPr lang="zh-CN" altLang="en-US" dirty="0"/>
              <a:t>密码到期前给出警告的天数</a:t>
            </a:r>
          </a:p>
          <a:p>
            <a:pPr marL="0" indent="0">
              <a:buNone/>
            </a:pPr>
            <a:r>
              <a:rPr lang="en-US" altLang="zh-CN" dirty="0"/>
              <a:t>UID_MIN             1000                     #UID</a:t>
            </a:r>
            <a:r>
              <a:rPr lang="zh-CN" altLang="en-US" dirty="0"/>
              <a:t>的最小值</a:t>
            </a:r>
          </a:p>
          <a:p>
            <a:pPr marL="0" indent="0">
              <a:buNone/>
            </a:pPr>
            <a:r>
              <a:rPr lang="en-US" altLang="zh-CN" dirty="0"/>
              <a:t>UID_MAX             60000                    #UID</a:t>
            </a:r>
            <a:r>
              <a:rPr lang="zh-CN" altLang="en-US" dirty="0"/>
              <a:t>的最大值</a:t>
            </a:r>
          </a:p>
          <a:p>
            <a:pPr marL="0" indent="0">
              <a:buNone/>
            </a:pPr>
            <a:r>
              <a:rPr lang="en-US" altLang="zh-CN" dirty="0"/>
              <a:t>GID_MIN             1000                     #GID</a:t>
            </a:r>
            <a:r>
              <a:rPr lang="zh-CN" altLang="en-US" dirty="0"/>
              <a:t>的最小值</a:t>
            </a:r>
          </a:p>
        </p:txBody>
      </p:sp>
    </p:spTree>
    <p:extLst>
      <p:ext uri="{BB962C8B-B14F-4D97-AF65-F5344CB8AC3E}">
        <p14:creationId xmlns:p14="http://schemas.microsoft.com/office/powerpoint/2010/main" val="1128820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47477" y="-905"/>
            <a:ext cx="7616792" cy="769430"/>
          </a:xfrm>
        </p:spPr>
        <p:txBody>
          <a:bodyPr/>
          <a:lstStyle/>
          <a:p>
            <a:r>
              <a:rPr lang="zh-CN" altLang="en-US" dirty="0"/>
              <a:t>知识准备</a:t>
            </a:r>
          </a:p>
        </p:txBody>
      </p:sp>
      <p:sp>
        <p:nvSpPr>
          <p:cNvPr id="3" name="内容占位符 2"/>
          <p:cNvSpPr>
            <a:spLocks noGrp="1"/>
          </p:cNvSpPr>
          <p:nvPr>
            <p:ph idx="1"/>
          </p:nvPr>
        </p:nvSpPr>
        <p:spPr>
          <a:xfrm>
            <a:off x="375469" y="935980"/>
            <a:ext cx="8496944" cy="3600400"/>
          </a:xfrm>
        </p:spPr>
        <p:txBody>
          <a:bodyPr>
            <a:normAutofit/>
          </a:bodyPr>
          <a:lstStyle/>
          <a:p>
            <a:r>
              <a:rPr lang="zh-CN" altLang="en-US" dirty="0"/>
              <a:t>二、与用户和组管理相关的文件</a:t>
            </a:r>
            <a:endParaRPr lang="en-US" altLang="zh-CN" dirty="0"/>
          </a:p>
          <a:p>
            <a:pPr marL="0" indent="0">
              <a:buNone/>
            </a:pPr>
            <a:r>
              <a:rPr lang="en-US" altLang="zh-CN" dirty="0"/>
              <a:t>5./</a:t>
            </a:r>
            <a:r>
              <a:rPr lang="en-US" altLang="zh-CN" dirty="0" err="1"/>
              <a:t>etc</a:t>
            </a:r>
            <a:r>
              <a:rPr lang="en-US" altLang="zh-CN" dirty="0"/>
              <a:t>/default/</a:t>
            </a:r>
            <a:r>
              <a:rPr lang="en-US" altLang="zh-CN" dirty="0" err="1"/>
              <a:t>useradd</a:t>
            </a:r>
            <a:endParaRPr lang="en-US" altLang="zh-CN" dirty="0"/>
          </a:p>
          <a:p>
            <a:pPr marL="0" indent="0">
              <a:buNone/>
            </a:pPr>
            <a:r>
              <a:rPr lang="en-US" altLang="zh-CN" dirty="0"/>
              <a:t>/</a:t>
            </a:r>
            <a:r>
              <a:rPr lang="en-US" altLang="zh-CN" dirty="0" err="1"/>
              <a:t>etc</a:t>
            </a:r>
            <a:r>
              <a:rPr lang="en-US" altLang="zh-CN" dirty="0"/>
              <a:t>/default/</a:t>
            </a:r>
            <a:r>
              <a:rPr lang="en-US" altLang="zh-CN" dirty="0" err="1"/>
              <a:t>useradd</a:t>
            </a:r>
            <a:r>
              <a:rPr lang="zh-CN" altLang="en-US" dirty="0"/>
              <a:t>文件定义了创建用户时所使用的默认值，以下是该文件的部分有效内容：</a:t>
            </a:r>
          </a:p>
          <a:p>
            <a:pPr marL="0" indent="0">
              <a:buNone/>
            </a:pPr>
            <a:r>
              <a:rPr lang="en-US" altLang="zh-CN" dirty="0"/>
              <a:t>GROUP=100                            #users</a:t>
            </a:r>
            <a:r>
              <a:rPr lang="zh-CN" altLang="en-US" dirty="0"/>
              <a:t>的默认</a:t>
            </a:r>
            <a:r>
              <a:rPr lang="en-US" altLang="zh-CN" dirty="0"/>
              <a:t>gid</a:t>
            </a:r>
          </a:p>
          <a:p>
            <a:pPr marL="0" indent="0">
              <a:buNone/>
            </a:pPr>
            <a:r>
              <a:rPr lang="en-US" altLang="zh-CN" dirty="0"/>
              <a:t>HOME=/home                           #</a:t>
            </a:r>
            <a:r>
              <a:rPr lang="zh-CN" altLang="en-US" dirty="0"/>
              <a:t>普通用户的基本目录或主目录所在目录</a:t>
            </a:r>
          </a:p>
          <a:p>
            <a:pPr marL="0" indent="0">
              <a:buNone/>
            </a:pPr>
            <a:r>
              <a:rPr lang="en-US" altLang="zh-CN" dirty="0"/>
              <a:t>INACTIVE=-1                       #</a:t>
            </a:r>
            <a:r>
              <a:rPr lang="zh-CN" altLang="en-US" dirty="0"/>
              <a:t>从密码过期到账户被永久禁用的天数</a:t>
            </a:r>
          </a:p>
          <a:p>
            <a:pPr marL="0" indent="0">
              <a:buNone/>
            </a:pPr>
            <a:r>
              <a:rPr lang="en-US" altLang="zh-CN" dirty="0"/>
              <a:t>EXPIRE=                           #</a:t>
            </a:r>
            <a:r>
              <a:rPr lang="zh-CN" altLang="en-US" dirty="0"/>
              <a:t>默认到期日</a:t>
            </a:r>
          </a:p>
          <a:p>
            <a:pPr marL="0" indent="0">
              <a:buNone/>
            </a:pPr>
            <a:r>
              <a:rPr lang="en-US" altLang="zh-CN" dirty="0"/>
              <a:t>SHELL=/bin/bash                     #</a:t>
            </a:r>
            <a:r>
              <a:rPr lang="zh-CN" altLang="en-US" sz="1400" dirty="0"/>
              <a:t>默认</a:t>
            </a:r>
            <a:r>
              <a:rPr lang="zh-CN" altLang="en-US" dirty="0"/>
              <a:t>的</a:t>
            </a:r>
            <a:r>
              <a:rPr lang="en-US" altLang="zh-CN" dirty="0"/>
              <a:t>shell</a:t>
            </a:r>
          </a:p>
          <a:p>
            <a:pPr marL="0" indent="0">
              <a:buNone/>
            </a:pPr>
            <a:r>
              <a:rPr lang="en-US" altLang="zh-CN" dirty="0"/>
              <a:t>SKEL=/</a:t>
            </a:r>
            <a:r>
              <a:rPr lang="en-US" altLang="zh-CN" dirty="0" err="1"/>
              <a:t>etc</a:t>
            </a:r>
            <a:r>
              <a:rPr lang="en-US" altLang="zh-CN" dirty="0"/>
              <a:t>/</a:t>
            </a:r>
            <a:r>
              <a:rPr lang="en-US" altLang="zh-CN" dirty="0" err="1"/>
              <a:t>skel</a:t>
            </a:r>
            <a:r>
              <a:rPr lang="en-US" altLang="zh-CN" dirty="0"/>
              <a:t>                       #</a:t>
            </a:r>
            <a:r>
              <a:rPr lang="zh-CN" altLang="en-US" dirty="0"/>
              <a:t>默认的</a:t>
            </a:r>
            <a:r>
              <a:rPr lang="en-US" altLang="zh-CN" dirty="0" err="1"/>
              <a:t>skel</a:t>
            </a:r>
            <a:r>
              <a:rPr lang="zh-CN" altLang="en-US" dirty="0"/>
              <a:t>目录</a:t>
            </a:r>
          </a:p>
          <a:p>
            <a:pPr marL="0" indent="0">
              <a:buNone/>
            </a:pPr>
            <a:r>
              <a:rPr lang="en-US" altLang="zh-CN" dirty="0"/>
              <a:t>CREATE_MAIL_SPOOL=yes           #</a:t>
            </a:r>
            <a:r>
              <a:rPr lang="zh-CN" altLang="en-US" dirty="0"/>
              <a:t>创建</a:t>
            </a:r>
            <a:r>
              <a:rPr lang="en-US" altLang="zh-CN" dirty="0"/>
              <a:t>MAIL_SPOOL</a:t>
            </a:r>
            <a:r>
              <a:rPr lang="zh-CN" altLang="en-US" dirty="0"/>
              <a:t>（</a:t>
            </a:r>
            <a:r>
              <a:rPr lang="en-US" altLang="zh-CN" dirty="0"/>
              <a:t>/var/spool/mail/USER</a:t>
            </a:r>
            <a:r>
              <a:rPr lang="zh-CN" altLang="en-US" dirty="0"/>
              <a:t>）</a:t>
            </a:r>
          </a:p>
        </p:txBody>
      </p:sp>
    </p:spTree>
    <p:extLst>
      <p:ext uri="{BB962C8B-B14F-4D97-AF65-F5344CB8AC3E}">
        <p14:creationId xmlns:p14="http://schemas.microsoft.com/office/powerpoint/2010/main" val="4066324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47477" y="-905"/>
            <a:ext cx="7616792" cy="769430"/>
          </a:xfrm>
        </p:spPr>
        <p:txBody>
          <a:bodyPr/>
          <a:lstStyle/>
          <a:p>
            <a:r>
              <a:rPr lang="zh-CN" altLang="en-US" dirty="0"/>
              <a:t>知识准备</a:t>
            </a:r>
          </a:p>
        </p:txBody>
      </p:sp>
      <p:sp>
        <p:nvSpPr>
          <p:cNvPr id="3" name="内容占位符 2"/>
          <p:cNvSpPr>
            <a:spLocks noGrp="1"/>
          </p:cNvSpPr>
          <p:nvPr>
            <p:ph idx="1"/>
          </p:nvPr>
        </p:nvSpPr>
        <p:spPr>
          <a:xfrm>
            <a:off x="375469" y="935980"/>
            <a:ext cx="8496944" cy="3600400"/>
          </a:xfrm>
        </p:spPr>
        <p:txBody>
          <a:bodyPr>
            <a:normAutofit/>
          </a:bodyPr>
          <a:lstStyle/>
          <a:p>
            <a:r>
              <a:rPr lang="zh-CN" altLang="en-US" dirty="0"/>
              <a:t>二、与用户和组管理相关的文件</a:t>
            </a:r>
            <a:endParaRPr lang="en-US" altLang="zh-CN" dirty="0"/>
          </a:p>
          <a:p>
            <a:pPr marL="0" indent="0">
              <a:buNone/>
            </a:pPr>
            <a:r>
              <a:rPr lang="en-US" altLang="zh-CN" dirty="0"/>
              <a:t>6.</a:t>
            </a:r>
            <a:r>
              <a:rPr lang="zh-CN" altLang="en-US" dirty="0"/>
              <a:t>其他文件</a:t>
            </a:r>
          </a:p>
          <a:p>
            <a:pPr marL="0" indent="0">
              <a:buNone/>
            </a:pPr>
            <a:r>
              <a:rPr lang="zh-CN" altLang="en-US" dirty="0"/>
              <a:t>在统信</a:t>
            </a:r>
            <a:r>
              <a:rPr lang="en-US" altLang="zh-CN" dirty="0"/>
              <a:t>UOS</a:t>
            </a:r>
            <a:r>
              <a:rPr lang="zh-CN" altLang="en-US" dirty="0"/>
              <a:t>系统中与创建用户相关的文件还有</a:t>
            </a:r>
            <a:r>
              <a:rPr lang="en-US" altLang="zh-CN" dirty="0"/>
              <a:t>/</a:t>
            </a:r>
            <a:r>
              <a:rPr lang="en-US" altLang="zh-CN" dirty="0" err="1"/>
              <a:t>etc</a:t>
            </a:r>
            <a:r>
              <a:rPr lang="en-US" altLang="zh-CN" dirty="0"/>
              <a:t>/</a:t>
            </a:r>
            <a:r>
              <a:rPr lang="en-US" altLang="zh-CN" dirty="0" err="1"/>
              <a:t>skel</a:t>
            </a:r>
            <a:r>
              <a:rPr lang="zh-CN" altLang="en-US" dirty="0"/>
              <a:t>等其他相关的配置文件或目录。此外，统信</a:t>
            </a:r>
            <a:r>
              <a:rPr lang="en-US" altLang="zh-CN" dirty="0"/>
              <a:t>UOS</a:t>
            </a:r>
            <a:r>
              <a:rPr lang="zh-CN" altLang="en-US" dirty="0"/>
              <a:t>系统提供了</a:t>
            </a:r>
            <a:r>
              <a:rPr lang="en-US" altLang="zh-CN" dirty="0" err="1"/>
              <a:t>pwck</a:t>
            </a:r>
            <a:r>
              <a:rPr lang="zh-CN" altLang="en-US" dirty="0"/>
              <a:t>和</a:t>
            </a:r>
            <a:r>
              <a:rPr lang="en-US" altLang="zh-CN" dirty="0" err="1"/>
              <a:t>grpck</a:t>
            </a:r>
            <a:r>
              <a:rPr lang="zh-CN" altLang="en-US" dirty="0"/>
              <a:t>等命令，用于检查</a:t>
            </a:r>
            <a:r>
              <a:rPr lang="en-US" altLang="zh-CN" dirty="0"/>
              <a:t>password</a:t>
            </a:r>
            <a:r>
              <a:rPr lang="zh-CN" altLang="en-US" dirty="0"/>
              <a:t>、</a:t>
            </a:r>
            <a:r>
              <a:rPr lang="en-US" altLang="zh-CN" dirty="0"/>
              <a:t>group</a:t>
            </a:r>
            <a:r>
              <a:rPr lang="zh-CN" altLang="en-US" dirty="0"/>
              <a:t>和</a:t>
            </a:r>
            <a:r>
              <a:rPr lang="en-US" altLang="zh-CN" dirty="0"/>
              <a:t>shadow</a:t>
            </a:r>
            <a:r>
              <a:rPr lang="zh-CN" altLang="en-US" dirty="0"/>
              <a:t>等文件间的关系正确性；提供了</a:t>
            </a:r>
            <a:r>
              <a:rPr lang="en-US" altLang="zh-CN" dirty="0" err="1"/>
              <a:t>vipw</a:t>
            </a:r>
            <a:r>
              <a:rPr lang="zh-CN" altLang="en-US" dirty="0"/>
              <a:t>命令和</a:t>
            </a:r>
            <a:r>
              <a:rPr lang="en-US" altLang="zh-CN" dirty="0" err="1"/>
              <a:t>vigr</a:t>
            </a:r>
            <a:r>
              <a:rPr lang="zh-CN" altLang="en-US" dirty="0"/>
              <a:t>命令编辑</a:t>
            </a:r>
            <a:r>
              <a:rPr lang="en-US" altLang="zh-CN" dirty="0"/>
              <a:t>password</a:t>
            </a:r>
            <a:r>
              <a:rPr lang="zh-CN" altLang="en-US" dirty="0"/>
              <a:t>、</a:t>
            </a:r>
            <a:r>
              <a:rPr lang="en-US" altLang="zh-CN" dirty="0"/>
              <a:t>shadow</a:t>
            </a:r>
            <a:r>
              <a:rPr lang="zh-CN" altLang="en-US" dirty="0"/>
              <a:t>和</a:t>
            </a:r>
            <a:r>
              <a:rPr lang="en-US" altLang="zh-CN" dirty="0"/>
              <a:t>group</a:t>
            </a:r>
            <a:r>
              <a:rPr lang="zh-CN" altLang="en-US" dirty="0"/>
              <a:t>等文件。关于组密码的使用，可参考</a:t>
            </a:r>
            <a:r>
              <a:rPr lang="en-US" altLang="zh-CN" dirty="0" err="1"/>
              <a:t>gpasswd</a:t>
            </a:r>
            <a:r>
              <a:rPr lang="zh-CN" altLang="en-US" dirty="0"/>
              <a:t>命令和</a:t>
            </a:r>
            <a:r>
              <a:rPr lang="en-US" altLang="zh-CN" dirty="0" err="1"/>
              <a:t>newgrp</a:t>
            </a:r>
            <a:r>
              <a:rPr lang="zh-CN" altLang="en-US" dirty="0"/>
              <a:t>命令。</a:t>
            </a:r>
          </a:p>
        </p:txBody>
      </p:sp>
    </p:spTree>
    <p:extLst>
      <p:ext uri="{BB962C8B-B14F-4D97-AF65-F5344CB8AC3E}">
        <p14:creationId xmlns:p14="http://schemas.microsoft.com/office/powerpoint/2010/main" val="4050991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71884"/>
            <a:ext cx="7616792" cy="769430"/>
          </a:xfrm>
        </p:spPr>
        <p:txBody>
          <a:bodyPr/>
          <a:lstStyle/>
          <a:p>
            <a:r>
              <a:rPr lang="zh-CN" altLang="en-US" dirty="0"/>
              <a:t>知识准备</a:t>
            </a:r>
          </a:p>
        </p:txBody>
      </p:sp>
      <p:sp>
        <p:nvSpPr>
          <p:cNvPr id="3" name="内容占位符 2"/>
          <p:cNvSpPr>
            <a:spLocks noGrp="1"/>
          </p:cNvSpPr>
          <p:nvPr>
            <p:ph idx="1"/>
          </p:nvPr>
        </p:nvSpPr>
        <p:spPr>
          <a:xfrm>
            <a:off x="375469" y="841314"/>
            <a:ext cx="8496944" cy="3839082"/>
          </a:xfrm>
        </p:spPr>
        <p:txBody>
          <a:bodyPr>
            <a:normAutofit fontScale="85000" lnSpcReduction="10000"/>
          </a:bodyPr>
          <a:lstStyle/>
          <a:p>
            <a:r>
              <a:rPr lang="zh-CN" altLang="en-US" dirty="0"/>
              <a:t>三、用户管理命令</a:t>
            </a:r>
          </a:p>
          <a:p>
            <a:pPr marL="0" indent="0">
              <a:buNone/>
            </a:pPr>
            <a:r>
              <a:rPr lang="en-US" altLang="zh-CN" dirty="0"/>
              <a:t>1.useradd</a:t>
            </a:r>
            <a:r>
              <a:rPr lang="zh-CN" altLang="en-US" dirty="0"/>
              <a:t>命令</a:t>
            </a:r>
          </a:p>
          <a:p>
            <a:pPr marL="0" indent="0">
              <a:buNone/>
            </a:pPr>
            <a:r>
              <a:rPr lang="en-US" altLang="zh-CN" dirty="0" err="1"/>
              <a:t>useradd</a:t>
            </a:r>
            <a:r>
              <a:rPr lang="zh-CN" altLang="en-US" dirty="0"/>
              <a:t>用来建立用户帐号，使用</a:t>
            </a:r>
            <a:r>
              <a:rPr lang="en-US" altLang="zh-CN" dirty="0" err="1"/>
              <a:t>useradd</a:t>
            </a:r>
            <a:r>
              <a:rPr lang="zh-CN" altLang="en-US" dirty="0"/>
              <a:t>命令建立的账号信息保存在</a:t>
            </a:r>
            <a:r>
              <a:rPr lang="en-US" altLang="zh-CN" dirty="0"/>
              <a:t>/</a:t>
            </a:r>
            <a:r>
              <a:rPr lang="en-US" altLang="zh-CN" dirty="0" err="1"/>
              <a:t>etc</a:t>
            </a:r>
            <a:r>
              <a:rPr lang="en-US" altLang="zh-CN" dirty="0"/>
              <a:t>/passwd</a:t>
            </a:r>
            <a:r>
              <a:rPr lang="zh-CN" altLang="en-US" dirty="0"/>
              <a:t>文本文件中。</a:t>
            </a:r>
          </a:p>
          <a:p>
            <a:pPr marL="0" indent="0">
              <a:buNone/>
            </a:pPr>
            <a:r>
              <a:rPr lang="zh-CN" altLang="en-US" dirty="0"/>
              <a:t>格式：</a:t>
            </a:r>
            <a:r>
              <a:rPr lang="en-US" altLang="zh-CN" dirty="0" err="1"/>
              <a:t>useradd</a:t>
            </a:r>
            <a:r>
              <a:rPr lang="en-US" altLang="zh-CN" dirty="0"/>
              <a:t> [</a:t>
            </a:r>
            <a:r>
              <a:rPr lang="zh-CN" altLang="en-US" dirty="0"/>
              <a:t>选项</a:t>
            </a:r>
            <a:r>
              <a:rPr lang="en-US" altLang="zh-CN" dirty="0"/>
              <a:t>] username </a:t>
            </a:r>
          </a:p>
          <a:p>
            <a:pPr marL="0" indent="0">
              <a:buNone/>
            </a:pPr>
            <a:r>
              <a:rPr lang="zh-CN" altLang="en-US" dirty="0"/>
              <a:t>功能：添加一个用户，用户名由</a:t>
            </a:r>
            <a:r>
              <a:rPr lang="en-US" altLang="zh-CN" dirty="0"/>
              <a:t>username</a:t>
            </a:r>
            <a:r>
              <a:rPr lang="zh-CN" altLang="en-US" dirty="0"/>
              <a:t>指定。</a:t>
            </a:r>
            <a:endParaRPr lang="en-US" altLang="zh-CN" dirty="0"/>
          </a:p>
          <a:p>
            <a:pPr marL="0" indent="0">
              <a:buNone/>
            </a:pPr>
            <a:r>
              <a:rPr lang="zh-CN" altLang="en-US" dirty="0"/>
              <a:t>（</a:t>
            </a:r>
            <a:r>
              <a:rPr lang="en-US" altLang="zh-CN" dirty="0"/>
              <a:t>1</a:t>
            </a:r>
            <a:r>
              <a:rPr lang="zh-CN" altLang="en-US" dirty="0"/>
              <a:t>）查看</a:t>
            </a:r>
            <a:r>
              <a:rPr lang="en-US" altLang="zh-CN" dirty="0" err="1"/>
              <a:t>useradd</a:t>
            </a:r>
            <a:r>
              <a:rPr lang="zh-CN" altLang="en-US" dirty="0"/>
              <a:t>默认值的命令：</a:t>
            </a:r>
          </a:p>
          <a:p>
            <a:pPr marL="0" indent="0">
              <a:buNone/>
            </a:pPr>
            <a:r>
              <a:rPr lang="en-US" altLang="zh-CN" dirty="0" err="1"/>
              <a:t>useradd</a:t>
            </a:r>
            <a:r>
              <a:rPr lang="en-US" altLang="zh-CN" dirty="0"/>
              <a:t> -D</a:t>
            </a:r>
          </a:p>
          <a:p>
            <a:pPr marL="0" indent="0">
              <a:buNone/>
            </a:pPr>
            <a:r>
              <a:rPr lang="zh-CN" altLang="en-US" dirty="0"/>
              <a:t>（</a:t>
            </a:r>
            <a:r>
              <a:rPr lang="en-US" altLang="zh-CN" dirty="0"/>
              <a:t>2</a:t>
            </a:r>
            <a:r>
              <a:rPr lang="zh-CN" altLang="en-US" dirty="0"/>
              <a:t>）不加任何参数，仅创建用户的命令：</a:t>
            </a:r>
          </a:p>
          <a:p>
            <a:pPr marL="0" indent="0">
              <a:buNone/>
            </a:pPr>
            <a:r>
              <a:rPr lang="en-US" altLang="zh-CN" dirty="0" err="1"/>
              <a:t>useradd</a:t>
            </a:r>
            <a:r>
              <a:rPr lang="en-US" altLang="zh-CN" dirty="0"/>
              <a:t> </a:t>
            </a:r>
            <a:r>
              <a:rPr lang="en-US" altLang="zh-CN" dirty="0" err="1"/>
              <a:t>myuser</a:t>
            </a:r>
            <a:endParaRPr lang="en-US" altLang="zh-CN" dirty="0"/>
          </a:p>
          <a:p>
            <a:pPr marL="0" indent="0">
              <a:buNone/>
            </a:pPr>
            <a:r>
              <a:rPr lang="zh-CN" altLang="en-US" dirty="0"/>
              <a:t>（</a:t>
            </a:r>
            <a:r>
              <a:rPr lang="en-US" altLang="zh-CN" dirty="0"/>
              <a:t>3</a:t>
            </a:r>
            <a:r>
              <a:rPr lang="zh-CN" altLang="en-US" dirty="0"/>
              <a:t>）</a:t>
            </a:r>
            <a:r>
              <a:rPr lang="en-US" altLang="zh-CN" dirty="0"/>
              <a:t>-d</a:t>
            </a:r>
            <a:r>
              <a:rPr lang="zh-CN" altLang="en-US" dirty="0"/>
              <a:t>目录用于指定用户主目录，如果目录不存在，则同时使用</a:t>
            </a:r>
            <a:r>
              <a:rPr lang="en-US" altLang="zh-CN" dirty="0"/>
              <a:t>-m</a:t>
            </a:r>
            <a:r>
              <a:rPr lang="zh-CN" altLang="en-US" dirty="0"/>
              <a:t>，可以创建主目录：</a:t>
            </a:r>
          </a:p>
          <a:p>
            <a:pPr marL="0" indent="0">
              <a:buNone/>
            </a:pPr>
            <a:r>
              <a:rPr lang="en-US" altLang="zh-CN" dirty="0" err="1"/>
              <a:t>useradd</a:t>
            </a:r>
            <a:r>
              <a:rPr lang="en-US" altLang="zh-CN" dirty="0"/>
              <a:t> -d /data/</a:t>
            </a:r>
            <a:r>
              <a:rPr lang="en-US" altLang="zh-CN" dirty="0" err="1"/>
              <a:t>myuser</a:t>
            </a:r>
            <a:r>
              <a:rPr lang="en-US" altLang="zh-CN" dirty="0"/>
              <a:t> -m </a:t>
            </a:r>
            <a:r>
              <a:rPr lang="en-US" altLang="zh-CN" dirty="0" err="1"/>
              <a:t>myuser</a:t>
            </a:r>
            <a:endParaRPr lang="en-US" altLang="zh-CN" dirty="0"/>
          </a:p>
          <a:p>
            <a:pPr marL="0" indent="0">
              <a:buNone/>
            </a:pPr>
            <a:r>
              <a:rPr lang="zh-CN" altLang="en-US" dirty="0"/>
              <a:t>（</a:t>
            </a:r>
            <a:r>
              <a:rPr lang="en-US" altLang="zh-CN" dirty="0"/>
              <a:t>4</a:t>
            </a:r>
            <a:r>
              <a:rPr lang="zh-CN" altLang="en-US" dirty="0"/>
              <a:t>）</a:t>
            </a:r>
            <a:r>
              <a:rPr lang="en-US" altLang="zh-CN" dirty="0"/>
              <a:t>-g</a:t>
            </a:r>
            <a:r>
              <a:rPr lang="zh-CN" altLang="en-US" dirty="0"/>
              <a:t>用户组用于指定用户所属的用户组：</a:t>
            </a:r>
          </a:p>
          <a:p>
            <a:pPr marL="0" indent="0">
              <a:buNone/>
            </a:pPr>
            <a:r>
              <a:rPr lang="en-US" altLang="zh-CN" dirty="0" err="1"/>
              <a:t>useradd</a:t>
            </a:r>
            <a:r>
              <a:rPr lang="en-US" altLang="zh-CN" dirty="0"/>
              <a:t> -g </a:t>
            </a:r>
            <a:r>
              <a:rPr lang="en-US" altLang="zh-CN" dirty="0" err="1"/>
              <a:t>mygroup</a:t>
            </a:r>
            <a:r>
              <a:rPr lang="en-US" altLang="zh-CN" dirty="0"/>
              <a:t> </a:t>
            </a:r>
            <a:r>
              <a:rPr lang="en-US" altLang="zh-CN" dirty="0" err="1"/>
              <a:t>myuser</a:t>
            </a:r>
            <a:endParaRPr lang="zh-CN" altLang="en-US" dirty="0"/>
          </a:p>
        </p:txBody>
      </p:sp>
    </p:spTree>
    <p:extLst>
      <p:ext uri="{BB962C8B-B14F-4D97-AF65-F5344CB8AC3E}">
        <p14:creationId xmlns:p14="http://schemas.microsoft.com/office/powerpoint/2010/main" val="2729476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71884"/>
            <a:ext cx="7616792" cy="769430"/>
          </a:xfrm>
        </p:spPr>
        <p:txBody>
          <a:bodyPr/>
          <a:lstStyle/>
          <a:p>
            <a:r>
              <a:rPr lang="zh-CN" altLang="en-US" dirty="0"/>
              <a:t>知识准备</a:t>
            </a:r>
          </a:p>
        </p:txBody>
      </p:sp>
      <p:sp>
        <p:nvSpPr>
          <p:cNvPr id="3" name="内容占位符 2"/>
          <p:cNvSpPr>
            <a:spLocks noGrp="1"/>
          </p:cNvSpPr>
          <p:nvPr>
            <p:ph idx="1"/>
          </p:nvPr>
        </p:nvSpPr>
        <p:spPr>
          <a:xfrm>
            <a:off x="375469" y="841314"/>
            <a:ext cx="8496944" cy="3839082"/>
          </a:xfrm>
        </p:spPr>
        <p:txBody>
          <a:bodyPr>
            <a:normAutofit/>
          </a:bodyPr>
          <a:lstStyle/>
          <a:p>
            <a:r>
              <a:rPr lang="zh-CN" altLang="en-US" sz="1400" dirty="0"/>
              <a:t>三、用户管理命令</a:t>
            </a:r>
          </a:p>
          <a:p>
            <a:pPr marL="0" indent="0">
              <a:buNone/>
            </a:pPr>
            <a:r>
              <a:rPr lang="en-US" altLang="zh-CN" sz="1400" dirty="0"/>
              <a:t>2.userdel</a:t>
            </a:r>
            <a:r>
              <a:rPr lang="zh-CN" altLang="en-US" sz="1400" dirty="0"/>
              <a:t>命令</a:t>
            </a:r>
          </a:p>
          <a:p>
            <a:pPr marL="0" indent="0">
              <a:buNone/>
            </a:pPr>
            <a:r>
              <a:rPr lang="en-US" altLang="zh-CN" sz="1400" dirty="0" err="1"/>
              <a:t>userdel</a:t>
            </a:r>
            <a:r>
              <a:rPr lang="zh-CN" altLang="en-US" sz="1400" dirty="0"/>
              <a:t>命令用于删除给定的用户，以及与用户相关的文件。若不加选项，则仅删除用户帐号，而不删除相关文件。</a:t>
            </a:r>
          </a:p>
          <a:p>
            <a:pPr marL="0" indent="0">
              <a:buNone/>
            </a:pPr>
            <a:r>
              <a:rPr lang="zh-CN" altLang="en-US" sz="1400" dirty="0"/>
              <a:t>格式：</a:t>
            </a:r>
            <a:r>
              <a:rPr lang="en-US" altLang="zh-CN" sz="1400" dirty="0" err="1"/>
              <a:t>userdel</a:t>
            </a:r>
            <a:r>
              <a:rPr lang="en-US" altLang="zh-CN" sz="1400" dirty="0"/>
              <a:t> [</a:t>
            </a:r>
            <a:r>
              <a:rPr lang="zh-CN" altLang="en-US" sz="1400" dirty="0"/>
              <a:t>选项</a:t>
            </a:r>
            <a:r>
              <a:rPr lang="en-US" altLang="zh-CN" sz="1400" dirty="0"/>
              <a:t>] username</a:t>
            </a:r>
          </a:p>
          <a:p>
            <a:pPr marL="0" indent="0">
              <a:buNone/>
            </a:pPr>
            <a:r>
              <a:rPr lang="zh-CN" altLang="en-US" sz="1400" dirty="0"/>
              <a:t>功能：删除</a:t>
            </a:r>
            <a:r>
              <a:rPr lang="en-US" altLang="zh-CN" sz="1400" dirty="0"/>
              <a:t>username</a:t>
            </a:r>
            <a:r>
              <a:rPr lang="zh-CN" altLang="en-US" sz="1400" dirty="0"/>
              <a:t>指定的用户。</a:t>
            </a:r>
            <a:endParaRPr lang="en-US" altLang="zh-CN" sz="1400" dirty="0"/>
          </a:p>
          <a:p>
            <a:pPr marL="0" indent="0">
              <a:buNone/>
            </a:pPr>
            <a:r>
              <a:rPr lang="en-US" altLang="zh-CN" sz="1400" dirty="0"/>
              <a:t>3.usermod</a:t>
            </a:r>
            <a:r>
              <a:rPr lang="zh-CN" altLang="en-US" sz="1400" dirty="0"/>
              <a:t>命令</a:t>
            </a:r>
          </a:p>
          <a:p>
            <a:pPr marL="0" indent="0">
              <a:buNone/>
            </a:pPr>
            <a:r>
              <a:rPr lang="en-US" altLang="zh-CN" sz="1400" dirty="0" err="1"/>
              <a:t>usermod</a:t>
            </a:r>
            <a:r>
              <a:rPr lang="zh-CN" altLang="en-US" sz="1400" dirty="0"/>
              <a:t>命令用于修改已创建的系统账户的属性。</a:t>
            </a:r>
          </a:p>
          <a:p>
            <a:pPr marL="0" indent="0">
              <a:buNone/>
            </a:pPr>
            <a:r>
              <a:rPr lang="zh-CN" altLang="en-US" sz="1400" dirty="0"/>
              <a:t>格式：</a:t>
            </a:r>
            <a:r>
              <a:rPr lang="en-US" altLang="zh-CN" sz="1400" dirty="0" err="1"/>
              <a:t>usermod</a:t>
            </a:r>
            <a:r>
              <a:rPr lang="en-US" altLang="zh-CN" sz="1400" dirty="0"/>
              <a:t> [</a:t>
            </a:r>
            <a:r>
              <a:rPr lang="zh-CN" altLang="en-US" sz="1400" dirty="0"/>
              <a:t>选项</a:t>
            </a:r>
            <a:r>
              <a:rPr lang="en-US" altLang="zh-CN" sz="1400" dirty="0"/>
              <a:t>] username</a:t>
            </a:r>
          </a:p>
          <a:p>
            <a:pPr marL="0" indent="0">
              <a:buNone/>
            </a:pPr>
            <a:r>
              <a:rPr lang="zh-CN" altLang="en-US" sz="1400" dirty="0"/>
              <a:t>功能：设置用户名为</a:t>
            </a:r>
            <a:r>
              <a:rPr lang="en-US" altLang="zh-CN" sz="1400" dirty="0"/>
              <a:t>username</a:t>
            </a:r>
            <a:r>
              <a:rPr lang="zh-CN" altLang="en-US" sz="1400" dirty="0"/>
              <a:t>的用户属性。</a:t>
            </a:r>
          </a:p>
        </p:txBody>
      </p:sp>
    </p:spTree>
    <p:extLst>
      <p:ext uri="{BB962C8B-B14F-4D97-AF65-F5344CB8AC3E}">
        <p14:creationId xmlns:p14="http://schemas.microsoft.com/office/powerpoint/2010/main" val="54689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71884"/>
            <a:ext cx="7616792" cy="769430"/>
          </a:xfrm>
        </p:spPr>
        <p:txBody>
          <a:bodyPr/>
          <a:lstStyle/>
          <a:p>
            <a:r>
              <a:rPr lang="zh-CN" altLang="en-US" dirty="0"/>
              <a:t>知识准备</a:t>
            </a:r>
          </a:p>
        </p:txBody>
      </p:sp>
      <p:sp>
        <p:nvSpPr>
          <p:cNvPr id="3" name="内容占位符 2"/>
          <p:cNvSpPr>
            <a:spLocks noGrp="1"/>
          </p:cNvSpPr>
          <p:nvPr>
            <p:ph idx="1"/>
          </p:nvPr>
        </p:nvSpPr>
        <p:spPr>
          <a:xfrm>
            <a:off x="375469" y="841314"/>
            <a:ext cx="8496944" cy="3839082"/>
          </a:xfrm>
        </p:spPr>
        <p:txBody>
          <a:bodyPr>
            <a:normAutofit/>
          </a:bodyPr>
          <a:lstStyle/>
          <a:p>
            <a:r>
              <a:rPr lang="zh-CN" altLang="en-US" sz="1400" dirty="0"/>
              <a:t>四、与用户身份和位置相关的其他命令</a:t>
            </a:r>
          </a:p>
          <a:p>
            <a:pPr marL="0" indent="0">
              <a:buNone/>
            </a:pPr>
            <a:r>
              <a:rPr lang="zh-CN" altLang="en-US" sz="1400" dirty="0"/>
              <a:t>在统信</a:t>
            </a:r>
            <a:r>
              <a:rPr lang="en-US" altLang="zh-CN" sz="1400" dirty="0"/>
              <a:t>UOS</a:t>
            </a:r>
            <a:r>
              <a:rPr lang="zh-CN" altLang="en-US" sz="1400" dirty="0"/>
              <a:t>系统中还有一些命令可用于确定或改变用户的位置以及身份，如</a:t>
            </a:r>
            <a:r>
              <a:rPr lang="en-US" altLang="zh-CN" sz="1400" dirty="0"/>
              <a:t>id</a:t>
            </a:r>
            <a:r>
              <a:rPr lang="zh-CN" altLang="en-US" sz="1400" dirty="0"/>
              <a:t>、</a:t>
            </a:r>
            <a:r>
              <a:rPr lang="en-US" altLang="zh-CN" sz="1400" dirty="0"/>
              <a:t>who</a:t>
            </a:r>
            <a:r>
              <a:rPr lang="zh-CN" altLang="en-US" sz="1400" dirty="0"/>
              <a:t>、</a:t>
            </a:r>
            <a:r>
              <a:rPr lang="en-US" altLang="zh-CN" sz="1400" dirty="0" err="1"/>
              <a:t>whoami</a:t>
            </a:r>
            <a:r>
              <a:rPr lang="zh-CN" altLang="en-US" sz="1400" dirty="0"/>
              <a:t>、</a:t>
            </a:r>
            <a:r>
              <a:rPr lang="en-US" altLang="zh-CN" sz="1400" dirty="0" err="1"/>
              <a:t>mesg</a:t>
            </a:r>
            <a:r>
              <a:rPr lang="zh-CN" altLang="en-US" sz="1400" dirty="0"/>
              <a:t>、</a:t>
            </a:r>
            <a:r>
              <a:rPr lang="en-US" altLang="zh-CN" sz="1400" dirty="0"/>
              <a:t>write</a:t>
            </a:r>
            <a:r>
              <a:rPr lang="zh-CN" altLang="en-US" sz="1400" dirty="0"/>
              <a:t>、</a:t>
            </a:r>
            <a:r>
              <a:rPr lang="en-US" altLang="zh-CN" sz="1400" dirty="0"/>
              <a:t>wall</a:t>
            </a:r>
            <a:r>
              <a:rPr lang="zh-CN" altLang="en-US" sz="1400" dirty="0"/>
              <a:t>、</a:t>
            </a:r>
            <a:r>
              <a:rPr lang="en-US" altLang="zh-CN" sz="1400" dirty="0" err="1"/>
              <a:t>tty</a:t>
            </a:r>
            <a:r>
              <a:rPr lang="zh-CN" altLang="en-US" sz="1400" dirty="0"/>
              <a:t>、</a:t>
            </a:r>
            <a:r>
              <a:rPr lang="en-US" altLang="zh-CN" sz="1400" dirty="0" err="1"/>
              <a:t>su</a:t>
            </a:r>
            <a:r>
              <a:rPr lang="zh-CN" altLang="en-US" sz="1400" dirty="0"/>
              <a:t>、</a:t>
            </a:r>
            <a:r>
              <a:rPr lang="en-US" altLang="zh-CN" sz="1400" dirty="0" err="1"/>
              <a:t>sudo</a:t>
            </a:r>
            <a:r>
              <a:rPr lang="zh-CN" altLang="en-US" sz="1400" dirty="0"/>
              <a:t>等。</a:t>
            </a:r>
          </a:p>
          <a:p>
            <a:pPr marL="0" indent="0">
              <a:buNone/>
            </a:pPr>
            <a:r>
              <a:rPr lang="en-US" altLang="zh-CN" sz="1400" dirty="0"/>
              <a:t>1.id</a:t>
            </a:r>
            <a:r>
              <a:rPr lang="zh-CN" altLang="en-US" sz="1400" dirty="0"/>
              <a:t>命令</a:t>
            </a:r>
          </a:p>
          <a:p>
            <a:pPr marL="0" indent="0">
              <a:buNone/>
            </a:pPr>
            <a:r>
              <a:rPr lang="zh-CN" altLang="en-US" sz="1400" dirty="0"/>
              <a:t>格式：</a:t>
            </a:r>
            <a:r>
              <a:rPr lang="en-US" altLang="zh-CN" sz="1400" dirty="0"/>
              <a:t>id [</a:t>
            </a:r>
            <a:r>
              <a:rPr lang="zh-CN" altLang="en-US" sz="1400" dirty="0"/>
              <a:t>选项</a:t>
            </a:r>
            <a:r>
              <a:rPr lang="en-US" altLang="zh-CN" sz="1400" dirty="0"/>
              <a:t>] user</a:t>
            </a:r>
          </a:p>
          <a:p>
            <a:pPr marL="0" indent="0">
              <a:buNone/>
            </a:pPr>
            <a:r>
              <a:rPr lang="en-US" altLang="zh-CN" sz="1400" dirty="0"/>
              <a:t>2.who</a:t>
            </a:r>
            <a:r>
              <a:rPr lang="zh-CN" altLang="en-US" sz="1400" dirty="0"/>
              <a:t>命令</a:t>
            </a:r>
          </a:p>
          <a:p>
            <a:pPr marL="0" indent="0">
              <a:buNone/>
            </a:pPr>
            <a:r>
              <a:rPr lang="zh-CN" altLang="en-US" sz="1400" dirty="0"/>
              <a:t>格式：</a:t>
            </a:r>
            <a:r>
              <a:rPr lang="en-US" altLang="zh-CN" sz="1400" dirty="0"/>
              <a:t>who [</a:t>
            </a:r>
            <a:r>
              <a:rPr lang="zh-CN" altLang="en-US" sz="1400" dirty="0"/>
              <a:t>选项</a:t>
            </a:r>
            <a:r>
              <a:rPr lang="en-US" altLang="zh-CN" sz="1400" dirty="0"/>
              <a:t>] [</a:t>
            </a:r>
            <a:r>
              <a:rPr lang="zh-CN" altLang="en-US" sz="1400" dirty="0"/>
              <a:t>文件</a:t>
            </a:r>
            <a:r>
              <a:rPr lang="en-US" altLang="zh-CN" sz="1400" dirty="0"/>
              <a:t>|</a:t>
            </a:r>
            <a:r>
              <a:rPr lang="zh-CN" altLang="en-US" sz="1400" dirty="0"/>
              <a:t>参数</a:t>
            </a:r>
            <a:r>
              <a:rPr lang="en-US" altLang="zh-CN" sz="1400" dirty="0"/>
              <a:t>1 </a:t>
            </a:r>
            <a:r>
              <a:rPr lang="zh-CN" altLang="en-US" sz="1400" dirty="0"/>
              <a:t>参数</a:t>
            </a:r>
            <a:r>
              <a:rPr lang="en-US" altLang="zh-CN" sz="1400" dirty="0"/>
              <a:t>2]</a:t>
            </a:r>
          </a:p>
          <a:p>
            <a:pPr marL="0" indent="0">
              <a:buNone/>
            </a:pPr>
            <a:r>
              <a:rPr lang="zh-CN" altLang="en-US" sz="1400" dirty="0"/>
              <a:t>功能：显示当前在本地系统上的所有登录用户的信息。显示的内容包括：登录名、</a:t>
            </a:r>
            <a:r>
              <a:rPr lang="en-US" altLang="zh-CN" sz="1400" dirty="0" err="1"/>
              <a:t>tty</a:t>
            </a:r>
            <a:r>
              <a:rPr lang="zh-CN" altLang="en-US" sz="1400" dirty="0"/>
              <a:t>、登录日期和时间。功能：显示真实有效的用户和组相关的身份信息。</a:t>
            </a:r>
          </a:p>
        </p:txBody>
      </p:sp>
    </p:spTree>
    <p:extLst>
      <p:ext uri="{BB962C8B-B14F-4D97-AF65-F5344CB8AC3E}">
        <p14:creationId xmlns:p14="http://schemas.microsoft.com/office/powerpoint/2010/main" val="640268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37120E4-2944-6382-2E50-F99D51F5A008}"/>
              </a:ext>
            </a:extLst>
          </p:cNvPr>
          <p:cNvSpPr>
            <a:spLocks noGrp="1"/>
          </p:cNvSpPr>
          <p:nvPr>
            <p:ph type="title"/>
          </p:nvPr>
        </p:nvSpPr>
        <p:spPr/>
        <p:txBody>
          <a:bodyPr/>
          <a:lstStyle/>
          <a:p>
            <a:r>
              <a:rPr lang="zh-CN" altLang="en-US" dirty="0"/>
              <a:t>知识目标</a:t>
            </a:r>
          </a:p>
        </p:txBody>
      </p:sp>
      <p:sp>
        <p:nvSpPr>
          <p:cNvPr id="3" name="内容占位符 2">
            <a:extLst>
              <a:ext uri="{FF2B5EF4-FFF2-40B4-BE49-F238E27FC236}">
                <a16:creationId xmlns:a16="http://schemas.microsoft.com/office/drawing/2014/main" id="{908E6105-E125-685A-D4A7-0AB8CDC23D63}"/>
              </a:ext>
            </a:extLst>
          </p:cNvPr>
          <p:cNvSpPr>
            <a:spLocks noGrp="1"/>
          </p:cNvSpPr>
          <p:nvPr>
            <p:ph sz="quarter" idx="13"/>
          </p:nvPr>
        </p:nvSpPr>
        <p:spPr/>
        <p:txBody>
          <a:bodyPr/>
          <a:lstStyle/>
          <a:p>
            <a:r>
              <a:rPr lang="zh-CN" altLang="en-US" dirty="0"/>
              <a:t>熟悉用户管理操作的基本命令及命令的基本参数</a:t>
            </a:r>
          </a:p>
          <a:p>
            <a:r>
              <a:rPr lang="zh-CN" altLang="en-US" dirty="0"/>
              <a:t>熟悉组管理操作的基本命令及命令的基本参数</a:t>
            </a:r>
          </a:p>
          <a:p>
            <a:r>
              <a:rPr lang="zh-CN" altLang="en-US" dirty="0"/>
              <a:t>熟悉用户和组相关文件管理操作的基本命令及命令基本参数</a:t>
            </a:r>
          </a:p>
          <a:p>
            <a:r>
              <a:rPr lang="zh-CN" altLang="en-US" dirty="0"/>
              <a:t>熟悉密码管理操作的基本命令及命令的基本参数</a:t>
            </a:r>
          </a:p>
          <a:p>
            <a:r>
              <a:rPr lang="zh-CN" altLang="en-US" dirty="0"/>
              <a:t>熟悉文件管理操作的基本命令及命令的基本参数</a:t>
            </a:r>
          </a:p>
        </p:txBody>
      </p:sp>
    </p:spTree>
    <p:extLst>
      <p:ext uri="{BB962C8B-B14F-4D97-AF65-F5344CB8AC3E}">
        <p14:creationId xmlns:p14="http://schemas.microsoft.com/office/powerpoint/2010/main" val="1592999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72132"/>
            <a:ext cx="7616792" cy="769430"/>
          </a:xfrm>
        </p:spPr>
        <p:txBody>
          <a:bodyPr/>
          <a:lstStyle/>
          <a:p>
            <a:r>
              <a:rPr lang="zh-CN" altLang="en-US" dirty="0"/>
              <a:t>知识准备</a:t>
            </a:r>
          </a:p>
        </p:txBody>
      </p:sp>
      <p:sp>
        <p:nvSpPr>
          <p:cNvPr id="3" name="内容占位符 2"/>
          <p:cNvSpPr>
            <a:spLocks noGrp="1"/>
          </p:cNvSpPr>
          <p:nvPr>
            <p:ph idx="1"/>
          </p:nvPr>
        </p:nvSpPr>
        <p:spPr>
          <a:xfrm>
            <a:off x="375469" y="647948"/>
            <a:ext cx="8496944" cy="4127115"/>
          </a:xfrm>
        </p:spPr>
        <p:txBody>
          <a:bodyPr>
            <a:noAutofit/>
          </a:bodyPr>
          <a:lstStyle/>
          <a:p>
            <a:r>
              <a:rPr lang="zh-CN" altLang="en-US" sz="1400" dirty="0"/>
              <a:t>四、与用户身份和位置相关的其他命令</a:t>
            </a:r>
          </a:p>
          <a:p>
            <a:pPr marL="0" indent="0">
              <a:buNone/>
            </a:pPr>
            <a:r>
              <a:rPr lang="en-US" altLang="zh-CN" sz="1400" dirty="0"/>
              <a:t>3.whoami</a:t>
            </a:r>
            <a:r>
              <a:rPr lang="zh-CN" altLang="en-US" sz="1400" dirty="0"/>
              <a:t>命令</a:t>
            </a:r>
          </a:p>
          <a:p>
            <a:pPr marL="0" indent="0">
              <a:buNone/>
            </a:pPr>
            <a:r>
              <a:rPr lang="en-US" altLang="zh-CN" sz="1400" dirty="0" err="1"/>
              <a:t>whoami</a:t>
            </a:r>
            <a:r>
              <a:rPr lang="zh-CN" altLang="en-US" sz="1400" dirty="0"/>
              <a:t>命令用于显示与当前有效</a:t>
            </a:r>
            <a:r>
              <a:rPr lang="en-US" altLang="zh-CN" sz="1400" dirty="0"/>
              <a:t>id</a:t>
            </a:r>
            <a:r>
              <a:rPr lang="zh-CN" altLang="en-US" sz="1400" dirty="0"/>
              <a:t>相关的用户名，也就是显示使用者自己的用户名，功能相当于</a:t>
            </a:r>
            <a:r>
              <a:rPr lang="en-US" altLang="zh-CN" sz="1400" dirty="0"/>
              <a:t>id -un</a:t>
            </a:r>
            <a:r>
              <a:rPr lang="zh-CN" altLang="en-US" sz="1400" dirty="0"/>
              <a:t>。在使用时直接输入</a:t>
            </a:r>
            <a:r>
              <a:rPr lang="en-US" altLang="zh-CN" sz="1400" dirty="0" err="1"/>
              <a:t>whoami</a:t>
            </a:r>
            <a:r>
              <a:rPr lang="zh-CN" altLang="en-US" sz="1400" dirty="0"/>
              <a:t>即可。</a:t>
            </a:r>
          </a:p>
          <a:p>
            <a:pPr marL="0" indent="0">
              <a:buNone/>
            </a:pPr>
            <a:r>
              <a:rPr lang="en-US" altLang="zh-CN" sz="1400" dirty="0"/>
              <a:t>4.mesg</a:t>
            </a:r>
            <a:r>
              <a:rPr lang="zh-CN" altLang="en-US" sz="1400" dirty="0"/>
              <a:t>命令</a:t>
            </a:r>
          </a:p>
          <a:p>
            <a:pPr marL="0" indent="0">
              <a:buNone/>
            </a:pPr>
            <a:r>
              <a:rPr lang="en-US" altLang="zh-CN" sz="1400" dirty="0" err="1"/>
              <a:t>mesg</a:t>
            </a:r>
            <a:r>
              <a:rPr lang="zh-CN" altLang="en-US" sz="1400" dirty="0"/>
              <a:t>命令用于设置本终端是否允许其他用户写，或者是否允许其他用户向本终端发送信息。其命令格式如下：</a:t>
            </a:r>
          </a:p>
          <a:p>
            <a:pPr marL="0" indent="0">
              <a:buNone/>
            </a:pPr>
            <a:r>
              <a:rPr lang="en-US" altLang="zh-CN" sz="1400" dirty="0" err="1"/>
              <a:t>mesg</a:t>
            </a:r>
            <a:r>
              <a:rPr lang="en-US" altLang="zh-CN" sz="1400" dirty="0"/>
              <a:t> [y | n]</a:t>
            </a:r>
          </a:p>
          <a:p>
            <a:pPr marL="0" indent="0">
              <a:buNone/>
            </a:pPr>
            <a:r>
              <a:rPr lang="en-US" altLang="zh-CN" sz="1400" dirty="0"/>
              <a:t>y</a:t>
            </a:r>
            <a:r>
              <a:rPr lang="zh-CN" altLang="en-US" sz="1400" dirty="0"/>
              <a:t>表示允许；</a:t>
            </a:r>
            <a:r>
              <a:rPr lang="en-US" altLang="zh-CN" sz="1400" dirty="0"/>
              <a:t>n</a:t>
            </a:r>
            <a:r>
              <a:rPr lang="zh-CN" altLang="en-US" sz="1400" dirty="0"/>
              <a:t>表示不允许。直接输入</a:t>
            </a:r>
            <a:r>
              <a:rPr lang="en-US" altLang="zh-CN" sz="1400" dirty="0" err="1"/>
              <a:t>mesg</a:t>
            </a:r>
            <a:r>
              <a:rPr lang="zh-CN" altLang="en-US" sz="1400" dirty="0"/>
              <a:t>命令时，显示当前的状态。需要注意的是，</a:t>
            </a:r>
            <a:r>
              <a:rPr lang="en-US" altLang="zh-CN" sz="1400" dirty="0" err="1"/>
              <a:t>mesg</a:t>
            </a:r>
            <a:r>
              <a:rPr lang="zh-CN" altLang="en-US" sz="1400" dirty="0"/>
              <a:t>命令不能阻止</a:t>
            </a:r>
            <a:r>
              <a:rPr lang="en-US" altLang="zh-CN" sz="1400" dirty="0"/>
              <a:t>root</a:t>
            </a:r>
            <a:r>
              <a:rPr lang="zh-CN" altLang="en-US" sz="1400" dirty="0"/>
              <a:t>用户或同名用户发来的信息。</a:t>
            </a:r>
          </a:p>
          <a:p>
            <a:pPr marL="0" indent="0">
              <a:buNone/>
            </a:pPr>
            <a:r>
              <a:rPr lang="en-US" altLang="zh-CN" sz="1400" dirty="0"/>
              <a:t>write user [</a:t>
            </a:r>
            <a:r>
              <a:rPr lang="en-US" altLang="zh-CN" sz="1400" dirty="0" err="1"/>
              <a:t>ttyname</a:t>
            </a:r>
            <a:r>
              <a:rPr lang="en-US" altLang="zh-CN" sz="1400" dirty="0"/>
              <a:t>]</a:t>
            </a:r>
          </a:p>
          <a:p>
            <a:pPr marL="0" indent="0">
              <a:buNone/>
            </a:pPr>
            <a:r>
              <a:rPr lang="en-US" altLang="zh-CN" sz="1400" dirty="0"/>
              <a:t>user</a:t>
            </a:r>
            <a:r>
              <a:rPr lang="zh-CN" altLang="en-US" sz="1400" dirty="0"/>
              <a:t>是系统中的用户名，</a:t>
            </a:r>
            <a:r>
              <a:rPr lang="en-US" altLang="zh-CN" sz="1400" dirty="0" err="1"/>
              <a:t>ttyname</a:t>
            </a:r>
            <a:r>
              <a:rPr lang="zh-CN" altLang="en-US" sz="1400" dirty="0"/>
              <a:t>是用户使用的终端设备名。当向系统中多处同时登录的同名用户之一发送信息时，需要指定终端名。</a:t>
            </a:r>
          </a:p>
        </p:txBody>
      </p:sp>
    </p:spTree>
    <p:extLst>
      <p:ext uri="{BB962C8B-B14F-4D97-AF65-F5344CB8AC3E}">
        <p14:creationId xmlns:p14="http://schemas.microsoft.com/office/powerpoint/2010/main" val="3309257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310566"/>
            <a:ext cx="7616792" cy="769430"/>
          </a:xfrm>
        </p:spPr>
        <p:txBody>
          <a:bodyPr/>
          <a:lstStyle/>
          <a:p>
            <a:r>
              <a:rPr lang="zh-CN" altLang="en-US" dirty="0"/>
              <a:t>知识准备</a:t>
            </a:r>
          </a:p>
        </p:txBody>
      </p:sp>
      <p:sp>
        <p:nvSpPr>
          <p:cNvPr id="3" name="内容占位符 2"/>
          <p:cNvSpPr>
            <a:spLocks noGrp="1"/>
          </p:cNvSpPr>
          <p:nvPr>
            <p:ph idx="1"/>
          </p:nvPr>
        </p:nvSpPr>
        <p:spPr>
          <a:xfrm>
            <a:off x="375469" y="1224012"/>
            <a:ext cx="8496944" cy="4248472"/>
          </a:xfrm>
        </p:spPr>
        <p:txBody>
          <a:bodyPr>
            <a:noAutofit/>
          </a:bodyPr>
          <a:lstStyle/>
          <a:p>
            <a:r>
              <a:rPr lang="zh-CN" altLang="en-US" sz="1400" dirty="0"/>
              <a:t>四、与用户身份和位置相关的其他命令</a:t>
            </a:r>
          </a:p>
          <a:p>
            <a:pPr marL="0" indent="0">
              <a:buNone/>
            </a:pPr>
            <a:r>
              <a:rPr lang="en-US" altLang="zh-CN" sz="1400" dirty="0"/>
              <a:t>5.write</a:t>
            </a:r>
            <a:r>
              <a:rPr lang="zh-CN" altLang="en-US" sz="1400" dirty="0"/>
              <a:t>命令</a:t>
            </a:r>
          </a:p>
          <a:p>
            <a:pPr marL="0" indent="0">
              <a:buNone/>
            </a:pPr>
            <a:r>
              <a:rPr lang="en-US" altLang="zh-CN" sz="1400" dirty="0"/>
              <a:t>write</a:t>
            </a:r>
            <a:r>
              <a:rPr lang="zh-CN" altLang="en-US" sz="1400" dirty="0"/>
              <a:t>命令用于在同时登录的用户间相互发送消息的，其命令格式如下：</a:t>
            </a:r>
          </a:p>
          <a:p>
            <a:pPr marL="0" indent="0">
              <a:buNone/>
            </a:pPr>
            <a:r>
              <a:rPr lang="en-US" altLang="zh-CN" sz="1400" dirty="0"/>
              <a:t>write user [</a:t>
            </a:r>
            <a:r>
              <a:rPr lang="en-US" altLang="zh-CN" sz="1400" dirty="0" err="1"/>
              <a:t>ttyname</a:t>
            </a:r>
            <a:r>
              <a:rPr lang="en-US" altLang="zh-CN" sz="1400" dirty="0"/>
              <a:t>]</a:t>
            </a:r>
          </a:p>
          <a:p>
            <a:pPr marL="0" indent="0">
              <a:buNone/>
            </a:pPr>
            <a:r>
              <a:rPr lang="en-US" altLang="zh-CN" sz="1400" dirty="0"/>
              <a:t>user</a:t>
            </a:r>
            <a:r>
              <a:rPr lang="zh-CN" altLang="en-US" sz="1400" dirty="0"/>
              <a:t>是系统中的用户名，</a:t>
            </a:r>
            <a:r>
              <a:rPr lang="en-US" altLang="zh-CN" sz="1400" dirty="0" err="1"/>
              <a:t>ttyname</a:t>
            </a:r>
            <a:r>
              <a:rPr lang="zh-CN" altLang="en-US" sz="1400" dirty="0"/>
              <a:t>是用户使用的终端设备名。当向系统中多处同时登录的同名用户之一发送信息时，需要指定终端名。</a:t>
            </a:r>
          </a:p>
        </p:txBody>
      </p:sp>
    </p:spTree>
    <p:extLst>
      <p:ext uri="{BB962C8B-B14F-4D97-AF65-F5344CB8AC3E}">
        <p14:creationId xmlns:p14="http://schemas.microsoft.com/office/powerpoint/2010/main" val="3832079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310566"/>
            <a:ext cx="7616792" cy="769430"/>
          </a:xfrm>
        </p:spPr>
        <p:txBody>
          <a:bodyPr/>
          <a:lstStyle/>
          <a:p>
            <a:r>
              <a:rPr lang="zh-CN" altLang="en-US" dirty="0"/>
              <a:t>知识准备</a:t>
            </a:r>
          </a:p>
        </p:txBody>
      </p:sp>
      <p:sp>
        <p:nvSpPr>
          <p:cNvPr id="3" name="内容占位符 2"/>
          <p:cNvSpPr>
            <a:spLocks noGrp="1"/>
          </p:cNvSpPr>
          <p:nvPr>
            <p:ph idx="1"/>
          </p:nvPr>
        </p:nvSpPr>
        <p:spPr>
          <a:xfrm>
            <a:off x="375469" y="1224012"/>
            <a:ext cx="8496944" cy="4248472"/>
          </a:xfrm>
        </p:spPr>
        <p:txBody>
          <a:bodyPr>
            <a:noAutofit/>
          </a:bodyPr>
          <a:lstStyle/>
          <a:p>
            <a:r>
              <a:rPr lang="zh-CN" altLang="en-US" sz="1400" dirty="0"/>
              <a:t>四、与用户身份和位置相关的其他命令</a:t>
            </a:r>
          </a:p>
          <a:p>
            <a:pPr marL="0" indent="0">
              <a:buNone/>
            </a:pPr>
            <a:r>
              <a:rPr lang="en-US" altLang="zh-CN" sz="1400" dirty="0"/>
              <a:t>6.wall</a:t>
            </a:r>
            <a:r>
              <a:rPr lang="zh-CN" altLang="en-US" sz="1400" dirty="0"/>
              <a:t>命令</a:t>
            </a:r>
          </a:p>
          <a:p>
            <a:pPr marL="0" indent="0">
              <a:buNone/>
            </a:pPr>
            <a:r>
              <a:rPr lang="en-US" altLang="zh-CN" sz="1400" dirty="0"/>
              <a:t>wall</a:t>
            </a:r>
            <a:r>
              <a:rPr lang="zh-CN" altLang="en-US" sz="1400" dirty="0"/>
              <a:t>命令用于向系统当前所有打开的终端上输出信息。通过</a:t>
            </a:r>
            <a:r>
              <a:rPr lang="en-US" altLang="zh-CN" sz="1400" dirty="0"/>
              <a:t>wall</a:t>
            </a:r>
            <a:r>
              <a:rPr lang="zh-CN" altLang="en-US" sz="1400" dirty="0"/>
              <a:t>命令可将信息发送给每位同意接收公众信息的终端机用户，若不给予其信息内容，则</a:t>
            </a:r>
            <a:r>
              <a:rPr lang="en-US" altLang="zh-CN" sz="1400" dirty="0"/>
              <a:t>wall</a:t>
            </a:r>
            <a:r>
              <a:rPr lang="zh-CN" altLang="en-US" sz="1400" dirty="0"/>
              <a:t>命令会从标准输入设备读取数据，然后再把所得到的数据传送给所有终端机用户。</a:t>
            </a:r>
          </a:p>
          <a:p>
            <a:pPr marL="0" indent="0">
              <a:buNone/>
            </a:pPr>
            <a:r>
              <a:rPr lang="en-US" altLang="zh-CN" sz="1400" dirty="0"/>
              <a:t>wall</a:t>
            </a:r>
            <a:r>
              <a:rPr lang="zh-CN" altLang="en-US" sz="1400" dirty="0"/>
              <a:t>命令格式如下：</a:t>
            </a:r>
          </a:p>
          <a:p>
            <a:pPr marL="0" indent="0">
              <a:buNone/>
            </a:pPr>
            <a:r>
              <a:rPr lang="en-US" altLang="zh-CN" sz="1400" dirty="0"/>
              <a:t>wall [</a:t>
            </a:r>
            <a:r>
              <a:rPr lang="zh-CN" altLang="en-US" sz="1400" dirty="0"/>
              <a:t>选项</a:t>
            </a:r>
            <a:r>
              <a:rPr lang="en-US" altLang="zh-CN" sz="1400" dirty="0"/>
              <a:t>] [message]</a:t>
            </a:r>
          </a:p>
          <a:p>
            <a:pPr marL="0" indent="0">
              <a:buNone/>
            </a:pPr>
            <a:r>
              <a:rPr lang="zh-CN" altLang="en-US" sz="1400" dirty="0"/>
              <a:t>当不带参数</a:t>
            </a:r>
            <a:r>
              <a:rPr lang="en-US" altLang="zh-CN" sz="1400" dirty="0"/>
              <a:t>message</a:t>
            </a:r>
            <a:r>
              <a:rPr lang="zh-CN" altLang="en-US" sz="1400" dirty="0"/>
              <a:t>直接运行</a:t>
            </a:r>
            <a:r>
              <a:rPr lang="en-US" altLang="zh-CN" sz="1400" dirty="0"/>
              <a:t>wall</a:t>
            </a:r>
            <a:r>
              <a:rPr lang="zh-CN" altLang="en-US" sz="1400" dirty="0"/>
              <a:t>时，</a:t>
            </a:r>
            <a:r>
              <a:rPr lang="en-US" altLang="zh-CN" sz="1400" dirty="0"/>
              <a:t>wall</a:t>
            </a:r>
            <a:r>
              <a:rPr lang="zh-CN" altLang="en-US" sz="1400" dirty="0"/>
              <a:t>将使用标准输入，用户在输入完毕后按</a:t>
            </a:r>
            <a:r>
              <a:rPr lang="en-US" altLang="zh-CN" sz="1400" dirty="0" err="1"/>
              <a:t>Ctrl+D</a:t>
            </a:r>
            <a:r>
              <a:rPr lang="zh-CN" altLang="en-US" sz="1400" dirty="0"/>
              <a:t>快捷键结束。</a:t>
            </a:r>
            <a:r>
              <a:rPr lang="en-US" altLang="zh-CN" sz="1400" dirty="0"/>
              <a:t>Wall</a:t>
            </a:r>
            <a:r>
              <a:rPr lang="zh-CN" altLang="en-US" sz="1400" dirty="0"/>
              <a:t>的工作可能会受终端接收信息状态的影响。</a:t>
            </a:r>
          </a:p>
        </p:txBody>
      </p:sp>
    </p:spTree>
    <p:extLst>
      <p:ext uri="{BB962C8B-B14F-4D97-AF65-F5344CB8AC3E}">
        <p14:creationId xmlns:p14="http://schemas.microsoft.com/office/powerpoint/2010/main" val="3332592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310566"/>
            <a:ext cx="7616792" cy="769430"/>
          </a:xfrm>
        </p:spPr>
        <p:txBody>
          <a:bodyPr/>
          <a:lstStyle/>
          <a:p>
            <a:r>
              <a:rPr lang="zh-CN" altLang="en-US" dirty="0"/>
              <a:t>知识准备</a:t>
            </a:r>
          </a:p>
        </p:txBody>
      </p:sp>
      <p:sp>
        <p:nvSpPr>
          <p:cNvPr id="3" name="内容占位符 2"/>
          <p:cNvSpPr>
            <a:spLocks noGrp="1"/>
          </p:cNvSpPr>
          <p:nvPr>
            <p:ph idx="1"/>
          </p:nvPr>
        </p:nvSpPr>
        <p:spPr>
          <a:xfrm>
            <a:off x="375469" y="1224012"/>
            <a:ext cx="8496944" cy="4248472"/>
          </a:xfrm>
        </p:spPr>
        <p:txBody>
          <a:bodyPr>
            <a:noAutofit/>
          </a:bodyPr>
          <a:lstStyle/>
          <a:p>
            <a:r>
              <a:rPr lang="zh-CN" altLang="en-US" sz="1400" dirty="0"/>
              <a:t>四、与用户身份和位置相关的其他命令</a:t>
            </a:r>
          </a:p>
          <a:p>
            <a:pPr marL="0" indent="0">
              <a:buNone/>
            </a:pPr>
            <a:r>
              <a:rPr lang="en-US" altLang="zh-CN" sz="1400" dirty="0"/>
              <a:t>7.tty</a:t>
            </a:r>
            <a:r>
              <a:rPr lang="zh-CN" altLang="en-US" sz="1400" dirty="0"/>
              <a:t>命令</a:t>
            </a:r>
          </a:p>
          <a:p>
            <a:pPr marL="0" indent="0">
              <a:buNone/>
            </a:pPr>
            <a:r>
              <a:rPr lang="en-US" altLang="zh-CN" sz="1400" dirty="0" err="1"/>
              <a:t>tty</a:t>
            </a:r>
            <a:r>
              <a:rPr lang="zh-CN" altLang="en-US" sz="1400" dirty="0"/>
              <a:t>命令用于显示用户使用的终端设备，以及实际使用的位置。其命令格式如下：</a:t>
            </a:r>
          </a:p>
          <a:p>
            <a:pPr marL="0" indent="0">
              <a:buNone/>
            </a:pPr>
            <a:r>
              <a:rPr lang="en-US" altLang="zh-CN" sz="1400" dirty="0" err="1"/>
              <a:t>tty</a:t>
            </a:r>
            <a:r>
              <a:rPr lang="en-US" altLang="zh-CN" sz="1400" dirty="0"/>
              <a:t> -s</a:t>
            </a:r>
          </a:p>
          <a:p>
            <a:pPr marL="0" indent="0">
              <a:buNone/>
            </a:pPr>
            <a:r>
              <a:rPr lang="zh-CN" altLang="en-US" sz="1400" dirty="0"/>
              <a:t>若不输入</a:t>
            </a:r>
            <a:r>
              <a:rPr lang="en-US" altLang="zh-CN" sz="1400" dirty="0"/>
              <a:t>-s</a:t>
            </a:r>
            <a:r>
              <a:rPr lang="zh-CN" altLang="en-US" sz="1400" dirty="0"/>
              <a:t>，则会在所使用的终端上显示所用的终端名。若输入</a:t>
            </a:r>
            <a:r>
              <a:rPr lang="en-US" altLang="zh-CN" sz="1400" dirty="0"/>
              <a:t>-s</a:t>
            </a:r>
            <a:r>
              <a:rPr lang="zh-CN" altLang="en-US" sz="1400" dirty="0"/>
              <a:t>，则什么也不输出，只返回状态，状态为</a:t>
            </a:r>
            <a:r>
              <a:rPr lang="en-US" altLang="zh-CN" sz="1400" dirty="0"/>
              <a:t>0</a:t>
            </a:r>
            <a:r>
              <a:rPr lang="zh-CN" altLang="en-US" sz="1400" dirty="0"/>
              <a:t>时，说明命令是在终端上运行的，否则命令是在后台或者其他非终端的环境下运行的。</a:t>
            </a:r>
          </a:p>
          <a:p>
            <a:pPr marL="0" indent="0">
              <a:buNone/>
            </a:pPr>
            <a:r>
              <a:rPr lang="en-US" altLang="zh-CN" sz="1400" dirty="0"/>
              <a:t>8.su</a:t>
            </a:r>
            <a:r>
              <a:rPr lang="zh-CN" altLang="en-US" sz="1400" dirty="0"/>
              <a:t>命令</a:t>
            </a:r>
          </a:p>
          <a:p>
            <a:pPr marL="0" indent="0">
              <a:buNone/>
            </a:pPr>
            <a:r>
              <a:rPr lang="en-US" altLang="zh-CN" sz="1400" dirty="0" err="1"/>
              <a:t>su</a:t>
            </a:r>
            <a:r>
              <a:rPr lang="zh-CN" altLang="en-US" sz="1400" dirty="0"/>
              <a:t>命令用于在使用者不退出系统的情况下暂时变更登入的身份，其命令格式如下：</a:t>
            </a:r>
          </a:p>
          <a:p>
            <a:pPr marL="0" indent="0">
              <a:buNone/>
            </a:pPr>
            <a:r>
              <a:rPr lang="en-US" altLang="zh-CN" sz="1400" dirty="0" err="1"/>
              <a:t>su</a:t>
            </a:r>
            <a:r>
              <a:rPr lang="en-US" altLang="zh-CN" sz="1400" dirty="0"/>
              <a:t> [</a:t>
            </a:r>
            <a:r>
              <a:rPr lang="zh-CN" altLang="en-US" sz="1400" dirty="0"/>
              <a:t>选项</a:t>
            </a:r>
            <a:r>
              <a:rPr lang="en-US" altLang="zh-CN" sz="1400" dirty="0"/>
              <a:t>] [-] [</a:t>
            </a:r>
            <a:r>
              <a:rPr lang="en-US" altLang="zh-CN" sz="1400" dirty="0" err="1"/>
              <a:t>newuser</a:t>
            </a:r>
            <a:r>
              <a:rPr lang="en-US" altLang="zh-CN" sz="1400" dirty="0"/>
              <a:t>[argument]]</a:t>
            </a:r>
            <a:endParaRPr lang="zh-CN" altLang="en-US" sz="1400" dirty="0"/>
          </a:p>
        </p:txBody>
      </p:sp>
    </p:spTree>
    <p:extLst>
      <p:ext uri="{BB962C8B-B14F-4D97-AF65-F5344CB8AC3E}">
        <p14:creationId xmlns:p14="http://schemas.microsoft.com/office/powerpoint/2010/main" val="98662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310566"/>
            <a:ext cx="7616792" cy="769430"/>
          </a:xfrm>
        </p:spPr>
        <p:txBody>
          <a:bodyPr/>
          <a:lstStyle/>
          <a:p>
            <a:r>
              <a:rPr lang="zh-CN" altLang="en-US" dirty="0"/>
              <a:t>知识准备</a:t>
            </a:r>
          </a:p>
        </p:txBody>
      </p:sp>
      <p:sp>
        <p:nvSpPr>
          <p:cNvPr id="3" name="内容占位符 2"/>
          <p:cNvSpPr>
            <a:spLocks noGrp="1"/>
          </p:cNvSpPr>
          <p:nvPr>
            <p:ph idx="1"/>
          </p:nvPr>
        </p:nvSpPr>
        <p:spPr>
          <a:xfrm>
            <a:off x="375469" y="1079996"/>
            <a:ext cx="8496944" cy="4248472"/>
          </a:xfrm>
        </p:spPr>
        <p:txBody>
          <a:bodyPr>
            <a:noAutofit/>
          </a:bodyPr>
          <a:lstStyle/>
          <a:p>
            <a:r>
              <a:rPr lang="zh-CN" altLang="en-US" sz="1400" dirty="0"/>
              <a:t>四、与用户身份和位置相关的其他命令</a:t>
            </a:r>
          </a:p>
          <a:p>
            <a:pPr marL="0" indent="0">
              <a:buNone/>
            </a:pPr>
            <a:r>
              <a:rPr lang="en-US" altLang="zh-CN" sz="1400" dirty="0" err="1"/>
              <a:t>sudo</a:t>
            </a:r>
            <a:r>
              <a:rPr lang="zh-CN" altLang="en-US" sz="1400" dirty="0"/>
              <a:t>命令的用法是允许用户以</a:t>
            </a:r>
            <a:r>
              <a:rPr lang="en-US" altLang="zh-CN" sz="1400" dirty="0"/>
              <a:t>root</a:t>
            </a:r>
            <a:r>
              <a:rPr lang="zh-CN" altLang="en-US" sz="1400" dirty="0"/>
              <a:t>用户或其他用户执行任务，其用法如下：</a:t>
            </a:r>
          </a:p>
          <a:p>
            <a:pPr marL="0" indent="0">
              <a:buNone/>
            </a:pPr>
            <a:r>
              <a:rPr lang="en-US" altLang="zh-CN" sz="1400" dirty="0" err="1"/>
              <a:t>sudo</a:t>
            </a:r>
            <a:r>
              <a:rPr lang="en-US" altLang="zh-CN" sz="1400" dirty="0"/>
              <a:t> -h | -K | -k | -V</a:t>
            </a:r>
          </a:p>
          <a:p>
            <a:pPr marL="0" indent="0">
              <a:buNone/>
            </a:pPr>
            <a:r>
              <a:rPr lang="en-US" altLang="zh-CN" sz="1400" dirty="0" err="1"/>
              <a:t>sudo</a:t>
            </a:r>
            <a:r>
              <a:rPr lang="en-US" altLang="zh-CN" sz="1400" dirty="0"/>
              <a:t> -v [-</a:t>
            </a:r>
            <a:r>
              <a:rPr lang="en-US" altLang="zh-CN" sz="1400" dirty="0" err="1"/>
              <a:t>AknS</a:t>
            </a:r>
            <a:r>
              <a:rPr lang="en-US" altLang="zh-CN" sz="1400" dirty="0"/>
              <a:t>] [-g group] [-h host] [-p prompt] [-u user]</a:t>
            </a:r>
          </a:p>
          <a:p>
            <a:pPr marL="0" indent="0">
              <a:buNone/>
            </a:pPr>
            <a:r>
              <a:rPr lang="en-US" altLang="zh-CN" sz="1400" dirty="0" err="1"/>
              <a:t>sudo</a:t>
            </a:r>
            <a:r>
              <a:rPr lang="en-US" altLang="zh-CN" sz="1400" dirty="0"/>
              <a:t> -l [-</a:t>
            </a:r>
            <a:r>
              <a:rPr lang="en-US" altLang="zh-CN" sz="1400" dirty="0" err="1"/>
              <a:t>AknS</a:t>
            </a:r>
            <a:r>
              <a:rPr lang="en-US" altLang="zh-CN" sz="1400" dirty="0"/>
              <a:t>] [-g group] [-h host] [-p prompt] [-U user] [-u user] [command]</a:t>
            </a:r>
          </a:p>
          <a:p>
            <a:pPr marL="0" indent="0">
              <a:buNone/>
            </a:pPr>
            <a:r>
              <a:rPr lang="en-US" altLang="zh-CN" sz="1400" dirty="0" err="1"/>
              <a:t>sudo</a:t>
            </a:r>
            <a:r>
              <a:rPr lang="en-US" altLang="zh-CN" sz="1400" dirty="0"/>
              <a:t> [-</a:t>
            </a:r>
            <a:r>
              <a:rPr lang="en-US" altLang="zh-CN" sz="1400" dirty="0" err="1"/>
              <a:t>AbEHknPS</a:t>
            </a:r>
            <a:r>
              <a:rPr lang="en-US" altLang="zh-CN" sz="1400" dirty="0"/>
              <a:t>] [-r role] [-t type] [-C num] [-g group] [-h host] [-p prompt]</a:t>
            </a:r>
          </a:p>
          <a:p>
            <a:pPr marL="0" indent="0">
              <a:buNone/>
            </a:pPr>
            <a:r>
              <a:rPr lang="en-US" altLang="zh-CN" sz="1400" dirty="0"/>
              <a:t>     [-T timeout] [-u user] [VAR=value] [-</a:t>
            </a:r>
            <a:r>
              <a:rPr lang="en-US" altLang="zh-CN" sz="1400" dirty="0" err="1"/>
              <a:t>i</a:t>
            </a:r>
            <a:r>
              <a:rPr lang="en-US" altLang="zh-CN" sz="1400" dirty="0"/>
              <a:t>|-s] [command]</a:t>
            </a:r>
          </a:p>
          <a:p>
            <a:pPr marL="0" indent="0">
              <a:buNone/>
            </a:pPr>
            <a:r>
              <a:rPr lang="en-US" altLang="zh-CN" sz="1400" dirty="0" err="1"/>
              <a:t>sudo</a:t>
            </a:r>
            <a:r>
              <a:rPr lang="en-US" altLang="zh-CN" sz="1400" dirty="0"/>
              <a:t> -e [-</a:t>
            </a:r>
            <a:r>
              <a:rPr lang="en-US" altLang="zh-CN" sz="1400" dirty="0" err="1"/>
              <a:t>AknS</a:t>
            </a:r>
            <a:r>
              <a:rPr lang="en-US" altLang="zh-CN" sz="1400" dirty="0"/>
              <a:t>] [-r role] [-t type] [-C num] [-g group] [-h host] [-p prompt]</a:t>
            </a:r>
          </a:p>
          <a:p>
            <a:pPr marL="0" indent="0">
              <a:buNone/>
            </a:pPr>
            <a:r>
              <a:rPr lang="en-US" altLang="zh-CN" sz="1400" dirty="0"/>
              <a:t>     [-T timeout] [-u user] file...</a:t>
            </a:r>
            <a:endParaRPr lang="zh-CN" altLang="en-US" sz="1400" dirty="0"/>
          </a:p>
        </p:txBody>
      </p:sp>
    </p:spTree>
    <p:extLst>
      <p:ext uri="{BB962C8B-B14F-4D97-AF65-F5344CB8AC3E}">
        <p14:creationId xmlns:p14="http://schemas.microsoft.com/office/powerpoint/2010/main" val="3704877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310566"/>
            <a:ext cx="7616792" cy="769430"/>
          </a:xfrm>
        </p:spPr>
        <p:txBody>
          <a:bodyPr/>
          <a:lstStyle/>
          <a:p>
            <a:r>
              <a:rPr lang="zh-CN" altLang="en-US" dirty="0"/>
              <a:t>知识准备</a:t>
            </a:r>
          </a:p>
        </p:txBody>
      </p:sp>
      <p:sp>
        <p:nvSpPr>
          <p:cNvPr id="3" name="内容占位符 2"/>
          <p:cNvSpPr>
            <a:spLocks noGrp="1"/>
          </p:cNvSpPr>
          <p:nvPr>
            <p:ph idx="1"/>
          </p:nvPr>
        </p:nvSpPr>
        <p:spPr>
          <a:xfrm>
            <a:off x="375469" y="1079996"/>
            <a:ext cx="8496944" cy="4248472"/>
          </a:xfrm>
        </p:spPr>
        <p:txBody>
          <a:bodyPr>
            <a:noAutofit/>
          </a:bodyPr>
          <a:lstStyle/>
          <a:p>
            <a:r>
              <a:rPr lang="zh-CN" altLang="en-US" sz="1400" dirty="0"/>
              <a:t>五、组管理命令</a:t>
            </a:r>
          </a:p>
          <a:p>
            <a:pPr marL="0" indent="0">
              <a:buNone/>
            </a:pPr>
            <a:r>
              <a:rPr lang="zh-CN" altLang="en-US" sz="1400" dirty="0"/>
              <a:t>管理组的命令有</a:t>
            </a:r>
            <a:r>
              <a:rPr lang="en-US" altLang="zh-CN" sz="1400" dirty="0" err="1"/>
              <a:t>groupadd</a:t>
            </a:r>
            <a:r>
              <a:rPr lang="zh-CN" altLang="en-US" sz="1400" dirty="0"/>
              <a:t>、</a:t>
            </a:r>
            <a:r>
              <a:rPr lang="en-US" altLang="zh-CN" sz="1400" dirty="0" err="1"/>
              <a:t>groupdel</a:t>
            </a:r>
            <a:r>
              <a:rPr lang="zh-CN" altLang="en-US" sz="1400" dirty="0"/>
              <a:t>、</a:t>
            </a:r>
            <a:r>
              <a:rPr lang="en-US" altLang="zh-CN" sz="1400" dirty="0" err="1"/>
              <a:t>groupmod</a:t>
            </a:r>
            <a:r>
              <a:rPr lang="zh-CN" altLang="en-US" sz="1400" dirty="0"/>
              <a:t>，分别用于组的创建、删除和修改。</a:t>
            </a:r>
          </a:p>
          <a:p>
            <a:pPr marL="0" indent="0">
              <a:buNone/>
            </a:pPr>
            <a:r>
              <a:rPr lang="en-US" altLang="zh-CN" sz="1400" dirty="0"/>
              <a:t>1.groupadd</a:t>
            </a:r>
            <a:r>
              <a:rPr lang="zh-CN" altLang="en-US" sz="1400" dirty="0"/>
              <a:t>命令</a:t>
            </a:r>
          </a:p>
          <a:p>
            <a:pPr marL="0" indent="0">
              <a:buNone/>
            </a:pPr>
            <a:r>
              <a:rPr lang="zh-CN" altLang="en-US" sz="1400" dirty="0"/>
              <a:t>格式：</a:t>
            </a:r>
            <a:r>
              <a:rPr lang="en-US" altLang="zh-CN" sz="1400" dirty="0" err="1"/>
              <a:t>groupadd</a:t>
            </a:r>
            <a:r>
              <a:rPr lang="en-US" altLang="zh-CN" sz="1400" dirty="0"/>
              <a:t> [</a:t>
            </a:r>
            <a:r>
              <a:rPr lang="zh-CN" altLang="en-US" sz="1400" dirty="0"/>
              <a:t>选项</a:t>
            </a:r>
            <a:r>
              <a:rPr lang="en-US" altLang="zh-CN" sz="1400" dirty="0"/>
              <a:t>] group</a:t>
            </a:r>
          </a:p>
          <a:p>
            <a:pPr marL="0" indent="0">
              <a:buNone/>
            </a:pPr>
            <a:r>
              <a:rPr lang="zh-CN" altLang="en-US" sz="1400" dirty="0"/>
              <a:t>功能：用于创建一个用户组。</a:t>
            </a:r>
          </a:p>
          <a:p>
            <a:pPr marL="0" indent="0">
              <a:buNone/>
            </a:pPr>
            <a:r>
              <a:rPr lang="en-US" altLang="zh-CN" sz="1400" dirty="0"/>
              <a:t>2.groupdel</a:t>
            </a:r>
            <a:r>
              <a:rPr lang="zh-CN" altLang="en-US" sz="1400" dirty="0"/>
              <a:t>命令</a:t>
            </a:r>
          </a:p>
          <a:p>
            <a:pPr marL="0" indent="0">
              <a:buNone/>
            </a:pPr>
            <a:r>
              <a:rPr lang="zh-CN" altLang="en-US" sz="1400" dirty="0"/>
              <a:t>格式：</a:t>
            </a:r>
            <a:r>
              <a:rPr lang="en-US" altLang="zh-CN" sz="1400" dirty="0" err="1"/>
              <a:t>groupdel</a:t>
            </a:r>
            <a:r>
              <a:rPr lang="en-US" altLang="zh-CN" sz="1400" dirty="0"/>
              <a:t> [</a:t>
            </a:r>
            <a:r>
              <a:rPr lang="zh-CN" altLang="en-US" sz="1400" dirty="0"/>
              <a:t>选项</a:t>
            </a:r>
            <a:r>
              <a:rPr lang="en-US" altLang="zh-CN" sz="1400" dirty="0"/>
              <a:t>] group</a:t>
            </a:r>
          </a:p>
          <a:p>
            <a:pPr marL="0" indent="0">
              <a:buNone/>
            </a:pPr>
            <a:r>
              <a:rPr lang="zh-CN" altLang="en-US" sz="1400" dirty="0"/>
              <a:t>功能：删除系统中已经存在的组</a:t>
            </a:r>
          </a:p>
          <a:p>
            <a:pPr marL="0" indent="0">
              <a:buNone/>
            </a:pPr>
            <a:r>
              <a:rPr lang="en-US" altLang="zh-CN" sz="1400" dirty="0" err="1"/>
              <a:t>groupdel</a:t>
            </a:r>
            <a:r>
              <a:rPr lang="zh-CN" altLang="en-US" sz="1400" dirty="0"/>
              <a:t>不能删除系统中仍然存在用户的基本组。在有些系统中，如果组内成员不为空，则该组不能被删除。</a:t>
            </a:r>
          </a:p>
          <a:p>
            <a:pPr marL="0" indent="0">
              <a:buNone/>
            </a:pPr>
            <a:r>
              <a:rPr lang="zh-CN" altLang="en-US" sz="1400" dirty="0"/>
              <a:t>系统创建用户是，默认情况下会创建一个与用户同名的组。</a:t>
            </a:r>
          </a:p>
        </p:txBody>
      </p:sp>
    </p:spTree>
    <p:extLst>
      <p:ext uri="{BB962C8B-B14F-4D97-AF65-F5344CB8AC3E}">
        <p14:creationId xmlns:p14="http://schemas.microsoft.com/office/powerpoint/2010/main" val="227209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310566"/>
            <a:ext cx="7616792" cy="769430"/>
          </a:xfrm>
        </p:spPr>
        <p:txBody>
          <a:bodyPr/>
          <a:lstStyle/>
          <a:p>
            <a:r>
              <a:rPr lang="zh-CN" altLang="en-US" dirty="0"/>
              <a:t>知识准备</a:t>
            </a:r>
          </a:p>
        </p:txBody>
      </p:sp>
      <p:sp>
        <p:nvSpPr>
          <p:cNvPr id="3" name="内容占位符 2"/>
          <p:cNvSpPr>
            <a:spLocks noGrp="1"/>
          </p:cNvSpPr>
          <p:nvPr>
            <p:ph idx="1"/>
          </p:nvPr>
        </p:nvSpPr>
        <p:spPr>
          <a:xfrm>
            <a:off x="375469" y="1079996"/>
            <a:ext cx="8496944" cy="4248472"/>
          </a:xfrm>
        </p:spPr>
        <p:txBody>
          <a:bodyPr>
            <a:noAutofit/>
          </a:bodyPr>
          <a:lstStyle/>
          <a:p>
            <a:r>
              <a:rPr lang="zh-CN" altLang="en-US" sz="1400" dirty="0"/>
              <a:t>五、组管理命令</a:t>
            </a:r>
          </a:p>
          <a:p>
            <a:pPr marL="0" indent="0">
              <a:buNone/>
            </a:pPr>
            <a:r>
              <a:rPr lang="zh-CN" altLang="en-US" sz="1400" dirty="0"/>
              <a:t>管理组的命令有</a:t>
            </a:r>
            <a:r>
              <a:rPr lang="en-US" altLang="zh-CN" sz="1400" dirty="0" err="1"/>
              <a:t>groupadd</a:t>
            </a:r>
            <a:r>
              <a:rPr lang="zh-CN" altLang="en-US" sz="1400" dirty="0"/>
              <a:t>、</a:t>
            </a:r>
            <a:r>
              <a:rPr lang="en-US" altLang="zh-CN" sz="1400" dirty="0" err="1"/>
              <a:t>groupdel</a:t>
            </a:r>
            <a:r>
              <a:rPr lang="zh-CN" altLang="en-US" sz="1400" dirty="0"/>
              <a:t>、</a:t>
            </a:r>
            <a:r>
              <a:rPr lang="en-US" altLang="zh-CN" sz="1400" dirty="0" err="1"/>
              <a:t>groupmod</a:t>
            </a:r>
            <a:r>
              <a:rPr lang="zh-CN" altLang="en-US" sz="1400" dirty="0"/>
              <a:t>，分别用于组的创建、删除和修改。</a:t>
            </a:r>
          </a:p>
          <a:p>
            <a:pPr marL="0" indent="0">
              <a:buNone/>
            </a:pPr>
            <a:r>
              <a:rPr lang="en-US" altLang="zh-CN" sz="1400" dirty="0"/>
              <a:t>3.groupmod</a:t>
            </a:r>
            <a:r>
              <a:rPr lang="zh-CN" altLang="en-US" sz="1400" dirty="0"/>
              <a:t>命令</a:t>
            </a:r>
          </a:p>
          <a:p>
            <a:pPr marL="0" indent="0">
              <a:buNone/>
            </a:pPr>
            <a:r>
              <a:rPr lang="zh-CN" altLang="en-US" sz="1400" dirty="0"/>
              <a:t>格式：</a:t>
            </a:r>
            <a:r>
              <a:rPr lang="en-US" altLang="zh-CN" sz="1400" dirty="0" err="1"/>
              <a:t>groupmod</a:t>
            </a:r>
            <a:r>
              <a:rPr lang="en-US" altLang="zh-CN" sz="1400" dirty="0"/>
              <a:t> [</a:t>
            </a:r>
            <a:r>
              <a:rPr lang="zh-CN" altLang="en-US" sz="1400" dirty="0"/>
              <a:t>选项</a:t>
            </a:r>
            <a:r>
              <a:rPr lang="en-US" altLang="zh-CN" sz="1400" dirty="0"/>
              <a:t>] group</a:t>
            </a:r>
          </a:p>
          <a:p>
            <a:pPr marL="0" indent="0">
              <a:buNone/>
            </a:pPr>
            <a:r>
              <a:rPr lang="zh-CN" altLang="en-US" sz="1400" dirty="0"/>
              <a:t>功能：修改已有用户组的属性。</a:t>
            </a:r>
          </a:p>
        </p:txBody>
      </p:sp>
    </p:spTree>
    <p:extLst>
      <p:ext uri="{BB962C8B-B14F-4D97-AF65-F5344CB8AC3E}">
        <p14:creationId xmlns:p14="http://schemas.microsoft.com/office/powerpoint/2010/main" val="3533973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310566"/>
            <a:ext cx="7616792" cy="769430"/>
          </a:xfrm>
        </p:spPr>
        <p:txBody>
          <a:bodyPr/>
          <a:lstStyle/>
          <a:p>
            <a:r>
              <a:rPr lang="zh-CN" altLang="en-US" dirty="0"/>
              <a:t>知识准备</a:t>
            </a:r>
          </a:p>
        </p:txBody>
      </p:sp>
      <p:sp>
        <p:nvSpPr>
          <p:cNvPr id="3" name="内容占位符 2"/>
          <p:cNvSpPr>
            <a:spLocks noGrp="1"/>
          </p:cNvSpPr>
          <p:nvPr>
            <p:ph idx="1"/>
          </p:nvPr>
        </p:nvSpPr>
        <p:spPr>
          <a:xfrm>
            <a:off x="375469" y="1079996"/>
            <a:ext cx="8496944" cy="4248472"/>
          </a:xfrm>
        </p:spPr>
        <p:txBody>
          <a:bodyPr>
            <a:noAutofit/>
          </a:bodyPr>
          <a:lstStyle/>
          <a:p>
            <a:r>
              <a:rPr lang="zh-CN" altLang="en-US" sz="1400" dirty="0"/>
              <a:t>六、用户管理图形界面</a:t>
            </a:r>
          </a:p>
          <a:p>
            <a:r>
              <a:rPr lang="zh-CN" altLang="en-US" sz="1400" dirty="0"/>
              <a:t>在统信</a:t>
            </a:r>
            <a:r>
              <a:rPr lang="en-US" altLang="zh-CN" sz="1400" dirty="0"/>
              <a:t>UOS</a:t>
            </a:r>
            <a:r>
              <a:rPr lang="zh-CN" altLang="en-US" sz="1400" dirty="0"/>
              <a:t>系统中，可以使用用户管理图形界面完成用户管理的部分功能。在用户管理图形界面可以执行创建用户、修改密码、设置用户类型等操作。</a:t>
            </a:r>
            <a:endParaRPr lang="en-US" altLang="zh-CN" sz="1400" dirty="0"/>
          </a:p>
          <a:p>
            <a:endParaRPr lang="zh-CN" altLang="en-US" sz="1400" dirty="0"/>
          </a:p>
        </p:txBody>
      </p:sp>
      <p:pic>
        <p:nvPicPr>
          <p:cNvPr id="5" name="图片 4">
            <a:extLst>
              <a:ext uri="{FF2B5EF4-FFF2-40B4-BE49-F238E27FC236}">
                <a16:creationId xmlns:a16="http://schemas.microsoft.com/office/drawing/2014/main" id="{CC909104-70D1-96CD-4A07-2FE84C1B623B}"/>
              </a:ext>
            </a:extLst>
          </p:cNvPr>
          <p:cNvPicPr>
            <a:picLocks noChangeAspect="1"/>
          </p:cNvPicPr>
          <p:nvPr/>
        </p:nvPicPr>
        <p:blipFill>
          <a:blip r:embed="rId2"/>
          <a:stretch>
            <a:fillRect/>
          </a:stretch>
        </p:blipFill>
        <p:spPr>
          <a:xfrm>
            <a:off x="951533" y="2088108"/>
            <a:ext cx="6102664" cy="2438525"/>
          </a:xfrm>
          <a:prstGeom prst="rect">
            <a:avLst/>
          </a:prstGeom>
        </p:spPr>
      </p:pic>
    </p:spTree>
    <p:extLst>
      <p:ext uri="{BB962C8B-B14F-4D97-AF65-F5344CB8AC3E}">
        <p14:creationId xmlns:p14="http://schemas.microsoft.com/office/powerpoint/2010/main" val="2287554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43892"/>
            <a:ext cx="7616792" cy="1173116"/>
          </a:xfrm>
        </p:spPr>
        <p:txBody>
          <a:bodyPr/>
          <a:lstStyle/>
          <a:p>
            <a:r>
              <a:rPr lang="zh-CN" altLang="en-US" dirty="0"/>
              <a:t>任务实施</a:t>
            </a:r>
          </a:p>
        </p:txBody>
      </p:sp>
      <p:sp>
        <p:nvSpPr>
          <p:cNvPr id="3" name="内容占位符 2"/>
          <p:cNvSpPr>
            <a:spLocks noGrp="1"/>
          </p:cNvSpPr>
          <p:nvPr>
            <p:ph idx="1"/>
          </p:nvPr>
        </p:nvSpPr>
        <p:spPr>
          <a:xfrm>
            <a:off x="671530" y="1371748"/>
            <a:ext cx="4744500" cy="2516560"/>
          </a:xfrm>
        </p:spPr>
        <p:txBody>
          <a:bodyPr>
            <a:normAutofit fontScale="92500" lnSpcReduction="20000"/>
          </a:bodyPr>
          <a:lstStyle/>
          <a:p>
            <a:pPr marL="0" indent="0">
              <a:buNone/>
            </a:pPr>
            <a:r>
              <a:rPr lang="zh-CN" altLang="en-US" sz="1500" dirty="0"/>
              <a:t>一、利用图形界面管理用户</a:t>
            </a:r>
          </a:p>
          <a:p>
            <a:pPr marL="0" indent="0">
              <a:buNone/>
            </a:pPr>
            <a:r>
              <a:rPr lang="en-US" altLang="zh-CN" sz="1500" dirty="0"/>
              <a:t>1.</a:t>
            </a:r>
            <a:r>
              <a:rPr lang="zh-CN" altLang="en-US" sz="1500" dirty="0"/>
              <a:t>创建用户</a:t>
            </a:r>
          </a:p>
          <a:p>
            <a:pPr marL="0" indent="0">
              <a:buNone/>
            </a:pPr>
            <a:r>
              <a:rPr lang="zh-CN" altLang="en-US" sz="1500" dirty="0"/>
              <a:t>（</a:t>
            </a:r>
            <a:r>
              <a:rPr lang="en-US" altLang="zh-CN" sz="1500" dirty="0"/>
              <a:t>1</a:t>
            </a:r>
            <a:r>
              <a:rPr lang="zh-CN" altLang="en-US" sz="1500" dirty="0"/>
              <a:t>）在“控制中心”界面单击“帐户”图标，进入用户管理图形界面。</a:t>
            </a:r>
          </a:p>
          <a:p>
            <a:pPr marL="0" indent="0">
              <a:buNone/>
            </a:pPr>
            <a:r>
              <a:rPr lang="zh-CN" altLang="en-US" sz="1500" dirty="0"/>
              <a:t>（</a:t>
            </a:r>
            <a:r>
              <a:rPr lang="en-US" altLang="zh-CN" sz="1500" dirty="0"/>
              <a:t>2</a:t>
            </a:r>
            <a:r>
              <a:rPr lang="zh-CN" altLang="en-US" sz="1500" dirty="0"/>
              <a:t>）在用户管理图形界面单击</a:t>
            </a:r>
            <a:r>
              <a:rPr lang="en-US" altLang="zh-CN" sz="1500" dirty="0"/>
              <a:t>【</a:t>
            </a:r>
            <a:r>
              <a:rPr lang="zh-CN" altLang="en-US" sz="1500" dirty="0"/>
              <a:t>创建用户</a:t>
            </a:r>
            <a:r>
              <a:rPr lang="en-US" altLang="zh-CN" sz="1500" dirty="0"/>
              <a:t>】</a:t>
            </a:r>
            <a:r>
              <a:rPr lang="zh-CN" altLang="en-US" sz="1500" dirty="0"/>
              <a:t>图标，进入</a:t>
            </a:r>
            <a:r>
              <a:rPr lang="en-US" altLang="zh-CN" sz="1500" dirty="0"/>
              <a:t>【</a:t>
            </a:r>
            <a:r>
              <a:rPr lang="zh-CN" altLang="en-US" sz="1500" dirty="0"/>
              <a:t>创建新用户</a:t>
            </a:r>
            <a:r>
              <a:rPr lang="en-US" altLang="zh-CN" sz="1500" dirty="0"/>
              <a:t>】</a:t>
            </a:r>
            <a:r>
              <a:rPr lang="zh-CN" altLang="en-US" sz="1500" dirty="0"/>
              <a:t>界面</a:t>
            </a:r>
          </a:p>
          <a:p>
            <a:pPr marL="0" indent="0">
              <a:buNone/>
            </a:pPr>
            <a:r>
              <a:rPr lang="zh-CN" altLang="en-US" sz="1500" dirty="0"/>
              <a:t>（</a:t>
            </a:r>
            <a:r>
              <a:rPr lang="en-US" altLang="zh-CN" sz="1500" dirty="0"/>
              <a:t>3</a:t>
            </a:r>
            <a:r>
              <a:rPr lang="zh-CN" altLang="en-US" sz="1500" dirty="0"/>
              <a:t>）在“用户名”文本框中输入用户名“</a:t>
            </a:r>
            <a:r>
              <a:rPr lang="en-US" altLang="zh-CN" sz="1500" dirty="0" err="1"/>
              <a:t>xiaohua</a:t>
            </a:r>
            <a:r>
              <a:rPr lang="en-US" altLang="zh-CN" sz="1500" dirty="0"/>
              <a:t>”</a:t>
            </a:r>
            <a:r>
              <a:rPr lang="zh-CN" altLang="en-US" sz="1500" dirty="0"/>
              <a:t>，在“密码”文本框中输入密码，在“重复密码”文本框中再次输入密码，单击“创建”按钮，完成用户创建。</a:t>
            </a:r>
          </a:p>
          <a:p>
            <a:endParaRPr lang="zh-CN" altLang="en-US" dirty="0"/>
          </a:p>
          <a:p>
            <a:endParaRPr lang="zh-CN" altLang="en-US" dirty="0"/>
          </a:p>
        </p:txBody>
      </p:sp>
      <p:pic>
        <p:nvPicPr>
          <p:cNvPr id="5" name="图片 4">
            <a:extLst>
              <a:ext uri="{FF2B5EF4-FFF2-40B4-BE49-F238E27FC236}">
                <a16:creationId xmlns:a16="http://schemas.microsoft.com/office/drawing/2014/main" id="{BE51AD1E-C5C2-A1C3-8445-1ABCCF876587}"/>
              </a:ext>
            </a:extLst>
          </p:cNvPr>
          <p:cNvPicPr>
            <a:picLocks noChangeAspect="1"/>
          </p:cNvPicPr>
          <p:nvPr/>
        </p:nvPicPr>
        <p:blipFill>
          <a:blip r:embed="rId2"/>
          <a:stretch>
            <a:fillRect/>
          </a:stretch>
        </p:blipFill>
        <p:spPr>
          <a:xfrm>
            <a:off x="5416030" y="1456133"/>
            <a:ext cx="3454578" cy="2432175"/>
          </a:xfrm>
          <a:prstGeom prst="rect">
            <a:avLst/>
          </a:prstGeom>
        </p:spPr>
      </p:pic>
    </p:spTree>
    <p:extLst>
      <p:ext uri="{BB962C8B-B14F-4D97-AF65-F5344CB8AC3E}">
        <p14:creationId xmlns:p14="http://schemas.microsoft.com/office/powerpoint/2010/main" val="3818191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43892"/>
            <a:ext cx="7616792" cy="1173116"/>
          </a:xfrm>
        </p:spPr>
        <p:txBody>
          <a:bodyPr/>
          <a:lstStyle/>
          <a:p>
            <a:r>
              <a:rPr lang="zh-CN" altLang="en-US" dirty="0"/>
              <a:t>任务实施</a:t>
            </a:r>
          </a:p>
        </p:txBody>
      </p:sp>
      <p:sp>
        <p:nvSpPr>
          <p:cNvPr id="3" name="内容占位符 2"/>
          <p:cNvSpPr>
            <a:spLocks noGrp="1"/>
          </p:cNvSpPr>
          <p:nvPr>
            <p:ph idx="1"/>
          </p:nvPr>
        </p:nvSpPr>
        <p:spPr>
          <a:xfrm>
            <a:off x="671530" y="1371748"/>
            <a:ext cx="4600484" cy="2516560"/>
          </a:xfrm>
        </p:spPr>
        <p:txBody>
          <a:bodyPr/>
          <a:lstStyle/>
          <a:p>
            <a:pPr marL="0" indent="0">
              <a:buNone/>
            </a:pPr>
            <a:r>
              <a:rPr lang="zh-CN" altLang="en-US" dirty="0"/>
              <a:t>一、利用图形界面管理用户</a:t>
            </a:r>
          </a:p>
          <a:p>
            <a:pPr marL="0" indent="0">
              <a:buNone/>
            </a:pPr>
            <a:r>
              <a:rPr lang="en-US" altLang="zh-CN" dirty="0"/>
              <a:t>2.</a:t>
            </a:r>
            <a:r>
              <a:rPr lang="zh-CN" altLang="en-US" dirty="0"/>
              <a:t>修改用户密码</a:t>
            </a:r>
          </a:p>
          <a:p>
            <a:pPr marL="0" indent="0">
              <a:buNone/>
            </a:pPr>
            <a:r>
              <a:rPr lang="zh-CN" altLang="en-US" dirty="0"/>
              <a:t>（</a:t>
            </a:r>
            <a:r>
              <a:rPr lang="en-US" altLang="zh-CN" dirty="0"/>
              <a:t>1</a:t>
            </a:r>
            <a:r>
              <a:rPr lang="zh-CN" altLang="en-US" dirty="0"/>
              <a:t>）在用户管理图形界面单击</a:t>
            </a:r>
            <a:r>
              <a:rPr lang="en-US" altLang="zh-CN" dirty="0"/>
              <a:t>【</a:t>
            </a:r>
            <a:r>
              <a:rPr lang="zh-CN" altLang="en-US" dirty="0"/>
              <a:t>修改密码</a:t>
            </a:r>
            <a:r>
              <a:rPr lang="en-US" altLang="zh-CN" dirty="0"/>
              <a:t>】</a:t>
            </a:r>
            <a:r>
              <a:rPr lang="zh-CN" altLang="en-US" dirty="0"/>
              <a:t>图标，进入</a:t>
            </a:r>
            <a:r>
              <a:rPr lang="en-US" altLang="zh-CN" dirty="0"/>
              <a:t>【</a:t>
            </a:r>
            <a:r>
              <a:rPr lang="zh-CN" altLang="en-US" dirty="0"/>
              <a:t>修改密码</a:t>
            </a:r>
            <a:r>
              <a:rPr lang="en-US" altLang="zh-CN" dirty="0"/>
              <a:t>】</a:t>
            </a:r>
            <a:r>
              <a:rPr lang="zh-CN" altLang="en-US" dirty="0"/>
              <a:t>界面，如下图</a:t>
            </a:r>
            <a:r>
              <a:rPr lang="en-US" altLang="zh-CN" dirty="0"/>
              <a:t>3.3</a:t>
            </a:r>
            <a:r>
              <a:rPr lang="zh-CN" altLang="en-US" dirty="0"/>
              <a:t>所示。</a:t>
            </a:r>
          </a:p>
          <a:p>
            <a:pPr marL="0" indent="0">
              <a:buNone/>
            </a:pPr>
            <a:r>
              <a:rPr lang="zh-CN" altLang="en-US" dirty="0"/>
              <a:t>（</a:t>
            </a:r>
            <a:r>
              <a:rPr lang="en-US" altLang="zh-CN" dirty="0"/>
              <a:t>2</a:t>
            </a:r>
            <a:r>
              <a:rPr lang="zh-CN" altLang="en-US" dirty="0"/>
              <a:t>）输入当前密码，和</a:t>
            </a:r>
            <a:r>
              <a:rPr lang="en-US" altLang="zh-CN" dirty="0"/>
              <a:t>2</a:t>
            </a:r>
            <a:r>
              <a:rPr lang="zh-CN" altLang="en-US" dirty="0"/>
              <a:t>次新密码。</a:t>
            </a:r>
          </a:p>
          <a:p>
            <a:pPr marL="0" indent="0">
              <a:buNone/>
            </a:pPr>
            <a:r>
              <a:rPr lang="zh-CN" altLang="en-US" dirty="0"/>
              <a:t>（</a:t>
            </a:r>
            <a:r>
              <a:rPr lang="en-US" altLang="zh-CN" dirty="0"/>
              <a:t>3</a:t>
            </a:r>
            <a:r>
              <a:rPr lang="zh-CN" altLang="en-US" dirty="0"/>
              <a:t>）单击保存按钮。</a:t>
            </a:r>
          </a:p>
          <a:p>
            <a:pPr marL="0" indent="0">
              <a:buNone/>
            </a:pPr>
            <a:endParaRPr lang="zh-CN" altLang="en-US" dirty="0"/>
          </a:p>
          <a:p>
            <a:endParaRPr lang="zh-CN" altLang="en-US" dirty="0"/>
          </a:p>
        </p:txBody>
      </p:sp>
      <p:pic>
        <p:nvPicPr>
          <p:cNvPr id="5" name="图片 4">
            <a:extLst>
              <a:ext uri="{FF2B5EF4-FFF2-40B4-BE49-F238E27FC236}">
                <a16:creationId xmlns:a16="http://schemas.microsoft.com/office/drawing/2014/main" id="{99838B6E-9DE6-3F5B-CFFB-5B48AB3A201C}"/>
              </a:ext>
            </a:extLst>
          </p:cNvPr>
          <p:cNvPicPr>
            <a:picLocks noChangeAspect="1"/>
          </p:cNvPicPr>
          <p:nvPr/>
        </p:nvPicPr>
        <p:blipFill>
          <a:blip r:embed="rId2"/>
          <a:stretch>
            <a:fillRect/>
          </a:stretch>
        </p:blipFill>
        <p:spPr>
          <a:xfrm>
            <a:off x="5632053" y="1614884"/>
            <a:ext cx="2819353" cy="2030288"/>
          </a:xfrm>
          <a:prstGeom prst="rect">
            <a:avLst/>
          </a:prstGeom>
        </p:spPr>
      </p:pic>
    </p:spTree>
    <p:extLst>
      <p:ext uri="{BB962C8B-B14F-4D97-AF65-F5344CB8AC3E}">
        <p14:creationId xmlns:p14="http://schemas.microsoft.com/office/powerpoint/2010/main" val="3287070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AF90145-A05E-3417-E7FE-4A53B11BF793}"/>
              </a:ext>
            </a:extLst>
          </p:cNvPr>
          <p:cNvSpPr>
            <a:spLocks noGrp="1"/>
          </p:cNvSpPr>
          <p:nvPr>
            <p:ph type="title"/>
          </p:nvPr>
        </p:nvSpPr>
        <p:spPr/>
        <p:txBody>
          <a:bodyPr/>
          <a:lstStyle/>
          <a:p>
            <a:r>
              <a:rPr lang="zh-CN" altLang="en-US" dirty="0"/>
              <a:t>技能目标</a:t>
            </a:r>
          </a:p>
        </p:txBody>
      </p:sp>
      <p:sp>
        <p:nvSpPr>
          <p:cNvPr id="3" name="内容占位符 2">
            <a:extLst>
              <a:ext uri="{FF2B5EF4-FFF2-40B4-BE49-F238E27FC236}">
                <a16:creationId xmlns:a16="http://schemas.microsoft.com/office/drawing/2014/main" id="{A475DFA1-6CBA-18E1-1D01-65D9C2D53A24}"/>
              </a:ext>
            </a:extLst>
          </p:cNvPr>
          <p:cNvSpPr>
            <a:spLocks noGrp="1"/>
          </p:cNvSpPr>
          <p:nvPr>
            <p:ph sz="quarter" idx="13"/>
          </p:nvPr>
        </p:nvSpPr>
        <p:spPr/>
        <p:txBody>
          <a:bodyPr/>
          <a:lstStyle/>
          <a:p>
            <a:r>
              <a:rPr lang="zh-CN" altLang="en-US" dirty="0"/>
              <a:t>会使用用户管理操作的基本命令对用户进行管理，并选择合适的参数</a:t>
            </a:r>
          </a:p>
          <a:p>
            <a:r>
              <a:rPr lang="zh-CN" altLang="en-US" dirty="0"/>
              <a:t>会使用组管理操作的基本命令对组进行管理，并选择合适的参数</a:t>
            </a:r>
          </a:p>
          <a:p>
            <a:r>
              <a:rPr lang="zh-CN" altLang="en-US" dirty="0"/>
              <a:t>会使用用户和组相关文件管理操作的基本命令对用户和组相关文件进行管理，并选择合适的参数</a:t>
            </a:r>
          </a:p>
          <a:p>
            <a:r>
              <a:rPr lang="zh-CN" altLang="en-US" dirty="0"/>
              <a:t>会使用密码管理操作的基本命令对密码进行管理，并选择合适的参数</a:t>
            </a:r>
          </a:p>
        </p:txBody>
      </p:sp>
    </p:spTree>
    <p:extLst>
      <p:ext uri="{BB962C8B-B14F-4D97-AF65-F5344CB8AC3E}">
        <p14:creationId xmlns:p14="http://schemas.microsoft.com/office/powerpoint/2010/main" val="667371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43892"/>
            <a:ext cx="7616792" cy="1173116"/>
          </a:xfrm>
        </p:spPr>
        <p:txBody>
          <a:bodyPr/>
          <a:lstStyle/>
          <a:p>
            <a:r>
              <a:rPr lang="zh-CN" altLang="en-US" dirty="0"/>
              <a:t>任务实施</a:t>
            </a:r>
          </a:p>
        </p:txBody>
      </p:sp>
      <p:sp>
        <p:nvSpPr>
          <p:cNvPr id="3" name="内容占位符 2"/>
          <p:cNvSpPr>
            <a:spLocks noGrp="1"/>
          </p:cNvSpPr>
          <p:nvPr>
            <p:ph idx="1"/>
          </p:nvPr>
        </p:nvSpPr>
        <p:spPr>
          <a:xfrm>
            <a:off x="671530" y="1371748"/>
            <a:ext cx="4600484" cy="2516560"/>
          </a:xfrm>
        </p:spPr>
        <p:txBody>
          <a:bodyPr/>
          <a:lstStyle/>
          <a:p>
            <a:pPr marL="0" indent="0">
              <a:buNone/>
            </a:pPr>
            <a:r>
              <a:rPr lang="zh-CN" altLang="en-US" dirty="0"/>
              <a:t>一、利用图形界面管理用户</a:t>
            </a:r>
          </a:p>
          <a:p>
            <a:pPr marL="0" indent="0">
              <a:buNone/>
            </a:pPr>
            <a:r>
              <a:rPr lang="en-US" altLang="zh-CN" dirty="0"/>
              <a:t>3.</a:t>
            </a:r>
            <a:r>
              <a:rPr lang="zh-CN" altLang="en-US" dirty="0"/>
              <a:t>删除用户</a:t>
            </a:r>
          </a:p>
          <a:p>
            <a:pPr marL="0" indent="0">
              <a:buNone/>
            </a:pPr>
            <a:r>
              <a:rPr lang="zh-CN" altLang="en-US" dirty="0"/>
              <a:t>（</a:t>
            </a:r>
            <a:r>
              <a:rPr lang="en-US" altLang="zh-CN" dirty="0"/>
              <a:t>1</a:t>
            </a:r>
            <a:r>
              <a:rPr lang="zh-CN" altLang="en-US" dirty="0"/>
              <a:t>）在用户管理图形界面，选中帐户，单击</a:t>
            </a:r>
            <a:r>
              <a:rPr lang="en-US" altLang="zh-CN" dirty="0"/>
              <a:t>【</a:t>
            </a:r>
            <a:r>
              <a:rPr lang="zh-CN" altLang="en-US" dirty="0"/>
              <a:t>删除帐户</a:t>
            </a:r>
            <a:r>
              <a:rPr lang="en-US" altLang="zh-CN" dirty="0"/>
              <a:t>】</a:t>
            </a:r>
            <a:r>
              <a:rPr lang="zh-CN" altLang="en-US" dirty="0"/>
              <a:t>按钮。</a:t>
            </a:r>
          </a:p>
          <a:p>
            <a:pPr marL="0" indent="0">
              <a:buNone/>
            </a:pPr>
            <a:r>
              <a:rPr lang="zh-CN" altLang="en-US" dirty="0"/>
              <a:t>（</a:t>
            </a:r>
            <a:r>
              <a:rPr lang="en-US" altLang="zh-CN" dirty="0"/>
              <a:t>2</a:t>
            </a:r>
            <a:r>
              <a:rPr lang="zh-CN" altLang="en-US" dirty="0"/>
              <a:t>）在弹出的确认对话框中单击删除。</a:t>
            </a:r>
          </a:p>
          <a:p>
            <a:pPr marL="0" indent="0">
              <a:buNone/>
            </a:pPr>
            <a:r>
              <a:rPr lang="zh-CN" altLang="en-US" dirty="0"/>
              <a:t>在有多个用户时，可以在用户管理图形界面中删除用户。删除时可以选择不删除用户的目录，如图</a:t>
            </a:r>
            <a:r>
              <a:rPr lang="en-US" altLang="zh-CN" dirty="0"/>
              <a:t>3.4</a:t>
            </a:r>
            <a:r>
              <a:rPr lang="zh-CN" altLang="en-US" dirty="0"/>
              <a:t>所示。</a:t>
            </a:r>
          </a:p>
          <a:p>
            <a:endParaRPr lang="zh-CN" altLang="en-US" dirty="0"/>
          </a:p>
        </p:txBody>
      </p:sp>
      <p:pic>
        <p:nvPicPr>
          <p:cNvPr id="6" name="图片 5">
            <a:extLst>
              <a:ext uri="{FF2B5EF4-FFF2-40B4-BE49-F238E27FC236}">
                <a16:creationId xmlns:a16="http://schemas.microsoft.com/office/drawing/2014/main" id="{298F3A13-F112-12F6-ADDF-DD8DB8C124CA}"/>
              </a:ext>
            </a:extLst>
          </p:cNvPr>
          <p:cNvPicPr>
            <a:picLocks noChangeAspect="1"/>
          </p:cNvPicPr>
          <p:nvPr/>
        </p:nvPicPr>
        <p:blipFill>
          <a:blip r:embed="rId2"/>
          <a:stretch>
            <a:fillRect/>
          </a:stretch>
        </p:blipFill>
        <p:spPr>
          <a:xfrm>
            <a:off x="5304689" y="1437082"/>
            <a:ext cx="3384724" cy="2451226"/>
          </a:xfrm>
          <a:prstGeom prst="rect">
            <a:avLst/>
          </a:prstGeom>
        </p:spPr>
      </p:pic>
    </p:spTree>
    <p:extLst>
      <p:ext uri="{BB962C8B-B14F-4D97-AF65-F5344CB8AC3E}">
        <p14:creationId xmlns:p14="http://schemas.microsoft.com/office/powerpoint/2010/main" val="2856042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43892"/>
            <a:ext cx="7616792" cy="1173116"/>
          </a:xfrm>
        </p:spPr>
        <p:txBody>
          <a:bodyPr/>
          <a:lstStyle/>
          <a:p>
            <a:r>
              <a:rPr lang="zh-CN" altLang="en-US" dirty="0"/>
              <a:t>任务实施</a:t>
            </a:r>
          </a:p>
        </p:txBody>
      </p:sp>
      <p:sp>
        <p:nvSpPr>
          <p:cNvPr id="3" name="内容占位符 2"/>
          <p:cNvSpPr>
            <a:spLocks noGrp="1"/>
          </p:cNvSpPr>
          <p:nvPr>
            <p:ph idx="1"/>
          </p:nvPr>
        </p:nvSpPr>
        <p:spPr>
          <a:xfrm>
            <a:off x="671529" y="1371748"/>
            <a:ext cx="7552811" cy="3308648"/>
          </a:xfrm>
        </p:spPr>
        <p:txBody>
          <a:bodyPr/>
          <a:lstStyle/>
          <a:p>
            <a:pPr marL="0" indent="0">
              <a:buNone/>
            </a:pPr>
            <a:r>
              <a:rPr lang="zh-CN" altLang="en-US" dirty="0"/>
              <a:t>二、利用终端管理用户和组</a:t>
            </a:r>
          </a:p>
          <a:p>
            <a:pPr marL="0" indent="0">
              <a:buNone/>
            </a:pPr>
            <a:r>
              <a:rPr lang="zh-CN" altLang="en-US" dirty="0"/>
              <a:t>在终端模式下，需要在</a:t>
            </a:r>
            <a:r>
              <a:rPr lang="en-US" altLang="zh-CN" dirty="0"/>
              <a:t>root</a:t>
            </a:r>
            <a:r>
              <a:rPr lang="zh-CN" altLang="en-US" dirty="0"/>
              <a:t>模式下进行用户管理操作。在终端下，可以输入如下命令切换到</a:t>
            </a:r>
            <a:r>
              <a:rPr lang="en-US" altLang="zh-CN" dirty="0"/>
              <a:t>root</a:t>
            </a:r>
            <a:r>
              <a:rPr lang="zh-CN" altLang="en-US" dirty="0"/>
              <a:t>模模式：</a:t>
            </a:r>
          </a:p>
          <a:p>
            <a:pPr marL="0" indent="0">
              <a:buNone/>
            </a:pPr>
            <a:r>
              <a:rPr lang="en-US" altLang="zh-CN" dirty="0" err="1"/>
              <a:t>sudo</a:t>
            </a:r>
            <a:r>
              <a:rPr lang="en-US" altLang="zh-CN" dirty="0"/>
              <a:t> </a:t>
            </a:r>
            <a:r>
              <a:rPr lang="en-US" altLang="zh-CN" dirty="0" err="1"/>
              <a:t>su</a:t>
            </a:r>
            <a:endParaRPr lang="en-US" altLang="zh-CN" dirty="0"/>
          </a:p>
          <a:p>
            <a:pPr marL="0" indent="0">
              <a:buNone/>
            </a:pPr>
            <a:r>
              <a:rPr lang="zh-CN" altLang="en-US" dirty="0"/>
              <a:t>系统提示输入密码，输入的密码就是用户密码。切换到</a:t>
            </a:r>
            <a:r>
              <a:rPr lang="en-US" altLang="zh-CN" dirty="0"/>
              <a:t>root</a:t>
            </a:r>
            <a:r>
              <a:rPr lang="zh-CN" altLang="en-US" dirty="0"/>
              <a:t>模式后，提示符为</a:t>
            </a:r>
            <a:r>
              <a:rPr lang="en-US" altLang="zh-CN" dirty="0"/>
              <a:t>#</a:t>
            </a:r>
            <a:r>
              <a:rPr lang="zh-CN" altLang="en-US" dirty="0"/>
              <a:t>号。</a:t>
            </a:r>
            <a:endParaRPr lang="en-US" altLang="zh-CN" dirty="0"/>
          </a:p>
          <a:p>
            <a:pPr marL="0" indent="0">
              <a:buNone/>
            </a:pPr>
            <a:r>
              <a:rPr lang="en-US" altLang="zh-CN" dirty="0"/>
              <a:t>1.</a:t>
            </a:r>
            <a:r>
              <a:rPr lang="zh-CN" altLang="en-US" dirty="0"/>
              <a:t>新建用户</a:t>
            </a:r>
          </a:p>
          <a:p>
            <a:pPr marL="0" indent="0">
              <a:buNone/>
            </a:pPr>
            <a:r>
              <a:rPr lang="zh-CN" altLang="en-US" dirty="0"/>
              <a:t>（</a:t>
            </a:r>
            <a:r>
              <a:rPr lang="en-US" altLang="zh-CN" dirty="0"/>
              <a:t>1</a:t>
            </a:r>
            <a:r>
              <a:rPr lang="zh-CN" altLang="en-US" dirty="0"/>
              <a:t>）新建用户</a:t>
            </a:r>
            <a:r>
              <a:rPr lang="en-US" altLang="zh-CN" dirty="0"/>
              <a:t>test1</a:t>
            </a:r>
            <a:r>
              <a:rPr lang="zh-CN" altLang="en-US" dirty="0"/>
              <a:t>、</a:t>
            </a:r>
            <a:r>
              <a:rPr lang="en-US" altLang="zh-CN" dirty="0"/>
              <a:t>test2</a:t>
            </a:r>
            <a:r>
              <a:rPr lang="zh-CN" altLang="en-US" dirty="0"/>
              <a:t>并给其设置密码：</a:t>
            </a:r>
          </a:p>
          <a:p>
            <a:pPr marL="0" indent="0">
              <a:buNone/>
            </a:pPr>
            <a:r>
              <a:rPr lang="en-US" altLang="zh-CN" dirty="0" err="1"/>
              <a:t>useradd</a:t>
            </a:r>
            <a:r>
              <a:rPr lang="en-US" altLang="zh-CN" dirty="0"/>
              <a:t> -p 123 test1</a:t>
            </a:r>
          </a:p>
          <a:p>
            <a:pPr marL="0" indent="0">
              <a:buNone/>
            </a:pPr>
            <a:r>
              <a:rPr lang="en-US" altLang="zh-CN" dirty="0" err="1"/>
              <a:t>useradd</a:t>
            </a:r>
            <a:r>
              <a:rPr lang="en-US" altLang="zh-CN" dirty="0"/>
              <a:t> -p 456 test2 </a:t>
            </a:r>
          </a:p>
          <a:p>
            <a:pPr marL="0" indent="0">
              <a:buNone/>
            </a:pPr>
            <a:endParaRPr lang="zh-CN" altLang="en-US" dirty="0"/>
          </a:p>
        </p:txBody>
      </p:sp>
    </p:spTree>
    <p:extLst>
      <p:ext uri="{BB962C8B-B14F-4D97-AF65-F5344CB8AC3E}">
        <p14:creationId xmlns:p14="http://schemas.microsoft.com/office/powerpoint/2010/main" val="2578773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43892"/>
            <a:ext cx="7616792" cy="1173116"/>
          </a:xfrm>
        </p:spPr>
        <p:txBody>
          <a:bodyPr/>
          <a:lstStyle/>
          <a:p>
            <a:r>
              <a:rPr lang="zh-CN" altLang="en-US" dirty="0"/>
              <a:t>任务实施</a:t>
            </a:r>
          </a:p>
        </p:txBody>
      </p:sp>
      <p:sp>
        <p:nvSpPr>
          <p:cNvPr id="3" name="内容占位符 2"/>
          <p:cNvSpPr>
            <a:spLocks noGrp="1"/>
          </p:cNvSpPr>
          <p:nvPr>
            <p:ph idx="1"/>
          </p:nvPr>
        </p:nvSpPr>
        <p:spPr>
          <a:xfrm>
            <a:off x="671529" y="1371748"/>
            <a:ext cx="7552811" cy="3308648"/>
          </a:xfrm>
        </p:spPr>
        <p:txBody>
          <a:bodyPr/>
          <a:lstStyle/>
          <a:p>
            <a:pPr marL="0" indent="0">
              <a:buNone/>
            </a:pPr>
            <a:r>
              <a:rPr lang="zh-CN" altLang="en-US" dirty="0"/>
              <a:t>二、利用终端管理用户和组</a:t>
            </a:r>
          </a:p>
          <a:p>
            <a:pPr marL="0" indent="0">
              <a:buNone/>
            </a:pPr>
            <a:r>
              <a:rPr lang="zh-CN" altLang="en-US" dirty="0"/>
              <a:t>（</a:t>
            </a:r>
            <a:r>
              <a:rPr lang="en-US" altLang="zh-CN" dirty="0"/>
              <a:t>2</a:t>
            </a:r>
            <a:r>
              <a:rPr lang="zh-CN" altLang="en-US" dirty="0"/>
              <a:t>）新建用户组</a:t>
            </a:r>
            <a:r>
              <a:rPr lang="en-US" altLang="zh-CN" dirty="0"/>
              <a:t>grp1</a:t>
            </a:r>
            <a:r>
              <a:rPr lang="zh-CN" altLang="en-US" dirty="0"/>
              <a:t>、</a:t>
            </a:r>
            <a:r>
              <a:rPr lang="en-US" altLang="zh-CN" dirty="0"/>
              <a:t>grp2</a:t>
            </a:r>
            <a:r>
              <a:rPr lang="zh-CN" altLang="en-US" dirty="0"/>
              <a:t>，并手动更改</a:t>
            </a:r>
            <a:r>
              <a:rPr lang="en-US" altLang="zh-CN" dirty="0"/>
              <a:t>grp2</a:t>
            </a:r>
            <a:r>
              <a:rPr lang="zh-CN" altLang="en-US" dirty="0"/>
              <a:t>的组</a:t>
            </a:r>
            <a:r>
              <a:rPr lang="en-US" altLang="zh-CN" dirty="0"/>
              <a:t>ID</a:t>
            </a:r>
            <a:r>
              <a:rPr lang="zh-CN" altLang="en-US" dirty="0"/>
              <a:t>：</a:t>
            </a:r>
          </a:p>
          <a:p>
            <a:pPr marL="0" indent="0">
              <a:buNone/>
            </a:pPr>
            <a:r>
              <a:rPr lang="en-US" altLang="zh-CN" dirty="0" err="1"/>
              <a:t>groupadd</a:t>
            </a:r>
            <a:r>
              <a:rPr lang="en-US" altLang="zh-CN" dirty="0"/>
              <a:t> grp1</a:t>
            </a:r>
          </a:p>
          <a:p>
            <a:pPr marL="0" indent="0">
              <a:buNone/>
            </a:pPr>
            <a:r>
              <a:rPr lang="en-US" altLang="zh-CN" dirty="0" err="1"/>
              <a:t>groupadd</a:t>
            </a:r>
            <a:r>
              <a:rPr lang="en-US" altLang="zh-CN" dirty="0"/>
              <a:t> -g 903 grep2</a:t>
            </a:r>
          </a:p>
          <a:p>
            <a:pPr marL="0" indent="0">
              <a:buNone/>
            </a:pPr>
            <a:r>
              <a:rPr lang="zh-CN" altLang="en-US" dirty="0"/>
              <a:t>（</a:t>
            </a:r>
            <a:r>
              <a:rPr lang="en-US" altLang="zh-CN" dirty="0"/>
              <a:t>3</a:t>
            </a:r>
            <a:r>
              <a:rPr lang="zh-CN" altLang="en-US" dirty="0"/>
              <a:t>）新建用户</a:t>
            </a:r>
            <a:r>
              <a:rPr lang="en-US" altLang="zh-CN" dirty="0"/>
              <a:t>test3</a:t>
            </a:r>
            <a:r>
              <a:rPr lang="zh-CN" altLang="en-US" dirty="0"/>
              <a:t>，用户</a:t>
            </a:r>
            <a:r>
              <a:rPr lang="en-US" altLang="zh-CN" dirty="0"/>
              <a:t>ID</a:t>
            </a:r>
            <a:r>
              <a:rPr lang="zh-CN" altLang="en-US" dirty="0"/>
              <a:t>号为</a:t>
            </a:r>
            <a:r>
              <a:rPr lang="en-US" altLang="zh-CN" dirty="0"/>
              <a:t>901</a:t>
            </a:r>
            <a:r>
              <a:rPr lang="zh-CN" altLang="en-US" dirty="0"/>
              <a:t>，主用户组为</a:t>
            </a:r>
            <a:r>
              <a:rPr lang="en-US" altLang="zh-CN" dirty="0"/>
              <a:t>grp1</a:t>
            </a:r>
            <a:r>
              <a:rPr lang="zh-CN" altLang="en-US" dirty="0"/>
              <a:t>，附属用户组为</a:t>
            </a:r>
            <a:r>
              <a:rPr lang="en-US" altLang="zh-CN" dirty="0"/>
              <a:t>grp2</a:t>
            </a:r>
            <a:r>
              <a:rPr lang="zh-CN" altLang="en-US" dirty="0"/>
              <a:t>，用户描述信息“</a:t>
            </a:r>
            <a:r>
              <a:rPr lang="en-US" altLang="zh-CN" dirty="0"/>
              <a:t>test”</a:t>
            </a:r>
            <a:r>
              <a:rPr lang="zh-CN" altLang="en-US" dirty="0"/>
              <a:t>，用户主目录为</a:t>
            </a:r>
            <a:r>
              <a:rPr lang="en-US" altLang="zh-CN" dirty="0"/>
              <a:t>/var/t3</a:t>
            </a:r>
            <a:r>
              <a:rPr lang="zh-CN" altLang="en-US" dirty="0"/>
              <a:t>，并为其设置密码：</a:t>
            </a:r>
          </a:p>
          <a:p>
            <a:pPr marL="0" indent="0">
              <a:buNone/>
            </a:pPr>
            <a:r>
              <a:rPr lang="en-US" altLang="zh-CN" dirty="0" err="1"/>
              <a:t>useradd</a:t>
            </a:r>
            <a:r>
              <a:rPr lang="en-US" altLang="zh-CN" dirty="0"/>
              <a:t> -u 901 -g grp1 -G grep2 -c "test" -d /var/t3 -p 789 test3</a:t>
            </a:r>
          </a:p>
          <a:p>
            <a:pPr marL="0" indent="0">
              <a:buNone/>
            </a:pPr>
            <a:endParaRPr lang="zh-CN" altLang="en-US" dirty="0"/>
          </a:p>
        </p:txBody>
      </p:sp>
    </p:spTree>
    <p:extLst>
      <p:ext uri="{BB962C8B-B14F-4D97-AF65-F5344CB8AC3E}">
        <p14:creationId xmlns:p14="http://schemas.microsoft.com/office/powerpoint/2010/main" val="725729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29" y="-72132"/>
            <a:ext cx="7616792" cy="1173116"/>
          </a:xfrm>
        </p:spPr>
        <p:txBody>
          <a:bodyPr/>
          <a:lstStyle/>
          <a:p>
            <a:r>
              <a:rPr lang="zh-CN" altLang="en-US" dirty="0"/>
              <a:t>任务实施</a:t>
            </a:r>
          </a:p>
        </p:txBody>
      </p:sp>
      <p:sp>
        <p:nvSpPr>
          <p:cNvPr id="3" name="内容占位符 2"/>
          <p:cNvSpPr>
            <a:spLocks noGrp="1"/>
          </p:cNvSpPr>
          <p:nvPr>
            <p:ph idx="1"/>
          </p:nvPr>
        </p:nvSpPr>
        <p:spPr>
          <a:xfrm>
            <a:off x="735510" y="865832"/>
            <a:ext cx="7552811" cy="3670548"/>
          </a:xfrm>
        </p:spPr>
        <p:txBody>
          <a:bodyPr>
            <a:normAutofit fontScale="92500" lnSpcReduction="20000"/>
          </a:bodyPr>
          <a:lstStyle/>
          <a:p>
            <a:pPr marL="0" indent="0">
              <a:buNone/>
            </a:pPr>
            <a:r>
              <a:rPr lang="zh-CN" altLang="en-US" dirty="0"/>
              <a:t>二、利用终端管理用户和组</a:t>
            </a:r>
          </a:p>
          <a:p>
            <a:pPr marL="0" indent="0">
              <a:buNone/>
            </a:pPr>
            <a:r>
              <a:rPr lang="en-US" altLang="zh-CN" dirty="0"/>
              <a:t>2.</a:t>
            </a:r>
            <a:r>
              <a:rPr lang="zh-CN" altLang="en-US" dirty="0"/>
              <a:t>查看用户属性</a:t>
            </a:r>
          </a:p>
          <a:p>
            <a:pPr marL="0" indent="0">
              <a:buNone/>
            </a:pPr>
            <a:r>
              <a:rPr lang="zh-CN" altLang="en-US" dirty="0"/>
              <a:t>（</a:t>
            </a:r>
            <a:r>
              <a:rPr lang="en-US" altLang="zh-CN" dirty="0"/>
              <a:t>1</a:t>
            </a:r>
            <a:r>
              <a:rPr lang="zh-CN" altLang="en-US" dirty="0"/>
              <a:t>）在</a:t>
            </a:r>
            <a:r>
              <a:rPr lang="en-US" altLang="zh-CN" dirty="0"/>
              <a:t>/</a:t>
            </a:r>
            <a:r>
              <a:rPr lang="en-US" altLang="zh-CN" dirty="0" err="1"/>
              <a:t>etc</a:t>
            </a:r>
            <a:r>
              <a:rPr lang="en-US" altLang="zh-CN" dirty="0"/>
              <a:t>/passwd</a:t>
            </a:r>
            <a:r>
              <a:rPr lang="zh-CN" altLang="en-US" dirty="0"/>
              <a:t>、</a:t>
            </a:r>
            <a:r>
              <a:rPr lang="en-US" altLang="zh-CN" dirty="0"/>
              <a:t>/</a:t>
            </a:r>
            <a:r>
              <a:rPr lang="en-US" altLang="zh-CN" dirty="0" err="1"/>
              <a:t>etc</a:t>
            </a:r>
            <a:r>
              <a:rPr lang="en-US" altLang="zh-CN" dirty="0"/>
              <a:t>/shadow</a:t>
            </a:r>
            <a:r>
              <a:rPr lang="zh-CN" altLang="en-US" dirty="0"/>
              <a:t>、</a:t>
            </a:r>
            <a:r>
              <a:rPr lang="en-US" altLang="zh-CN" dirty="0"/>
              <a:t>/</a:t>
            </a:r>
            <a:r>
              <a:rPr lang="en-US" altLang="zh-CN" dirty="0" err="1"/>
              <a:t>etc</a:t>
            </a:r>
            <a:r>
              <a:rPr lang="en-US" altLang="zh-CN" dirty="0"/>
              <a:t>/group</a:t>
            </a:r>
            <a:r>
              <a:rPr lang="zh-CN" altLang="en-US" dirty="0"/>
              <a:t>文件中观察用户</a:t>
            </a:r>
            <a:r>
              <a:rPr lang="en-US" altLang="zh-CN" dirty="0"/>
              <a:t>test1</a:t>
            </a:r>
            <a:r>
              <a:rPr lang="zh-CN" altLang="en-US" dirty="0"/>
              <a:t>、</a:t>
            </a:r>
            <a:r>
              <a:rPr lang="en-US" altLang="zh-CN" dirty="0"/>
              <a:t>test2</a:t>
            </a:r>
            <a:r>
              <a:rPr lang="zh-CN" altLang="en-US" dirty="0"/>
              <a:t>的属性：</a:t>
            </a:r>
          </a:p>
          <a:p>
            <a:pPr marL="0" indent="0">
              <a:buNone/>
            </a:pPr>
            <a:r>
              <a:rPr lang="en-US" altLang="zh-CN" dirty="0"/>
              <a:t>more /</a:t>
            </a:r>
            <a:r>
              <a:rPr lang="en-US" altLang="zh-CN" dirty="0" err="1"/>
              <a:t>etc</a:t>
            </a:r>
            <a:r>
              <a:rPr lang="en-US" altLang="zh-CN" dirty="0"/>
              <a:t>/passwd	                         //</a:t>
            </a:r>
            <a:r>
              <a:rPr lang="zh-CN" altLang="en-US" dirty="0"/>
              <a:t>查看 </a:t>
            </a:r>
            <a:r>
              <a:rPr lang="en-US" altLang="zh-CN" dirty="0"/>
              <a:t>/</a:t>
            </a:r>
            <a:r>
              <a:rPr lang="en-US" altLang="zh-CN" dirty="0" err="1"/>
              <a:t>etc</a:t>
            </a:r>
            <a:r>
              <a:rPr lang="en-US" altLang="zh-CN" dirty="0"/>
              <a:t>/passwd</a:t>
            </a:r>
          </a:p>
          <a:p>
            <a:pPr marL="0" indent="0">
              <a:buNone/>
            </a:pPr>
            <a:r>
              <a:rPr lang="en-US" altLang="zh-CN" dirty="0"/>
              <a:t>test1:x:1001:1001::/home/test1:/bin/</a:t>
            </a:r>
            <a:r>
              <a:rPr lang="en-US" altLang="zh-CN" dirty="0" err="1"/>
              <a:t>sh</a:t>
            </a:r>
            <a:endParaRPr lang="en-US" altLang="zh-CN" dirty="0"/>
          </a:p>
          <a:p>
            <a:pPr marL="0" indent="0">
              <a:buNone/>
            </a:pPr>
            <a:r>
              <a:rPr lang="en-US" altLang="zh-CN" dirty="0"/>
              <a:t>test2:x:1002:1002::/home/test2:/bin/</a:t>
            </a:r>
            <a:r>
              <a:rPr lang="en-US" altLang="zh-CN" dirty="0" err="1"/>
              <a:t>sh</a:t>
            </a:r>
            <a:endParaRPr lang="en-US" altLang="zh-CN" dirty="0"/>
          </a:p>
          <a:p>
            <a:pPr marL="0" indent="0">
              <a:buNone/>
            </a:pPr>
            <a:r>
              <a:rPr lang="en-US" altLang="zh-CN" dirty="0"/>
              <a:t>more /</a:t>
            </a:r>
            <a:r>
              <a:rPr lang="en-US" altLang="zh-CN" dirty="0" err="1"/>
              <a:t>etc</a:t>
            </a:r>
            <a:r>
              <a:rPr lang="en-US" altLang="zh-CN" dirty="0"/>
              <a:t>/shadow	                           //</a:t>
            </a:r>
            <a:r>
              <a:rPr lang="zh-CN" altLang="en-US" dirty="0"/>
              <a:t>查看 </a:t>
            </a:r>
            <a:r>
              <a:rPr lang="en-US" altLang="zh-CN" dirty="0"/>
              <a:t>/</a:t>
            </a:r>
            <a:r>
              <a:rPr lang="en-US" altLang="zh-CN" dirty="0" err="1"/>
              <a:t>etc</a:t>
            </a:r>
            <a:r>
              <a:rPr lang="en-US" altLang="zh-CN" dirty="0"/>
              <a:t>/shadow</a:t>
            </a:r>
          </a:p>
          <a:p>
            <a:pPr marL="0" indent="0">
              <a:buNone/>
            </a:pPr>
            <a:r>
              <a:rPr lang="en-US" altLang="zh-CN" dirty="0"/>
              <a:t>test1:213:19196:0:99999:7:::</a:t>
            </a:r>
          </a:p>
          <a:p>
            <a:pPr marL="0" indent="0">
              <a:buNone/>
            </a:pPr>
            <a:r>
              <a:rPr lang="en-US" altLang="zh-CN" dirty="0"/>
              <a:t>test2:456:19196:0:99999:7:::</a:t>
            </a:r>
          </a:p>
          <a:p>
            <a:pPr marL="0" indent="0">
              <a:buNone/>
            </a:pPr>
            <a:r>
              <a:rPr lang="en-US" altLang="zh-CN" dirty="0"/>
              <a:t>more /</a:t>
            </a:r>
            <a:r>
              <a:rPr lang="en-US" altLang="zh-CN" dirty="0" err="1"/>
              <a:t>etc</a:t>
            </a:r>
            <a:r>
              <a:rPr lang="en-US" altLang="zh-CN" dirty="0"/>
              <a:t>/group		                            //</a:t>
            </a:r>
            <a:r>
              <a:rPr lang="zh-CN" altLang="en-US" dirty="0"/>
              <a:t>查看 </a:t>
            </a:r>
            <a:r>
              <a:rPr lang="en-US" altLang="zh-CN" dirty="0"/>
              <a:t>/</a:t>
            </a:r>
            <a:r>
              <a:rPr lang="en-US" altLang="zh-CN" dirty="0" err="1"/>
              <a:t>etc</a:t>
            </a:r>
            <a:r>
              <a:rPr lang="en-US" altLang="zh-CN" dirty="0"/>
              <a:t>/group</a:t>
            </a:r>
          </a:p>
          <a:p>
            <a:pPr marL="0" indent="0">
              <a:buNone/>
            </a:pPr>
            <a:r>
              <a:rPr lang="en-US" altLang="zh-CN" dirty="0"/>
              <a:t>test1:x:1001:</a:t>
            </a:r>
          </a:p>
          <a:p>
            <a:pPr marL="0" indent="0">
              <a:buNone/>
            </a:pPr>
            <a:r>
              <a:rPr lang="en-US" altLang="zh-CN" dirty="0"/>
              <a:t>test2:x:1002:</a:t>
            </a:r>
            <a:endParaRPr lang="zh-CN" altLang="en-US" dirty="0"/>
          </a:p>
        </p:txBody>
      </p:sp>
    </p:spTree>
    <p:extLst>
      <p:ext uri="{BB962C8B-B14F-4D97-AF65-F5344CB8AC3E}">
        <p14:creationId xmlns:p14="http://schemas.microsoft.com/office/powerpoint/2010/main" val="1985775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29" y="-72132"/>
            <a:ext cx="7616792" cy="1173116"/>
          </a:xfrm>
        </p:spPr>
        <p:txBody>
          <a:bodyPr/>
          <a:lstStyle/>
          <a:p>
            <a:r>
              <a:rPr lang="zh-CN" altLang="en-US" dirty="0"/>
              <a:t>任务实施</a:t>
            </a:r>
          </a:p>
        </p:txBody>
      </p:sp>
      <p:sp>
        <p:nvSpPr>
          <p:cNvPr id="3" name="内容占位符 2"/>
          <p:cNvSpPr>
            <a:spLocks noGrp="1"/>
          </p:cNvSpPr>
          <p:nvPr>
            <p:ph idx="1"/>
          </p:nvPr>
        </p:nvSpPr>
        <p:spPr>
          <a:xfrm>
            <a:off x="735510" y="865832"/>
            <a:ext cx="7552811" cy="3670548"/>
          </a:xfrm>
        </p:spPr>
        <p:txBody>
          <a:bodyPr>
            <a:normAutofit fontScale="92500" lnSpcReduction="20000"/>
          </a:bodyPr>
          <a:lstStyle/>
          <a:p>
            <a:pPr marL="0" indent="0">
              <a:buNone/>
            </a:pPr>
            <a:r>
              <a:rPr lang="zh-CN" altLang="en-US" dirty="0"/>
              <a:t>二、利用终端管理用户和组</a:t>
            </a:r>
          </a:p>
          <a:p>
            <a:pPr marL="0" indent="0">
              <a:buNone/>
            </a:pPr>
            <a:r>
              <a:rPr lang="en-US" altLang="zh-CN" dirty="0"/>
              <a:t>2.</a:t>
            </a:r>
            <a:r>
              <a:rPr lang="zh-CN" altLang="en-US" dirty="0"/>
              <a:t>查看用户属性</a:t>
            </a:r>
          </a:p>
          <a:p>
            <a:pPr marL="0" indent="0">
              <a:buNone/>
            </a:pPr>
            <a:r>
              <a:rPr lang="zh-CN" altLang="en-US" dirty="0"/>
              <a:t>（</a:t>
            </a:r>
            <a:r>
              <a:rPr lang="en-US" altLang="zh-CN" dirty="0"/>
              <a:t>2</a:t>
            </a:r>
            <a:r>
              <a:rPr lang="zh-CN" altLang="en-US" dirty="0"/>
              <a:t>）在</a:t>
            </a:r>
            <a:r>
              <a:rPr lang="en-US" altLang="zh-CN" dirty="0"/>
              <a:t>/</a:t>
            </a:r>
            <a:r>
              <a:rPr lang="en-US" altLang="zh-CN" dirty="0" err="1"/>
              <a:t>etc</a:t>
            </a:r>
            <a:r>
              <a:rPr lang="en-US" altLang="zh-CN" dirty="0"/>
              <a:t>/group</a:t>
            </a:r>
            <a:r>
              <a:rPr lang="zh-CN" altLang="en-US" dirty="0"/>
              <a:t>文件中观察用户组</a:t>
            </a:r>
            <a:r>
              <a:rPr lang="en-US" altLang="zh-CN" dirty="0"/>
              <a:t>grp1</a:t>
            </a:r>
            <a:r>
              <a:rPr lang="zh-CN" altLang="en-US" dirty="0"/>
              <a:t>、</a:t>
            </a:r>
            <a:r>
              <a:rPr lang="en-US" altLang="zh-CN" dirty="0"/>
              <a:t>grp2</a:t>
            </a:r>
            <a:r>
              <a:rPr lang="zh-CN" altLang="en-US" dirty="0"/>
              <a:t>的属性：</a:t>
            </a:r>
          </a:p>
          <a:p>
            <a:pPr marL="0" indent="0">
              <a:buNone/>
            </a:pPr>
            <a:r>
              <a:rPr lang="en-US" altLang="zh-CN" dirty="0"/>
              <a:t>grp1:x:1003:</a:t>
            </a:r>
          </a:p>
          <a:p>
            <a:pPr marL="0" indent="0">
              <a:buNone/>
            </a:pPr>
            <a:r>
              <a:rPr lang="en-US" altLang="zh-CN" dirty="0"/>
              <a:t>grep2:x:903:</a:t>
            </a:r>
          </a:p>
          <a:p>
            <a:pPr marL="0" indent="0">
              <a:buNone/>
            </a:pPr>
            <a:r>
              <a:rPr lang="zh-CN" altLang="en-US" dirty="0"/>
              <a:t>（</a:t>
            </a:r>
            <a:r>
              <a:rPr lang="en-US" altLang="zh-CN" dirty="0"/>
              <a:t>3</a:t>
            </a:r>
            <a:r>
              <a:rPr lang="zh-CN" altLang="en-US" dirty="0"/>
              <a:t>）在</a:t>
            </a:r>
            <a:r>
              <a:rPr lang="en-US" altLang="zh-CN" dirty="0"/>
              <a:t>/</a:t>
            </a:r>
            <a:r>
              <a:rPr lang="en-US" altLang="zh-CN" dirty="0" err="1"/>
              <a:t>etc</a:t>
            </a:r>
            <a:r>
              <a:rPr lang="en-US" altLang="zh-CN" dirty="0"/>
              <a:t>/passwd</a:t>
            </a:r>
            <a:r>
              <a:rPr lang="zh-CN" altLang="en-US" dirty="0"/>
              <a:t>、</a:t>
            </a:r>
            <a:r>
              <a:rPr lang="en-US" altLang="zh-CN" dirty="0"/>
              <a:t>/</a:t>
            </a:r>
            <a:r>
              <a:rPr lang="en-US" altLang="zh-CN" dirty="0" err="1"/>
              <a:t>etc</a:t>
            </a:r>
            <a:r>
              <a:rPr lang="en-US" altLang="zh-CN" dirty="0"/>
              <a:t>/shadow</a:t>
            </a:r>
            <a:r>
              <a:rPr lang="zh-CN" altLang="en-US" dirty="0"/>
              <a:t>、</a:t>
            </a:r>
            <a:r>
              <a:rPr lang="en-US" altLang="zh-CN" dirty="0"/>
              <a:t>/</a:t>
            </a:r>
            <a:r>
              <a:rPr lang="en-US" altLang="zh-CN" dirty="0" err="1"/>
              <a:t>etc</a:t>
            </a:r>
            <a:r>
              <a:rPr lang="en-US" altLang="zh-CN" dirty="0"/>
              <a:t>/group</a:t>
            </a:r>
            <a:r>
              <a:rPr lang="zh-CN" altLang="en-US" dirty="0"/>
              <a:t>文件中观察用户</a:t>
            </a:r>
            <a:r>
              <a:rPr lang="en-US" altLang="zh-CN" dirty="0"/>
              <a:t>test3</a:t>
            </a:r>
            <a:r>
              <a:rPr lang="zh-CN" altLang="en-US" dirty="0"/>
              <a:t>的属性：</a:t>
            </a:r>
          </a:p>
          <a:p>
            <a:pPr marL="0" indent="0">
              <a:buNone/>
            </a:pPr>
            <a:r>
              <a:rPr lang="en-US" altLang="zh-CN" dirty="0"/>
              <a:t>more /</a:t>
            </a:r>
            <a:r>
              <a:rPr lang="en-US" altLang="zh-CN" dirty="0" err="1"/>
              <a:t>etc</a:t>
            </a:r>
            <a:r>
              <a:rPr lang="en-US" altLang="zh-CN" dirty="0"/>
              <a:t>/passwd	                               //</a:t>
            </a:r>
            <a:r>
              <a:rPr lang="zh-CN" altLang="en-US" dirty="0"/>
              <a:t>查看 </a:t>
            </a:r>
            <a:r>
              <a:rPr lang="en-US" altLang="zh-CN" dirty="0"/>
              <a:t>/</a:t>
            </a:r>
            <a:r>
              <a:rPr lang="en-US" altLang="zh-CN" dirty="0" err="1"/>
              <a:t>etc</a:t>
            </a:r>
            <a:r>
              <a:rPr lang="en-US" altLang="zh-CN" dirty="0"/>
              <a:t>/passwd</a:t>
            </a:r>
          </a:p>
          <a:p>
            <a:pPr marL="0" indent="0">
              <a:buNone/>
            </a:pPr>
            <a:r>
              <a:rPr lang="en-US" altLang="zh-CN" dirty="0"/>
              <a:t>test3:x:901:1003:test:/var/t3:/bin/</a:t>
            </a:r>
            <a:r>
              <a:rPr lang="en-US" altLang="zh-CN" dirty="0" err="1"/>
              <a:t>sh</a:t>
            </a:r>
            <a:endParaRPr lang="en-US" altLang="zh-CN" dirty="0"/>
          </a:p>
          <a:p>
            <a:pPr marL="0" indent="0">
              <a:buNone/>
            </a:pPr>
            <a:r>
              <a:rPr lang="en-US" altLang="zh-CN" dirty="0"/>
              <a:t>more /</a:t>
            </a:r>
            <a:r>
              <a:rPr lang="en-US" altLang="zh-CN" dirty="0" err="1"/>
              <a:t>etc</a:t>
            </a:r>
            <a:r>
              <a:rPr lang="en-US" altLang="zh-CN" dirty="0"/>
              <a:t>/shadow	                               //</a:t>
            </a:r>
            <a:r>
              <a:rPr lang="zh-CN" altLang="en-US" dirty="0"/>
              <a:t>查看 </a:t>
            </a:r>
            <a:r>
              <a:rPr lang="en-US" altLang="zh-CN" dirty="0"/>
              <a:t>/</a:t>
            </a:r>
            <a:r>
              <a:rPr lang="en-US" altLang="zh-CN" dirty="0" err="1"/>
              <a:t>etc</a:t>
            </a:r>
            <a:r>
              <a:rPr lang="en-US" altLang="zh-CN" dirty="0"/>
              <a:t>/shadow</a:t>
            </a:r>
          </a:p>
          <a:p>
            <a:pPr marL="0" indent="0">
              <a:buNone/>
            </a:pPr>
            <a:r>
              <a:rPr lang="en-US" altLang="zh-CN" dirty="0"/>
              <a:t>test3:789:19196:0:99999:7:::</a:t>
            </a:r>
          </a:p>
          <a:p>
            <a:pPr marL="0" indent="0">
              <a:buNone/>
            </a:pPr>
            <a:r>
              <a:rPr lang="en-US" altLang="zh-CN" dirty="0"/>
              <a:t>more /</a:t>
            </a:r>
            <a:r>
              <a:rPr lang="en-US" altLang="zh-CN" dirty="0" err="1"/>
              <a:t>etc</a:t>
            </a:r>
            <a:r>
              <a:rPr lang="en-US" altLang="zh-CN" dirty="0"/>
              <a:t>/group		                           //</a:t>
            </a:r>
            <a:r>
              <a:rPr lang="zh-CN" altLang="en-US" dirty="0"/>
              <a:t>查看 </a:t>
            </a:r>
            <a:r>
              <a:rPr lang="en-US" altLang="zh-CN" dirty="0"/>
              <a:t>/</a:t>
            </a:r>
            <a:r>
              <a:rPr lang="en-US" altLang="zh-CN" dirty="0" err="1"/>
              <a:t>etc</a:t>
            </a:r>
            <a:r>
              <a:rPr lang="en-US" altLang="zh-CN" dirty="0"/>
              <a:t>/group</a:t>
            </a:r>
          </a:p>
          <a:p>
            <a:pPr marL="0" indent="0">
              <a:buNone/>
            </a:pPr>
            <a:r>
              <a:rPr lang="en-US" altLang="zh-CN" dirty="0"/>
              <a:t>grep2:x:903:test3</a:t>
            </a:r>
            <a:endParaRPr lang="zh-CN" altLang="en-US" dirty="0"/>
          </a:p>
        </p:txBody>
      </p:sp>
    </p:spTree>
    <p:extLst>
      <p:ext uri="{BB962C8B-B14F-4D97-AF65-F5344CB8AC3E}">
        <p14:creationId xmlns:p14="http://schemas.microsoft.com/office/powerpoint/2010/main" val="2324500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29" y="-72132"/>
            <a:ext cx="7616792" cy="1173116"/>
          </a:xfrm>
        </p:spPr>
        <p:txBody>
          <a:bodyPr/>
          <a:lstStyle/>
          <a:p>
            <a:r>
              <a:rPr lang="zh-CN" altLang="en-US" dirty="0"/>
              <a:t>任务实施</a:t>
            </a:r>
          </a:p>
        </p:txBody>
      </p:sp>
      <p:sp>
        <p:nvSpPr>
          <p:cNvPr id="3" name="内容占位符 2"/>
          <p:cNvSpPr>
            <a:spLocks noGrp="1"/>
          </p:cNvSpPr>
          <p:nvPr>
            <p:ph idx="1"/>
          </p:nvPr>
        </p:nvSpPr>
        <p:spPr>
          <a:xfrm>
            <a:off x="735510" y="865832"/>
            <a:ext cx="7552811" cy="3670548"/>
          </a:xfrm>
        </p:spPr>
        <p:txBody>
          <a:bodyPr>
            <a:normAutofit/>
          </a:bodyPr>
          <a:lstStyle/>
          <a:p>
            <a:pPr marL="0" indent="0">
              <a:buNone/>
            </a:pPr>
            <a:r>
              <a:rPr lang="zh-CN" altLang="en-US" dirty="0"/>
              <a:t>二、利用终端管理用户和组</a:t>
            </a:r>
          </a:p>
          <a:p>
            <a:pPr marL="0" indent="0">
              <a:buNone/>
            </a:pPr>
            <a:r>
              <a:rPr lang="en-US" altLang="zh-CN" dirty="0"/>
              <a:t>3.</a:t>
            </a:r>
            <a:r>
              <a:rPr lang="zh-CN" altLang="en-US" dirty="0"/>
              <a:t>删除用户</a:t>
            </a:r>
          </a:p>
          <a:p>
            <a:pPr marL="0" indent="0">
              <a:buNone/>
            </a:pPr>
            <a:r>
              <a:rPr lang="zh-CN" altLang="en-US" dirty="0"/>
              <a:t>（</a:t>
            </a:r>
            <a:r>
              <a:rPr lang="en-US" altLang="zh-CN" dirty="0"/>
              <a:t>1</a:t>
            </a:r>
            <a:r>
              <a:rPr lang="zh-CN" altLang="en-US" dirty="0"/>
              <a:t>）删除用户组</a:t>
            </a:r>
            <a:r>
              <a:rPr lang="en-US" altLang="zh-CN" dirty="0"/>
              <a:t>grp1</a:t>
            </a:r>
            <a:r>
              <a:rPr lang="zh-CN" altLang="en-US" dirty="0"/>
              <a:t>、</a:t>
            </a:r>
            <a:r>
              <a:rPr lang="en-US" altLang="zh-CN" dirty="0"/>
              <a:t>grp2</a:t>
            </a:r>
            <a:r>
              <a:rPr lang="zh-CN" altLang="en-US" dirty="0"/>
              <a:t>：</a:t>
            </a:r>
          </a:p>
          <a:p>
            <a:pPr marL="0" indent="0">
              <a:buNone/>
            </a:pPr>
            <a:r>
              <a:rPr lang="en-US" altLang="zh-CN" dirty="0" err="1"/>
              <a:t>groupdel</a:t>
            </a:r>
            <a:r>
              <a:rPr lang="en-US" altLang="zh-CN" dirty="0"/>
              <a:t> -f grp1 </a:t>
            </a:r>
          </a:p>
          <a:p>
            <a:pPr marL="0" indent="0">
              <a:buNone/>
            </a:pPr>
            <a:r>
              <a:rPr lang="en-US" altLang="zh-CN" dirty="0" err="1"/>
              <a:t>groupdel</a:t>
            </a:r>
            <a:r>
              <a:rPr lang="en-US" altLang="zh-CN" dirty="0"/>
              <a:t> -f grep2</a:t>
            </a:r>
          </a:p>
          <a:p>
            <a:pPr marL="0" indent="0">
              <a:buNone/>
            </a:pPr>
            <a:r>
              <a:rPr lang="zh-CN" altLang="en-US" dirty="0"/>
              <a:t>（</a:t>
            </a:r>
            <a:r>
              <a:rPr lang="en-US" altLang="zh-CN" dirty="0"/>
              <a:t>2</a:t>
            </a:r>
            <a:r>
              <a:rPr lang="zh-CN" altLang="en-US" dirty="0"/>
              <a:t>）删除用户</a:t>
            </a:r>
            <a:r>
              <a:rPr lang="en-US" altLang="zh-CN" dirty="0"/>
              <a:t>test1</a:t>
            </a:r>
            <a:r>
              <a:rPr lang="zh-CN" altLang="en-US" dirty="0"/>
              <a:t>、</a:t>
            </a:r>
            <a:r>
              <a:rPr lang="en-US" altLang="zh-CN" dirty="0"/>
              <a:t>test2</a:t>
            </a:r>
            <a:r>
              <a:rPr lang="zh-CN" altLang="en-US" dirty="0"/>
              <a:t>、</a:t>
            </a:r>
            <a:r>
              <a:rPr lang="en-US" altLang="zh-CN" dirty="0"/>
              <a:t>test3</a:t>
            </a:r>
          </a:p>
          <a:p>
            <a:pPr marL="0" indent="0">
              <a:buNone/>
            </a:pPr>
            <a:r>
              <a:rPr lang="en-US" altLang="zh-CN" dirty="0" err="1"/>
              <a:t>userdel</a:t>
            </a:r>
            <a:r>
              <a:rPr lang="en-US" altLang="zh-CN" dirty="0"/>
              <a:t> test1</a:t>
            </a:r>
          </a:p>
          <a:p>
            <a:pPr marL="0" indent="0">
              <a:buNone/>
            </a:pPr>
            <a:r>
              <a:rPr lang="en-US" altLang="zh-CN" dirty="0" err="1"/>
              <a:t>userdel</a:t>
            </a:r>
            <a:r>
              <a:rPr lang="en-US" altLang="zh-CN" dirty="0"/>
              <a:t> test2</a:t>
            </a:r>
          </a:p>
          <a:p>
            <a:pPr marL="0" indent="0">
              <a:buNone/>
            </a:pPr>
            <a:r>
              <a:rPr lang="en-US" altLang="zh-CN" dirty="0" err="1"/>
              <a:t>userdel</a:t>
            </a:r>
            <a:r>
              <a:rPr lang="en-US" altLang="zh-CN" dirty="0"/>
              <a:t> test3</a:t>
            </a:r>
            <a:endParaRPr lang="zh-CN" altLang="en-US" dirty="0"/>
          </a:p>
        </p:txBody>
      </p:sp>
    </p:spTree>
    <p:extLst>
      <p:ext uri="{BB962C8B-B14F-4D97-AF65-F5344CB8AC3E}">
        <p14:creationId xmlns:p14="http://schemas.microsoft.com/office/powerpoint/2010/main" val="3239150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51633" y="1440036"/>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2</a:t>
            </a:r>
            <a:endParaRPr lang="zh-CN" altLang="en-US" sz="7200" dirty="0">
              <a:solidFill>
                <a:srgbClr val="3B3837"/>
              </a:solidFill>
            </a:endParaRPr>
          </a:p>
        </p:txBody>
      </p:sp>
      <p:sp>
        <p:nvSpPr>
          <p:cNvPr id="6" name="Rectangle 36"/>
          <p:cNvSpPr/>
          <p:nvPr/>
        </p:nvSpPr>
        <p:spPr>
          <a:xfrm>
            <a:off x="3039765" y="2232124"/>
            <a:ext cx="4968552" cy="622048"/>
          </a:xfrm>
          <a:prstGeom prst="rect">
            <a:avLst/>
          </a:prstGeom>
          <a:noFill/>
        </p:spPr>
        <p:txBody>
          <a:bodyPr wrap="square" lIns="67391" tIns="33696" rIns="67391" bIns="33696">
            <a:spAutoFit/>
          </a:bodyPr>
          <a:lstStyle/>
          <a:p>
            <a:pPr algn="ctr">
              <a:defRPr/>
            </a:pPr>
            <a:r>
              <a:rPr lang="zh-CN" altLang="en-US" sz="36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密码管理</a:t>
            </a:r>
          </a:p>
        </p:txBody>
      </p:sp>
    </p:spTree>
    <p:extLst>
      <p:ext uri="{BB962C8B-B14F-4D97-AF65-F5344CB8AC3E}">
        <p14:creationId xmlns:p14="http://schemas.microsoft.com/office/powerpoint/2010/main" val="1061966994"/>
      </p:ext>
    </p:extLst>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6301DA0-93BF-EA60-6B08-3C38AEB37075}"/>
              </a:ext>
            </a:extLst>
          </p:cNvPr>
          <p:cNvSpPr>
            <a:spLocks noGrp="1"/>
          </p:cNvSpPr>
          <p:nvPr>
            <p:ph type="title"/>
          </p:nvPr>
        </p:nvSpPr>
        <p:spPr/>
        <p:txBody>
          <a:bodyPr/>
          <a:lstStyle/>
          <a:p>
            <a:r>
              <a:rPr lang="zh-CN" altLang="en-US" dirty="0"/>
              <a:t>任务描述</a:t>
            </a:r>
          </a:p>
        </p:txBody>
      </p:sp>
      <p:sp>
        <p:nvSpPr>
          <p:cNvPr id="3" name="内容占位符 2">
            <a:extLst>
              <a:ext uri="{FF2B5EF4-FFF2-40B4-BE49-F238E27FC236}">
                <a16:creationId xmlns:a16="http://schemas.microsoft.com/office/drawing/2014/main" id="{34FA8F7F-9F74-2193-1D29-675200AACF5D}"/>
              </a:ext>
            </a:extLst>
          </p:cNvPr>
          <p:cNvSpPr>
            <a:spLocks noGrp="1"/>
          </p:cNvSpPr>
          <p:nvPr>
            <p:ph sz="quarter" idx="13"/>
          </p:nvPr>
        </p:nvSpPr>
        <p:spPr/>
        <p:txBody>
          <a:bodyPr/>
          <a:lstStyle/>
          <a:p>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小华需要在统信</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UOS</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系统中对密码的管理进行操作。</a:t>
            </a:r>
            <a:endParaRPr lang="zh-CN" altLang="en-US" dirty="0"/>
          </a:p>
        </p:txBody>
      </p:sp>
    </p:spTree>
    <p:extLst>
      <p:ext uri="{BB962C8B-B14F-4D97-AF65-F5344CB8AC3E}">
        <p14:creationId xmlns:p14="http://schemas.microsoft.com/office/powerpoint/2010/main" val="221302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任务分析</a:t>
            </a:r>
          </a:p>
        </p:txBody>
      </p:sp>
      <p:pic>
        <p:nvPicPr>
          <p:cNvPr id="7" name="内容占位符 6">
            <a:extLst>
              <a:ext uri="{FF2B5EF4-FFF2-40B4-BE49-F238E27FC236}">
                <a16:creationId xmlns:a16="http://schemas.microsoft.com/office/drawing/2014/main" id="{59B01311-95C3-7B9B-7F56-0FDFB265ED44}"/>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64532" y="1739900"/>
            <a:ext cx="4030786" cy="2516188"/>
          </a:xfrm>
        </p:spPr>
      </p:pic>
    </p:spTree>
    <p:extLst>
      <p:ext uri="{BB962C8B-B14F-4D97-AF65-F5344CB8AC3E}">
        <p14:creationId xmlns:p14="http://schemas.microsoft.com/office/powerpoint/2010/main" val="65649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197491"/>
            <a:ext cx="7616792" cy="1173116"/>
          </a:xfrm>
        </p:spPr>
        <p:txBody>
          <a:bodyPr/>
          <a:lstStyle/>
          <a:p>
            <a:r>
              <a:rPr lang="zh-CN" altLang="en-US" dirty="0"/>
              <a:t>知识准备</a:t>
            </a:r>
          </a:p>
        </p:txBody>
      </p:sp>
      <p:sp>
        <p:nvSpPr>
          <p:cNvPr id="3" name="内容占位符 2"/>
          <p:cNvSpPr>
            <a:spLocks noGrp="1"/>
          </p:cNvSpPr>
          <p:nvPr>
            <p:ph idx="1"/>
          </p:nvPr>
        </p:nvSpPr>
        <p:spPr>
          <a:xfrm>
            <a:off x="671529" y="1152004"/>
            <a:ext cx="7616793" cy="3104260"/>
          </a:xfrm>
        </p:spPr>
        <p:txBody>
          <a:bodyPr>
            <a:normAutofit fontScale="92500" lnSpcReduction="10000"/>
          </a:bodyPr>
          <a:lstStyle/>
          <a:p>
            <a:r>
              <a:rPr lang="zh-CN" altLang="en-US" dirty="0"/>
              <a:t>一、密码管理</a:t>
            </a:r>
          </a:p>
          <a:p>
            <a:pPr marL="0" indent="0">
              <a:buNone/>
            </a:pPr>
            <a:r>
              <a:rPr lang="zh-CN" altLang="en-US" dirty="0"/>
              <a:t>密码管理是实现身份认证的基础，具有用户身份认证、访问控制和操作的可靠性等特点。可用于密码的字符是广泛的，一般来说，可以使用大小写字母、数字、标点符号等，有的系统甚至可以使用光标键和功能键等。</a:t>
            </a:r>
          </a:p>
          <a:p>
            <a:pPr marL="0" indent="0">
              <a:buNone/>
            </a:pPr>
            <a:r>
              <a:rPr lang="zh-CN" altLang="en-US" dirty="0"/>
              <a:t>在使用密码时应注意以下几个问题：</a:t>
            </a:r>
          </a:p>
          <a:p>
            <a:pPr marL="0" indent="0">
              <a:buNone/>
            </a:pPr>
            <a:r>
              <a:rPr lang="zh-CN" altLang="en-US" dirty="0"/>
              <a:t>（</a:t>
            </a:r>
            <a:r>
              <a:rPr lang="en-US" altLang="zh-CN" dirty="0"/>
              <a:t>1</a:t>
            </a:r>
            <a:r>
              <a:rPr lang="zh-CN" altLang="en-US" dirty="0"/>
              <a:t>）密码应定期或不定期进行修改；</a:t>
            </a:r>
          </a:p>
          <a:p>
            <a:pPr marL="0" indent="0">
              <a:buNone/>
            </a:pPr>
            <a:r>
              <a:rPr lang="zh-CN" altLang="en-US" dirty="0"/>
              <a:t>（</a:t>
            </a:r>
            <a:r>
              <a:rPr lang="en-US" altLang="zh-CN" dirty="0"/>
              <a:t>2</a:t>
            </a:r>
            <a:r>
              <a:rPr lang="zh-CN" altLang="en-US" dirty="0"/>
              <a:t>）密码内不应包含完整的单词、生日、电话号码、姓名、用户名、地址等信息；</a:t>
            </a:r>
          </a:p>
          <a:p>
            <a:pPr marL="0" indent="0">
              <a:buNone/>
            </a:pPr>
            <a:r>
              <a:rPr lang="zh-CN" altLang="en-US" dirty="0"/>
              <a:t>（</a:t>
            </a:r>
            <a:r>
              <a:rPr lang="en-US" altLang="zh-CN" dirty="0"/>
              <a:t>3</a:t>
            </a:r>
            <a:r>
              <a:rPr lang="zh-CN" altLang="en-US" dirty="0"/>
              <a:t>）不同的系统或用户应该有不同的密码；</a:t>
            </a:r>
          </a:p>
          <a:p>
            <a:pPr marL="0" indent="0">
              <a:buNone/>
            </a:pPr>
            <a:r>
              <a:rPr lang="zh-CN" altLang="en-US" dirty="0"/>
              <a:t>（</a:t>
            </a:r>
            <a:r>
              <a:rPr lang="en-US" altLang="zh-CN" dirty="0"/>
              <a:t>4</a:t>
            </a:r>
            <a:r>
              <a:rPr lang="zh-CN" altLang="en-US" dirty="0"/>
              <a:t>）密码要保密，勿共享密码，更改的密码应容易记忆；</a:t>
            </a:r>
          </a:p>
          <a:p>
            <a:pPr marL="0" indent="0">
              <a:buNone/>
            </a:pPr>
            <a:r>
              <a:rPr lang="zh-CN" altLang="en-US" dirty="0"/>
              <a:t>（</a:t>
            </a:r>
            <a:r>
              <a:rPr lang="en-US" altLang="zh-CN" dirty="0"/>
              <a:t>5</a:t>
            </a:r>
            <a:r>
              <a:rPr lang="zh-CN" altLang="en-US" dirty="0"/>
              <a:t>）输入密码时不让人看见，也不去窥视别人的密码。</a:t>
            </a:r>
          </a:p>
        </p:txBody>
      </p:sp>
    </p:spTree>
    <p:extLst>
      <p:ext uri="{BB962C8B-B14F-4D97-AF65-F5344CB8AC3E}">
        <p14:creationId xmlns:p14="http://schemas.microsoft.com/office/powerpoint/2010/main" val="2713759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70487" y="1449145"/>
            <a:ext cx="3085305" cy="0"/>
          </a:xfrm>
          <a:prstGeom prst="line">
            <a:avLst/>
          </a:prstGeom>
          <a:ln w="19050">
            <a:solidFill>
              <a:srgbClr val="D9D9D9"/>
            </a:solidFill>
          </a:ln>
        </p:spPr>
        <p:style>
          <a:lnRef idx="1">
            <a:schemeClr val="accent1"/>
          </a:lnRef>
          <a:fillRef idx="0">
            <a:schemeClr val="accent1"/>
          </a:fillRef>
          <a:effectRef idx="0">
            <a:schemeClr val="accent1"/>
          </a:effectRef>
          <a:fontRef idx="minor">
            <a:schemeClr val="tx1"/>
          </a:fontRef>
        </p:style>
      </p:cxnSp>
      <p:sp>
        <p:nvSpPr>
          <p:cNvPr id="6" name="Rectangle 36"/>
          <p:cNvSpPr/>
          <p:nvPr/>
        </p:nvSpPr>
        <p:spPr>
          <a:xfrm>
            <a:off x="1023540" y="1017100"/>
            <a:ext cx="1264612" cy="745159"/>
          </a:xfrm>
          <a:prstGeom prst="rect">
            <a:avLst/>
          </a:prstGeom>
          <a:solidFill>
            <a:srgbClr val="F6F5F5"/>
          </a:solidFill>
        </p:spPr>
        <p:txBody>
          <a:bodyPr wrap="none" lIns="67391" tIns="33696" rIns="67391" bIns="33696">
            <a:spAutoFit/>
          </a:bodyPr>
          <a:lstStyle/>
          <a:p>
            <a:pPr algn="ctr">
              <a:defRPr/>
            </a:pPr>
            <a:r>
              <a:rPr lang="zh-CN" altLang="en-US" sz="44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目录</a:t>
            </a:r>
          </a:p>
        </p:txBody>
      </p:sp>
      <p:sp>
        <p:nvSpPr>
          <p:cNvPr id="8" name="Rectangle 36"/>
          <p:cNvSpPr/>
          <p:nvPr/>
        </p:nvSpPr>
        <p:spPr>
          <a:xfrm>
            <a:off x="612256" y="1881191"/>
            <a:ext cx="4278954" cy="375827"/>
          </a:xfrm>
          <a:prstGeom prst="rect">
            <a:avLst/>
          </a:prstGeom>
          <a:noFill/>
        </p:spPr>
        <p:txBody>
          <a:bodyPr wrap="square" lIns="67391" tIns="33696" rIns="67391" bIns="33696">
            <a:spAutoFit/>
          </a:bodyPr>
          <a:lstStyle/>
          <a:p>
            <a:pPr>
              <a:defRPr/>
            </a:pPr>
            <a:r>
              <a:rPr lang="en-US"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1-</a:t>
            </a:r>
            <a:r>
              <a:rPr lang="zh-CN" altLang="en-US"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用户和组管理</a:t>
            </a:r>
          </a:p>
        </p:txBody>
      </p:sp>
      <p:sp>
        <p:nvSpPr>
          <p:cNvPr id="9" name="Rectangle 36"/>
          <p:cNvSpPr/>
          <p:nvPr/>
        </p:nvSpPr>
        <p:spPr>
          <a:xfrm>
            <a:off x="612256" y="3122536"/>
            <a:ext cx="2160240" cy="375827"/>
          </a:xfrm>
          <a:prstGeom prst="rect">
            <a:avLst/>
          </a:prstGeom>
          <a:noFill/>
        </p:spPr>
        <p:txBody>
          <a:bodyPr wrap="square" lIns="67391" tIns="33696" rIns="67391" bIns="33696">
            <a:spAutoFit/>
          </a:bodyPr>
          <a:lstStyle/>
          <a:p>
            <a:pPr algn="ctr">
              <a:defRPr/>
            </a:pPr>
            <a:r>
              <a:rPr lang="en-US"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3-</a:t>
            </a:r>
            <a:r>
              <a:rPr lang="zh-CN" altLang="en-US"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文件系统的管理</a:t>
            </a:r>
          </a:p>
        </p:txBody>
      </p:sp>
      <p:sp>
        <p:nvSpPr>
          <p:cNvPr id="10" name="Rectangle 36"/>
          <p:cNvSpPr/>
          <p:nvPr/>
        </p:nvSpPr>
        <p:spPr>
          <a:xfrm>
            <a:off x="231453" y="2485555"/>
            <a:ext cx="2160240" cy="375827"/>
          </a:xfrm>
          <a:prstGeom prst="rect">
            <a:avLst/>
          </a:prstGeom>
          <a:noFill/>
        </p:spPr>
        <p:txBody>
          <a:bodyPr wrap="square" lIns="67391" tIns="33696" rIns="67391" bIns="33696">
            <a:spAutoFit/>
          </a:bodyPr>
          <a:lstStyle/>
          <a:p>
            <a:pPr algn="ctr">
              <a:defRPr/>
            </a:pPr>
            <a:r>
              <a:rPr lang="en-US"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2-</a:t>
            </a:r>
            <a:r>
              <a:rPr lang="zh-CN" altLang="en-US"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密码管理</a:t>
            </a:r>
          </a:p>
        </p:txBody>
      </p:sp>
    </p:spTree>
  </p:cSld>
  <p:clrMapOvr>
    <a:masterClrMapping/>
  </p:clrMapOvr>
  <mc:AlternateContent xmlns:mc="http://schemas.openxmlformats.org/markup-compatibility/2006" xmlns:p14="http://schemas.microsoft.com/office/powerpoint/2010/main">
    <mc:Choice Requires="p14">
      <p:transition spd="med" p14:dur="700" advTm="7431">
        <p:fade/>
      </p:transition>
    </mc:Choice>
    <mc:Fallback xmlns="">
      <p:transition spd="med" advTm="743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2500"/>
                            </p:stCondLst>
                            <p:childTnLst>
                              <p:par>
                                <p:cTn id="26" presetID="9" presetClass="exit" presetSubtype="0" fill="hold" grpId="1" nodeType="afterEffect">
                                  <p:stCondLst>
                                    <p:cond delay="0"/>
                                  </p:stCondLst>
                                  <p:childTnLst>
                                    <p:animEffect transition="out" filter="dissolve">
                                      <p:cBhvr>
                                        <p:cTn id="27" dur="500"/>
                                        <p:tgtEl>
                                          <p:spTgt spid="6"/>
                                        </p:tgtEl>
                                      </p:cBhvr>
                                    </p:animEffect>
                                    <p:set>
                                      <p:cBhvr>
                                        <p:cTn id="28" dur="1" fill="hold">
                                          <p:stCondLst>
                                            <p:cond delay="499"/>
                                          </p:stCondLst>
                                        </p:cTn>
                                        <p:tgtEl>
                                          <p:spTgt spid="6"/>
                                        </p:tgtEl>
                                        <p:attrNameLst>
                                          <p:attrName>style.visibility</p:attrName>
                                        </p:attrNameLst>
                                      </p:cBhvr>
                                      <p:to>
                                        <p:strVal val="hidden"/>
                                      </p:to>
                                    </p:set>
                                  </p:childTnLst>
                                </p:cTn>
                              </p:par>
                            </p:childTnLst>
                          </p:cTn>
                        </p:par>
                        <p:par>
                          <p:cTn id="29" fill="hold">
                            <p:stCondLst>
                              <p:cond delay="3000"/>
                            </p:stCondLst>
                            <p:childTnLst>
                              <p:par>
                                <p:cTn id="30" presetID="9" presetClass="exit" presetSubtype="0" fill="hold" nodeType="afterEffect">
                                  <p:stCondLst>
                                    <p:cond delay="0"/>
                                  </p:stCondLst>
                                  <p:childTnLst>
                                    <p:animEffect transition="out" filter="dissolve">
                                      <p:cBhvr>
                                        <p:cTn id="31" dur="500"/>
                                        <p:tgtEl>
                                          <p:spTgt spid="5"/>
                                        </p:tgtEl>
                                      </p:cBhvr>
                                    </p:animEffect>
                                    <p:set>
                                      <p:cBhvr>
                                        <p:cTn id="32" dur="1" fill="hold">
                                          <p:stCondLst>
                                            <p:cond delay="499"/>
                                          </p:stCondLst>
                                        </p:cTn>
                                        <p:tgtEl>
                                          <p:spTgt spid="5"/>
                                        </p:tgtEl>
                                        <p:attrNameLst>
                                          <p:attrName>style.visibility</p:attrName>
                                        </p:attrNameLst>
                                      </p:cBhvr>
                                      <p:to>
                                        <p:strVal val="hidden"/>
                                      </p:to>
                                    </p:set>
                                  </p:childTnLst>
                                </p:cTn>
                              </p:par>
                            </p:childTnLst>
                          </p:cTn>
                        </p:par>
                        <p:par>
                          <p:cTn id="33" fill="hold">
                            <p:stCondLst>
                              <p:cond delay="3500"/>
                            </p:stCondLst>
                            <p:childTnLst>
                              <p:par>
                                <p:cTn id="34" presetID="9" presetClass="exit" presetSubtype="0" fill="hold" grpId="1" nodeType="afterEffect">
                                  <p:stCondLst>
                                    <p:cond delay="0"/>
                                  </p:stCondLst>
                                  <p:childTnLst>
                                    <p:animEffect transition="out" filter="dissolve">
                                      <p:cBhvr>
                                        <p:cTn id="35" dur="500"/>
                                        <p:tgtEl>
                                          <p:spTgt spid="8"/>
                                        </p:tgtEl>
                                      </p:cBhvr>
                                    </p:animEffect>
                                    <p:set>
                                      <p:cBhvr>
                                        <p:cTn id="36" dur="1" fill="hold">
                                          <p:stCondLst>
                                            <p:cond delay="499"/>
                                          </p:stCondLst>
                                        </p:cTn>
                                        <p:tgtEl>
                                          <p:spTgt spid="8"/>
                                        </p:tgtEl>
                                        <p:attrNameLst>
                                          <p:attrName>style.visibility</p:attrName>
                                        </p:attrNameLst>
                                      </p:cBhvr>
                                      <p:to>
                                        <p:strVal val="hidden"/>
                                      </p:to>
                                    </p:set>
                                  </p:childTnLst>
                                </p:cTn>
                              </p:par>
                            </p:childTnLst>
                          </p:cTn>
                        </p:par>
                        <p:par>
                          <p:cTn id="37" fill="hold">
                            <p:stCondLst>
                              <p:cond delay="4000"/>
                            </p:stCondLst>
                            <p:childTnLst>
                              <p:par>
                                <p:cTn id="38" presetID="9" presetClass="exit" presetSubtype="0" fill="hold" grpId="1" nodeType="afterEffect">
                                  <p:stCondLst>
                                    <p:cond delay="0"/>
                                  </p:stCondLst>
                                  <p:childTnLst>
                                    <p:animEffect transition="out" filter="dissolve">
                                      <p:cBhvr>
                                        <p:cTn id="39" dur="500"/>
                                        <p:tgtEl>
                                          <p:spTgt spid="10"/>
                                        </p:tgtEl>
                                      </p:cBhvr>
                                    </p:animEffect>
                                    <p:set>
                                      <p:cBhvr>
                                        <p:cTn id="40" dur="1" fill="hold">
                                          <p:stCondLst>
                                            <p:cond delay="499"/>
                                          </p:stCondLst>
                                        </p:cTn>
                                        <p:tgtEl>
                                          <p:spTgt spid="10"/>
                                        </p:tgtEl>
                                        <p:attrNameLst>
                                          <p:attrName>style.visibility</p:attrName>
                                        </p:attrNameLst>
                                      </p:cBhvr>
                                      <p:to>
                                        <p:strVal val="hidden"/>
                                      </p:to>
                                    </p:set>
                                  </p:childTnLst>
                                </p:cTn>
                              </p:par>
                            </p:childTnLst>
                          </p:cTn>
                        </p:par>
                        <p:par>
                          <p:cTn id="41" fill="hold">
                            <p:stCondLst>
                              <p:cond delay="4500"/>
                            </p:stCondLst>
                            <p:childTnLst>
                              <p:par>
                                <p:cTn id="42" presetID="9" presetClass="exit" presetSubtype="0" fill="hold" grpId="1" nodeType="afterEffect">
                                  <p:stCondLst>
                                    <p:cond delay="0"/>
                                  </p:stCondLst>
                                  <p:childTnLst>
                                    <p:animEffect transition="out" filter="dissolve">
                                      <p:cBhvr>
                                        <p:cTn id="43" dur="500"/>
                                        <p:tgtEl>
                                          <p:spTgt spid="9"/>
                                        </p:tgtEl>
                                      </p:cBhvr>
                                    </p:animEffect>
                                    <p:set>
                                      <p:cBhvr>
                                        <p:cTn id="44"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8" grpId="0"/>
      <p:bldP spid="8" grpId="1"/>
      <p:bldP spid="9" grpId="0"/>
      <p:bldP spid="9" grpId="1"/>
      <p:bldP spid="10" grpId="0"/>
      <p:bldP spid="10" grpId="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197491"/>
            <a:ext cx="7616792" cy="1173116"/>
          </a:xfrm>
        </p:spPr>
        <p:txBody>
          <a:bodyPr/>
          <a:lstStyle/>
          <a:p>
            <a:r>
              <a:rPr lang="zh-CN" altLang="en-US" dirty="0"/>
              <a:t>知识准备</a:t>
            </a:r>
          </a:p>
        </p:txBody>
      </p:sp>
      <p:sp>
        <p:nvSpPr>
          <p:cNvPr id="3" name="内容占位符 2"/>
          <p:cNvSpPr>
            <a:spLocks noGrp="1"/>
          </p:cNvSpPr>
          <p:nvPr>
            <p:ph idx="1"/>
          </p:nvPr>
        </p:nvSpPr>
        <p:spPr>
          <a:xfrm>
            <a:off x="671529" y="1152004"/>
            <a:ext cx="7616793" cy="3104260"/>
          </a:xfrm>
        </p:spPr>
        <p:txBody>
          <a:bodyPr>
            <a:normAutofit/>
          </a:bodyPr>
          <a:lstStyle/>
          <a:p>
            <a:pPr marL="0" indent="0">
              <a:buNone/>
            </a:pPr>
            <a:r>
              <a:rPr lang="zh-CN" altLang="en-US" dirty="0"/>
              <a:t>二、密码管理命令</a:t>
            </a:r>
          </a:p>
          <a:p>
            <a:pPr marL="0" indent="0">
              <a:buNone/>
            </a:pPr>
            <a:r>
              <a:rPr lang="en-US" altLang="zh-CN" dirty="0"/>
              <a:t>passwd</a:t>
            </a:r>
            <a:r>
              <a:rPr lang="zh-CN" altLang="en-US" dirty="0"/>
              <a:t>命令用于管理密码，包括改变或者删除用户密码、为用户上锁或解锁、改变或显示用户的密码属性等。其用法如下：</a:t>
            </a:r>
          </a:p>
          <a:p>
            <a:pPr marL="0" indent="0">
              <a:buNone/>
            </a:pPr>
            <a:r>
              <a:rPr lang="zh-CN" altLang="en-US" dirty="0"/>
              <a:t>格式：</a:t>
            </a:r>
            <a:r>
              <a:rPr lang="en-US" altLang="zh-CN" dirty="0"/>
              <a:t>passwd [</a:t>
            </a:r>
            <a:r>
              <a:rPr lang="zh-CN" altLang="en-US" dirty="0"/>
              <a:t>选项</a:t>
            </a:r>
            <a:r>
              <a:rPr lang="en-US" altLang="zh-CN" dirty="0"/>
              <a:t>] username</a:t>
            </a:r>
          </a:p>
          <a:p>
            <a:pPr marL="0" indent="0">
              <a:buNone/>
            </a:pPr>
            <a:r>
              <a:rPr lang="zh-CN" altLang="en-US" dirty="0"/>
              <a:t>功能：修改</a:t>
            </a:r>
            <a:r>
              <a:rPr lang="en-US" altLang="zh-CN" dirty="0"/>
              <a:t>username</a:t>
            </a:r>
            <a:r>
              <a:rPr lang="zh-CN" altLang="en-US" dirty="0"/>
              <a:t>指定用户的密码相关信息。</a:t>
            </a:r>
            <a:endParaRPr lang="en-US" altLang="zh-CN" dirty="0"/>
          </a:p>
          <a:p>
            <a:pPr marL="0" indent="0">
              <a:buNone/>
            </a:pPr>
            <a:r>
              <a:rPr lang="zh-CN" altLang="zh-CN" sz="1500" kern="100" dirty="0">
                <a:effectLst/>
                <a:latin typeface="Calibri" panose="020F0502020204030204" pitchFamily="34" charset="0"/>
                <a:ea typeface="宋体" panose="02010600030101010101" pitchFamily="2" charset="-122"/>
                <a:cs typeface="Times New Roman" panose="02020603050405020304" pitchFamily="18" charset="0"/>
              </a:rPr>
              <a:t>除</a:t>
            </a:r>
            <a:r>
              <a:rPr lang="en-US" altLang="zh-CN" sz="1500" kern="100" dirty="0">
                <a:effectLst/>
                <a:latin typeface="Calibri" panose="020F0502020204030204" pitchFamily="34" charset="0"/>
                <a:ea typeface="宋体" panose="02010600030101010101" pitchFamily="2" charset="-122"/>
                <a:cs typeface="Times New Roman" panose="02020603050405020304" pitchFamily="18" charset="0"/>
              </a:rPr>
              <a:t>root</a:t>
            </a:r>
            <a:r>
              <a:rPr lang="zh-CN" altLang="zh-CN" sz="1500" kern="100" dirty="0">
                <a:effectLst/>
                <a:latin typeface="Calibri" panose="020F0502020204030204" pitchFamily="34" charset="0"/>
                <a:ea typeface="宋体" panose="02010600030101010101" pitchFamily="2" charset="-122"/>
                <a:cs typeface="Times New Roman" panose="02020603050405020304" pitchFamily="18" charset="0"/>
              </a:rPr>
              <a:t>用户以外，用户在修改密码时，系统会提示用户先输入旧密码；密码在到期前是有效的，在有限时间内没有设置或修改密码，在下次登录时必须修改密码；一个用户可被锁定，锁定后的用户一经退出将不能再登录；只有</a:t>
            </a:r>
            <a:r>
              <a:rPr lang="en-US" altLang="zh-CN" sz="1500" kern="100" dirty="0">
                <a:effectLst/>
                <a:latin typeface="Calibri" panose="020F0502020204030204" pitchFamily="34" charset="0"/>
                <a:ea typeface="宋体" panose="02010600030101010101" pitchFamily="2" charset="-122"/>
                <a:cs typeface="Times New Roman" panose="02020603050405020304" pitchFamily="18" charset="0"/>
              </a:rPr>
              <a:t>root</a:t>
            </a:r>
            <a:r>
              <a:rPr lang="zh-CN" altLang="zh-CN" sz="1500" kern="100" dirty="0">
                <a:effectLst/>
                <a:latin typeface="Calibri" panose="020F0502020204030204" pitchFamily="34" charset="0"/>
                <a:ea typeface="宋体" panose="02010600030101010101" pitchFamily="2" charset="-122"/>
                <a:cs typeface="Times New Roman" panose="02020603050405020304" pitchFamily="18" charset="0"/>
              </a:rPr>
              <a:t>用户能够上锁或解锁一个用户；密码可以被删除或置空，但不建议这么做。</a:t>
            </a:r>
            <a:endParaRPr lang="zh-CN" altLang="en-US" sz="1500" dirty="0"/>
          </a:p>
          <a:p>
            <a:pPr marL="0" indent="0">
              <a:buNone/>
            </a:pPr>
            <a:endParaRPr lang="zh-CN" altLang="en-US" dirty="0"/>
          </a:p>
        </p:txBody>
      </p:sp>
    </p:spTree>
    <p:extLst>
      <p:ext uri="{BB962C8B-B14F-4D97-AF65-F5344CB8AC3E}">
        <p14:creationId xmlns:p14="http://schemas.microsoft.com/office/powerpoint/2010/main" val="3362187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197491"/>
            <a:ext cx="7616792" cy="1173116"/>
          </a:xfrm>
        </p:spPr>
        <p:txBody>
          <a:bodyPr/>
          <a:lstStyle/>
          <a:p>
            <a:r>
              <a:rPr lang="zh-CN" altLang="en-US" dirty="0"/>
              <a:t>任务实施</a:t>
            </a:r>
          </a:p>
        </p:txBody>
      </p:sp>
      <p:sp>
        <p:nvSpPr>
          <p:cNvPr id="3" name="内容占位符 2"/>
          <p:cNvSpPr>
            <a:spLocks noGrp="1"/>
          </p:cNvSpPr>
          <p:nvPr>
            <p:ph idx="1"/>
          </p:nvPr>
        </p:nvSpPr>
        <p:spPr>
          <a:xfrm>
            <a:off x="671529" y="1152004"/>
            <a:ext cx="7616793" cy="3104260"/>
          </a:xfrm>
        </p:spPr>
        <p:txBody>
          <a:bodyPr>
            <a:normAutofit/>
          </a:bodyPr>
          <a:lstStyle/>
          <a:p>
            <a:pPr marL="0" indent="0">
              <a:buNone/>
            </a:pPr>
            <a:r>
              <a:rPr lang="zh-CN" altLang="en-US" dirty="0"/>
              <a:t>（</a:t>
            </a:r>
            <a:r>
              <a:rPr lang="en-US" altLang="zh-CN" dirty="0"/>
              <a:t>1</a:t>
            </a:r>
            <a:r>
              <a:rPr lang="zh-CN" altLang="en-US" dirty="0"/>
              <a:t>）新建一个用户</a:t>
            </a:r>
            <a:r>
              <a:rPr lang="en-US" altLang="zh-CN" dirty="0"/>
              <a:t>test</a:t>
            </a:r>
            <a:r>
              <a:rPr lang="zh-CN" altLang="en-US" dirty="0"/>
              <a:t>并为其设置密码后更改密码，</a:t>
            </a:r>
          </a:p>
          <a:p>
            <a:pPr marL="0" indent="0">
              <a:buNone/>
            </a:pPr>
            <a:r>
              <a:rPr lang="en-US" altLang="zh-CN" dirty="0" err="1"/>
              <a:t>useradd</a:t>
            </a:r>
            <a:r>
              <a:rPr lang="en-US" altLang="zh-CN" dirty="0"/>
              <a:t>  -p123 test</a:t>
            </a:r>
          </a:p>
          <a:p>
            <a:pPr marL="0" indent="0">
              <a:buNone/>
            </a:pPr>
            <a:r>
              <a:rPr lang="en-US" altLang="zh-CN" dirty="0"/>
              <a:t>passwd test</a:t>
            </a:r>
          </a:p>
          <a:p>
            <a:pPr marL="0" indent="0">
              <a:buNone/>
            </a:pPr>
            <a:r>
              <a:rPr lang="zh-CN" altLang="en-US" dirty="0"/>
              <a:t>（</a:t>
            </a:r>
            <a:r>
              <a:rPr lang="en-US" altLang="zh-CN" dirty="0"/>
              <a:t>2</a:t>
            </a:r>
            <a:r>
              <a:rPr lang="zh-CN" altLang="en-US" dirty="0"/>
              <a:t>）查看用户</a:t>
            </a:r>
            <a:r>
              <a:rPr lang="en-US" altLang="zh-CN" dirty="0"/>
              <a:t>test</a:t>
            </a:r>
            <a:r>
              <a:rPr lang="zh-CN" altLang="en-US" dirty="0"/>
              <a:t>密码的状态后将其上锁，上锁后观察密码状态。</a:t>
            </a:r>
          </a:p>
          <a:p>
            <a:pPr marL="0" indent="0">
              <a:buNone/>
            </a:pPr>
            <a:r>
              <a:rPr lang="en-US" altLang="zh-CN" dirty="0"/>
              <a:t>passwd -S test</a:t>
            </a:r>
          </a:p>
          <a:p>
            <a:pPr marL="0" indent="0">
              <a:buNone/>
            </a:pPr>
            <a:r>
              <a:rPr lang="en-US" altLang="zh-CN" dirty="0"/>
              <a:t>passwd -l test</a:t>
            </a:r>
          </a:p>
          <a:p>
            <a:pPr marL="0" indent="0">
              <a:buNone/>
            </a:pPr>
            <a:r>
              <a:rPr lang="en-US" altLang="zh-CN" dirty="0"/>
              <a:t>passwd -S test</a:t>
            </a:r>
            <a:endParaRPr lang="zh-CN" altLang="en-US" dirty="0"/>
          </a:p>
        </p:txBody>
      </p:sp>
    </p:spTree>
    <p:extLst>
      <p:ext uri="{BB962C8B-B14F-4D97-AF65-F5344CB8AC3E}">
        <p14:creationId xmlns:p14="http://schemas.microsoft.com/office/powerpoint/2010/main" val="3371807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493" y="197491"/>
            <a:ext cx="7616792" cy="1173116"/>
          </a:xfrm>
        </p:spPr>
        <p:txBody>
          <a:bodyPr/>
          <a:lstStyle/>
          <a:p>
            <a:r>
              <a:rPr lang="zh-CN" altLang="en-US" dirty="0"/>
              <a:t>任务实施</a:t>
            </a:r>
          </a:p>
        </p:txBody>
      </p:sp>
      <p:sp>
        <p:nvSpPr>
          <p:cNvPr id="3" name="内容占位符 2"/>
          <p:cNvSpPr>
            <a:spLocks noGrp="1"/>
          </p:cNvSpPr>
          <p:nvPr>
            <p:ph idx="1"/>
          </p:nvPr>
        </p:nvSpPr>
        <p:spPr>
          <a:xfrm>
            <a:off x="671529" y="1152004"/>
            <a:ext cx="7616793" cy="3104260"/>
          </a:xfrm>
        </p:spPr>
        <p:txBody>
          <a:bodyPr>
            <a:normAutofit/>
          </a:bodyPr>
          <a:lstStyle/>
          <a:p>
            <a:pPr marL="0" indent="0">
              <a:buNone/>
            </a:pPr>
            <a:r>
              <a:rPr lang="zh-CN" altLang="en-US" dirty="0"/>
              <a:t>（</a:t>
            </a:r>
            <a:r>
              <a:rPr lang="en-US" altLang="zh-CN" dirty="0"/>
              <a:t>3</a:t>
            </a:r>
            <a:r>
              <a:rPr lang="zh-CN" altLang="en-US" dirty="0"/>
              <a:t>）将用户</a:t>
            </a:r>
            <a:r>
              <a:rPr lang="en-US" altLang="zh-CN" dirty="0"/>
              <a:t>test</a:t>
            </a:r>
            <a:r>
              <a:rPr lang="zh-CN" altLang="en-US" dirty="0"/>
              <a:t>的密码过期警告天数设置为</a:t>
            </a:r>
            <a:r>
              <a:rPr lang="en-US" altLang="zh-CN" dirty="0"/>
              <a:t>2</a:t>
            </a:r>
            <a:r>
              <a:rPr lang="zh-CN" altLang="en-US" dirty="0"/>
              <a:t>天、下次修改密码所需等待的最长天数设置为</a:t>
            </a:r>
            <a:r>
              <a:rPr lang="en-US" altLang="zh-CN" dirty="0"/>
              <a:t>3</a:t>
            </a:r>
            <a:r>
              <a:rPr lang="zh-CN" altLang="en-US" dirty="0"/>
              <a:t>天、下次修改密码所需等待的最短天数设置为</a:t>
            </a:r>
            <a:r>
              <a:rPr lang="en-US" altLang="zh-CN" dirty="0"/>
              <a:t>4</a:t>
            </a:r>
            <a:r>
              <a:rPr lang="zh-CN" altLang="en-US" dirty="0"/>
              <a:t>天， </a:t>
            </a:r>
          </a:p>
          <a:p>
            <a:pPr marL="0" indent="0">
              <a:buNone/>
            </a:pPr>
            <a:r>
              <a:rPr lang="en-US" altLang="zh-CN" dirty="0"/>
              <a:t>Passwd -w 2 test</a:t>
            </a:r>
          </a:p>
          <a:p>
            <a:pPr marL="0" indent="0">
              <a:buNone/>
            </a:pPr>
            <a:r>
              <a:rPr lang="en-US" altLang="zh-CN" dirty="0"/>
              <a:t>Passwd -S test</a:t>
            </a:r>
          </a:p>
          <a:p>
            <a:pPr marL="0" indent="0">
              <a:buNone/>
            </a:pPr>
            <a:r>
              <a:rPr lang="en-US" altLang="zh-CN" dirty="0"/>
              <a:t>Passwd -x 3 test</a:t>
            </a:r>
          </a:p>
          <a:p>
            <a:pPr marL="0" indent="0">
              <a:buNone/>
            </a:pPr>
            <a:r>
              <a:rPr lang="en-US" altLang="zh-CN" dirty="0"/>
              <a:t>Passwd -S test</a:t>
            </a:r>
          </a:p>
          <a:p>
            <a:pPr marL="0" indent="0">
              <a:buNone/>
            </a:pPr>
            <a:r>
              <a:rPr lang="en-US" altLang="zh-CN" dirty="0"/>
              <a:t>Passwd -n 4 test</a:t>
            </a:r>
          </a:p>
          <a:p>
            <a:pPr marL="0" indent="0">
              <a:buNone/>
            </a:pPr>
            <a:r>
              <a:rPr lang="en-US" altLang="zh-CN" dirty="0"/>
              <a:t>Passwd -S test</a:t>
            </a:r>
            <a:endParaRPr lang="zh-CN" altLang="en-US" dirty="0"/>
          </a:p>
        </p:txBody>
      </p:sp>
    </p:spTree>
    <p:extLst>
      <p:ext uri="{BB962C8B-B14F-4D97-AF65-F5344CB8AC3E}">
        <p14:creationId xmlns:p14="http://schemas.microsoft.com/office/powerpoint/2010/main" val="1322749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51633" y="1440036"/>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3</a:t>
            </a:r>
            <a:endParaRPr lang="zh-CN" altLang="en-US" sz="7200" dirty="0">
              <a:solidFill>
                <a:srgbClr val="3B3837"/>
              </a:solidFill>
            </a:endParaRPr>
          </a:p>
        </p:txBody>
      </p:sp>
      <p:sp>
        <p:nvSpPr>
          <p:cNvPr id="6" name="Rectangle 36"/>
          <p:cNvSpPr/>
          <p:nvPr/>
        </p:nvSpPr>
        <p:spPr>
          <a:xfrm>
            <a:off x="3039765" y="2232124"/>
            <a:ext cx="4968552" cy="622048"/>
          </a:xfrm>
          <a:prstGeom prst="rect">
            <a:avLst/>
          </a:prstGeom>
          <a:noFill/>
        </p:spPr>
        <p:txBody>
          <a:bodyPr wrap="square" lIns="67391" tIns="33696" rIns="67391" bIns="33696">
            <a:spAutoFit/>
          </a:bodyPr>
          <a:lstStyle/>
          <a:p>
            <a:pPr algn="ctr">
              <a:defRPr/>
            </a:pPr>
            <a:r>
              <a:rPr lang="zh-CN" altLang="en-US" sz="36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文件系统的管理</a:t>
            </a:r>
          </a:p>
        </p:txBody>
      </p:sp>
    </p:spTree>
    <p:extLst>
      <p:ext uri="{BB962C8B-B14F-4D97-AF65-F5344CB8AC3E}">
        <p14:creationId xmlns:p14="http://schemas.microsoft.com/office/powerpoint/2010/main" val="48823957"/>
      </p:ext>
    </p:extLst>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任务描述</a:t>
            </a:r>
          </a:p>
        </p:txBody>
      </p:sp>
      <p:sp>
        <p:nvSpPr>
          <p:cNvPr id="3" name="内容占位符 2"/>
          <p:cNvSpPr>
            <a:spLocks noGrp="1"/>
          </p:cNvSpPr>
          <p:nvPr>
            <p:ph idx="1"/>
          </p:nvPr>
        </p:nvSpPr>
        <p:spPr/>
        <p:txBody>
          <a:bodyPr/>
          <a:lstStyle/>
          <a:p>
            <a:r>
              <a:rPr lang="zh-CN" altLang="en-US" dirty="0"/>
              <a:t>小华要在本任务中完成文件系统的管理操作，学会文件相关的操作技能。</a:t>
            </a:r>
          </a:p>
        </p:txBody>
      </p:sp>
    </p:spTree>
    <p:extLst>
      <p:ext uri="{BB962C8B-B14F-4D97-AF65-F5344CB8AC3E}">
        <p14:creationId xmlns:p14="http://schemas.microsoft.com/office/powerpoint/2010/main" val="3970979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任务分析</a:t>
            </a:r>
          </a:p>
        </p:txBody>
      </p:sp>
      <p:pic>
        <p:nvPicPr>
          <p:cNvPr id="5" name="内容占位符 4">
            <a:extLst>
              <a:ext uri="{FF2B5EF4-FFF2-40B4-BE49-F238E27FC236}">
                <a16:creationId xmlns:a16="http://schemas.microsoft.com/office/drawing/2014/main" id="{3C6DD43C-CC7D-509A-51BD-46F7A8016847}"/>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547215" y="1739900"/>
            <a:ext cx="1865421" cy="2516188"/>
          </a:xfrm>
        </p:spPr>
      </p:pic>
    </p:spTree>
    <p:extLst>
      <p:ext uri="{BB962C8B-B14F-4D97-AF65-F5344CB8AC3E}">
        <p14:creationId xmlns:p14="http://schemas.microsoft.com/office/powerpoint/2010/main" val="2950606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24"/>
            <a:ext cx="7616792" cy="1173116"/>
          </a:xfrm>
        </p:spPr>
        <p:txBody>
          <a:bodyPr/>
          <a:lstStyle/>
          <a:p>
            <a:r>
              <a:rPr lang="zh-CN" altLang="en-US" dirty="0"/>
              <a:t>知识准备</a:t>
            </a:r>
          </a:p>
        </p:txBody>
      </p:sp>
      <p:sp>
        <p:nvSpPr>
          <p:cNvPr id="3" name="内容占位符 2"/>
          <p:cNvSpPr>
            <a:spLocks noGrp="1"/>
          </p:cNvSpPr>
          <p:nvPr>
            <p:ph idx="1"/>
          </p:nvPr>
        </p:nvSpPr>
        <p:spPr>
          <a:xfrm>
            <a:off x="671529" y="795684"/>
            <a:ext cx="7616793" cy="2516560"/>
          </a:xfrm>
        </p:spPr>
        <p:txBody>
          <a:bodyPr>
            <a:noAutofit/>
          </a:bodyPr>
          <a:lstStyle/>
          <a:p>
            <a:pPr marL="0" indent="0">
              <a:buNone/>
            </a:pPr>
            <a:r>
              <a:rPr lang="zh-CN" altLang="en-US" sz="1400" dirty="0"/>
              <a:t>一、文件系统</a:t>
            </a:r>
          </a:p>
          <a:p>
            <a:pPr marL="0" indent="0">
              <a:buNone/>
            </a:pPr>
            <a:r>
              <a:rPr lang="en-US" altLang="zh-CN" sz="1400" dirty="0"/>
              <a:t>Linux</a:t>
            </a:r>
            <a:r>
              <a:rPr lang="zh-CN" altLang="en-US" sz="1400" dirty="0"/>
              <a:t>操作系统中，与管理文件有关的软件和数据称为文件系统，文件系统负责建立、存取、复制、修改文件等操作。</a:t>
            </a:r>
          </a:p>
          <a:p>
            <a:pPr marL="0" indent="0">
              <a:buNone/>
            </a:pPr>
            <a:r>
              <a:rPr lang="zh-CN" altLang="en-US" sz="1400" dirty="0"/>
              <a:t>在</a:t>
            </a:r>
            <a:r>
              <a:rPr lang="en-US" altLang="zh-CN" sz="1400" dirty="0"/>
              <a:t>Windows</a:t>
            </a:r>
            <a:r>
              <a:rPr lang="zh-CN" altLang="en-US" sz="1400" dirty="0"/>
              <a:t>操作系统中，</a:t>
            </a:r>
            <a:r>
              <a:rPr lang="en-US" altLang="zh-CN" sz="1400" dirty="0"/>
              <a:t>MS-DOS</a:t>
            </a:r>
            <a:r>
              <a:rPr lang="zh-CN" altLang="en-US" sz="1400" dirty="0"/>
              <a:t>和</a:t>
            </a:r>
            <a:r>
              <a:rPr lang="en-US" altLang="zh-CN" sz="1400" dirty="0"/>
              <a:t>Windows3.x</a:t>
            </a:r>
            <a:r>
              <a:rPr lang="zh-CN" altLang="en-US" sz="1400" dirty="0"/>
              <a:t>使用</a:t>
            </a:r>
            <a:r>
              <a:rPr lang="en-US" altLang="zh-CN" sz="1400" dirty="0"/>
              <a:t>FAT16</a:t>
            </a:r>
            <a:r>
              <a:rPr lang="zh-CN" altLang="en-US" sz="1400" dirty="0"/>
              <a:t>文件系统，默认情况下</a:t>
            </a:r>
            <a:r>
              <a:rPr lang="en-US" altLang="zh-CN" sz="1400" dirty="0"/>
              <a:t>Windows 98</a:t>
            </a:r>
            <a:r>
              <a:rPr lang="zh-CN" altLang="en-US" sz="1400" dirty="0"/>
              <a:t>操作系统支持</a:t>
            </a:r>
            <a:r>
              <a:rPr lang="en-US" altLang="zh-CN" sz="1400" dirty="0"/>
              <a:t>FAT16</a:t>
            </a:r>
            <a:r>
              <a:rPr lang="zh-CN" altLang="en-US" sz="1400" dirty="0"/>
              <a:t>、</a:t>
            </a:r>
            <a:r>
              <a:rPr lang="en-US" altLang="zh-CN" sz="1400" dirty="0"/>
              <a:t>FAT32</a:t>
            </a:r>
            <a:r>
              <a:rPr lang="zh-CN" altLang="en-US" sz="1400" dirty="0"/>
              <a:t>两种文件系统，</a:t>
            </a:r>
            <a:r>
              <a:rPr lang="en-US" altLang="zh-CN" sz="1400" dirty="0"/>
              <a:t>Windows 2000</a:t>
            </a:r>
            <a:r>
              <a:rPr lang="zh-CN" altLang="en-US" sz="1400" dirty="0"/>
              <a:t>支持</a:t>
            </a:r>
            <a:r>
              <a:rPr lang="en-US" altLang="zh-CN" sz="1400" dirty="0"/>
              <a:t>FAT16</a:t>
            </a:r>
            <a:r>
              <a:rPr lang="zh-CN" altLang="en-US" sz="1400" dirty="0"/>
              <a:t>、</a:t>
            </a:r>
            <a:r>
              <a:rPr lang="en-US" altLang="zh-CN" sz="1400" dirty="0"/>
              <a:t>FAT32</a:t>
            </a:r>
            <a:r>
              <a:rPr lang="zh-CN" altLang="en-US" sz="1400" dirty="0"/>
              <a:t>、</a:t>
            </a:r>
            <a:r>
              <a:rPr lang="en-US" altLang="zh-CN" sz="1400" dirty="0"/>
              <a:t>NTFS</a:t>
            </a:r>
            <a:r>
              <a:rPr lang="zh-CN" altLang="en-US" sz="1400" dirty="0"/>
              <a:t>三种文件系统。</a:t>
            </a:r>
          </a:p>
          <a:p>
            <a:pPr marL="0" indent="0">
              <a:buNone/>
            </a:pPr>
            <a:r>
              <a:rPr lang="zh-CN" altLang="en-US" sz="1400" dirty="0"/>
              <a:t>每种文件系统的功能与特点各不相同。</a:t>
            </a:r>
            <a:r>
              <a:rPr lang="en-US" altLang="zh-CN" sz="1400" dirty="0"/>
              <a:t>FAT32</a:t>
            </a:r>
            <a:r>
              <a:rPr lang="zh-CN" altLang="en-US" sz="1400" dirty="0"/>
              <a:t>文件系统采用</a:t>
            </a:r>
            <a:r>
              <a:rPr lang="en-US" altLang="zh-CN" sz="1400" dirty="0"/>
              <a:t>32</a:t>
            </a:r>
            <a:r>
              <a:rPr lang="zh-CN" altLang="en-US" sz="1400" dirty="0"/>
              <a:t>位的文件分配表，磁盘的管理能力大为增强，但文件分配表增大，性能降低，且不能向下兼容。</a:t>
            </a:r>
            <a:r>
              <a:rPr lang="en-US" altLang="zh-CN" sz="1400" dirty="0"/>
              <a:t>NTFS</a:t>
            </a:r>
            <a:r>
              <a:rPr lang="zh-CN" altLang="en-US" sz="1400" dirty="0"/>
              <a:t>文件系统是随着</a:t>
            </a:r>
            <a:r>
              <a:rPr lang="en-US" altLang="zh-CN" sz="1400" dirty="0"/>
              <a:t>Windows NT</a:t>
            </a:r>
            <a:r>
              <a:rPr lang="zh-CN" altLang="en-US" sz="1400" dirty="0"/>
              <a:t>操作系统而产生的，具有更高的稳定性和安全性，不易产生文件碎片，</a:t>
            </a:r>
            <a:r>
              <a:rPr lang="en-US" altLang="zh-CN" sz="1400" dirty="0"/>
              <a:t>NTFS</a:t>
            </a:r>
            <a:r>
              <a:rPr lang="zh-CN" altLang="en-US" sz="1400" dirty="0"/>
              <a:t>分区对用户权限做出了非常严格的限制，提供容错结构日志，从而保护系统的安全。</a:t>
            </a:r>
            <a:r>
              <a:rPr lang="en-US" altLang="zh-CN" sz="1400" dirty="0"/>
              <a:t>NTFS</a:t>
            </a:r>
            <a:r>
              <a:rPr lang="zh-CN" altLang="en-US" sz="1400" dirty="0"/>
              <a:t>分区格式的兼容性不好，</a:t>
            </a:r>
            <a:r>
              <a:rPr lang="en-US" altLang="zh-CN" sz="1400" dirty="0"/>
              <a:t>Windows 98/ME</a:t>
            </a:r>
            <a:r>
              <a:rPr lang="zh-CN" altLang="en-US" sz="1400" dirty="0"/>
              <a:t>操作系统均不能直接访问该分区。</a:t>
            </a:r>
          </a:p>
          <a:p>
            <a:pPr marL="0" indent="0">
              <a:buNone/>
            </a:pPr>
            <a:r>
              <a:rPr lang="en-US" altLang="zh-CN" sz="1400" dirty="0"/>
              <a:t>4GB</a:t>
            </a:r>
            <a:r>
              <a:rPr lang="zh-CN" altLang="en-US" sz="1400" dirty="0"/>
              <a:t>以上的硬盘使用</a:t>
            </a:r>
            <a:r>
              <a:rPr lang="en-US" altLang="zh-CN" sz="1400" dirty="0"/>
              <a:t>NTFS</a:t>
            </a:r>
            <a:r>
              <a:rPr lang="zh-CN" altLang="en-US" sz="1400" dirty="0"/>
              <a:t>分区，可以减少磁盘碎片数量，大大提高硬盘的利用率，</a:t>
            </a:r>
            <a:r>
              <a:rPr lang="en-US" altLang="zh-CN" sz="1400" dirty="0"/>
              <a:t>NTFS</a:t>
            </a:r>
            <a:r>
              <a:rPr lang="zh-CN" altLang="en-US" sz="1400" dirty="0"/>
              <a:t>可以支持的文件大小可以达到</a:t>
            </a:r>
            <a:r>
              <a:rPr lang="en-US" altLang="zh-CN" sz="1400" dirty="0"/>
              <a:t>64GB</a:t>
            </a:r>
            <a:r>
              <a:rPr lang="zh-CN" altLang="en-US" sz="1400" dirty="0"/>
              <a:t>，远远大于</a:t>
            </a:r>
            <a:r>
              <a:rPr lang="en-US" altLang="zh-CN" sz="1400" dirty="0"/>
              <a:t>FAT32</a:t>
            </a:r>
            <a:r>
              <a:rPr lang="zh-CN" altLang="en-US" sz="1400" dirty="0"/>
              <a:t>的</a:t>
            </a:r>
            <a:r>
              <a:rPr lang="en-US" altLang="zh-CN" sz="1400" dirty="0"/>
              <a:t>4GB</a:t>
            </a:r>
            <a:r>
              <a:rPr lang="zh-CN" altLang="en-US" sz="1400" dirty="0"/>
              <a:t>，支持长文件名，支持的最大分区为</a:t>
            </a:r>
            <a:r>
              <a:rPr lang="en-US" altLang="zh-CN" sz="1400" dirty="0"/>
              <a:t>2TB</a:t>
            </a:r>
            <a:r>
              <a:rPr lang="zh-CN" altLang="en-US" sz="1400" dirty="0"/>
              <a:t>。</a:t>
            </a:r>
          </a:p>
          <a:p>
            <a:pPr marL="0" indent="0">
              <a:buNone/>
            </a:pPr>
            <a:r>
              <a:rPr lang="zh-CN" altLang="en-US" sz="1400" dirty="0"/>
              <a:t>在</a:t>
            </a:r>
            <a:r>
              <a:rPr lang="en-US" altLang="zh-CN" sz="1400" dirty="0"/>
              <a:t>Linux</a:t>
            </a:r>
            <a:r>
              <a:rPr lang="zh-CN" altLang="en-US" sz="1400" dirty="0"/>
              <a:t>系统中，每个分区都是一个文件系统和自己的目录层次结构。</a:t>
            </a:r>
          </a:p>
        </p:txBody>
      </p:sp>
    </p:spTree>
    <p:extLst>
      <p:ext uri="{BB962C8B-B14F-4D97-AF65-F5344CB8AC3E}">
        <p14:creationId xmlns:p14="http://schemas.microsoft.com/office/powerpoint/2010/main" val="2208303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24"/>
            <a:ext cx="7616792" cy="1173116"/>
          </a:xfrm>
        </p:spPr>
        <p:txBody>
          <a:bodyPr/>
          <a:lstStyle/>
          <a:p>
            <a:r>
              <a:rPr lang="zh-CN" altLang="en-US" dirty="0"/>
              <a:t>知识准备</a:t>
            </a:r>
          </a:p>
        </p:txBody>
      </p:sp>
      <p:sp>
        <p:nvSpPr>
          <p:cNvPr id="3" name="内容占位符 2"/>
          <p:cNvSpPr>
            <a:spLocks noGrp="1"/>
          </p:cNvSpPr>
          <p:nvPr>
            <p:ph idx="1"/>
          </p:nvPr>
        </p:nvSpPr>
        <p:spPr>
          <a:xfrm>
            <a:off x="671529" y="795684"/>
            <a:ext cx="7616793" cy="2516560"/>
          </a:xfrm>
        </p:spPr>
        <p:txBody>
          <a:bodyPr>
            <a:noAutofit/>
          </a:bodyPr>
          <a:lstStyle/>
          <a:p>
            <a:pPr marL="0" indent="0">
              <a:buNone/>
            </a:pPr>
            <a:r>
              <a:rPr lang="zh-CN" altLang="en-US" sz="1400" dirty="0"/>
              <a:t>二、</a:t>
            </a:r>
            <a:r>
              <a:rPr lang="en-US" altLang="zh-CN" sz="1400" dirty="0"/>
              <a:t>Linux</a:t>
            </a:r>
            <a:r>
              <a:rPr lang="zh-CN" altLang="en-US" sz="1400" dirty="0"/>
              <a:t>支持的文件系统</a:t>
            </a:r>
          </a:p>
          <a:p>
            <a:pPr marL="0" indent="0">
              <a:buNone/>
            </a:pPr>
            <a:r>
              <a:rPr lang="zh-CN" altLang="en-US" sz="1400" dirty="0"/>
              <a:t>不同的操作系统总是按照自己的需求支持一些特定的文件系统。</a:t>
            </a:r>
            <a:r>
              <a:rPr lang="en-US" altLang="zh-CN" sz="1400" dirty="0"/>
              <a:t>Linux</a:t>
            </a:r>
            <a:r>
              <a:rPr lang="zh-CN" altLang="en-US" sz="1400" dirty="0"/>
              <a:t>支持多种微机上常用的文件系统。</a:t>
            </a:r>
            <a:r>
              <a:rPr lang="en-US" altLang="zh-CN" sz="1400" dirty="0"/>
              <a:t>Windows 2000</a:t>
            </a:r>
            <a:r>
              <a:rPr lang="zh-CN" altLang="en-US" sz="1400" dirty="0"/>
              <a:t>及以后的版本支持</a:t>
            </a:r>
            <a:r>
              <a:rPr lang="en-US" altLang="zh-CN" sz="1400" dirty="0"/>
              <a:t>FAT12</a:t>
            </a:r>
            <a:r>
              <a:rPr lang="zh-CN" altLang="en-US" sz="1400" dirty="0"/>
              <a:t>、</a:t>
            </a:r>
            <a:r>
              <a:rPr lang="en-US" altLang="zh-CN" sz="1400" dirty="0"/>
              <a:t>FAT16</a:t>
            </a:r>
            <a:r>
              <a:rPr lang="zh-CN" altLang="en-US" sz="1400" dirty="0"/>
              <a:t>、</a:t>
            </a:r>
            <a:r>
              <a:rPr lang="en-US" altLang="zh-CN" sz="1400" dirty="0"/>
              <a:t>FAT32</a:t>
            </a:r>
            <a:r>
              <a:rPr lang="zh-CN" altLang="en-US" sz="1400" dirty="0"/>
              <a:t>、</a:t>
            </a:r>
            <a:r>
              <a:rPr lang="en-US" altLang="zh-CN" sz="1400" dirty="0" err="1"/>
              <a:t>ntfs</a:t>
            </a:r>
            <a:r>
              <a:rPr lang="zh-CN" altLang="en-US" sz="1400" dirty="0"/>
              <a:t>等文件系统。</a:t>
            </a:r>
            <a:r>
              <a:rPr lang="en-US" altLang="zh-CN" sz="1400" dirty="0"/>
              <a:t>Linux</a:t>
            </a:r>
            <a:r>
              <a:rPr lang="zh-CN" altLang="en-US" sz="1400" dirty="0"/>
              <a:t>正统的文件系统</a:t>
            </a:r>
            <a:r>
              <a:rPr lang="en-US" altLang="zh-CN" sz="1400" dirty="0"/>
              <a:t>(</a:t>
            </a:r>
            <a:r>
              <a:rPr lang="zh-CN" altLang="en-US" sz="1400" dirty="0"/>
              <a:t>如</a:t>
            </a:r>
            <a:r>
              <a:rPr lang="en-US" altLang="zh-CN" sz="1400" dirty="0"/>
              <a:t>ext2</a:t>
            </a:r>
            <a:r>
              <a:rPr lang="zh-CN" altLang="en-US" sz="1400" dirty="0"/>
              <a:t>、</a:t>
            </a:r>
            <a:r>
              <a:rPr lang="en-US" altLang="zh-CN" sz="1400" dirty="0"/>
              <a:t>ext3)</a:t>
            </a:r>
            <a:r>
              <a:rPr lang="zh-CN" altLang="en-US" sz="1400" dirty="0"/>
              <a:t>一个文件由目录项、</a:t>
            </a:r>
            <a:r>
              <a:rPr lang="en-US" altLang="zh-CN" sz="1400" dirty="0" err="1"/>
              <a:t>inode</a:t>
            </a:r>
            <a:r>
              <a:rPr lang="zh-CN" altLang="en-US" sz="1400" dirty="0"/>
              <a:t>和数据块组成。</a:t>
            </a:r>
          </a:p>
        </p:txBody>
      </p:sp>
    </p:spTree>
    <p:extLst>
      <p:ext uri="{BB962C8B-B14F-4D97-AF65-F5344CB8AC3E}">
        <p14:creationId xmlns:p14="http://schemas.microsoft.com/office/powerpoint/2010/main" val="603881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24"/>
            <a:ext cx="7616792" cy="1173116"/>
          </a:xfrm>
        </p:spPr>
        <p:txBody>
          <a:bodyPr/>
          <a:lstStyle/>
          <a:p>
            <a:r>
              <a:rPr lang="zh-CN" altLang="en-US" dirty="0"/>
              <a:t>知识准备</a:t>
            </a:r>
          </a:p>
        </p:txBody>
      </p:sp>
      <p:sp>
        <p:nvSpPr>
          <p:cNvPr id="3" name="内容占位符 2"/>
          <p:cNvSpPr>
            <a:spLocks noGrp="1"/>
          </p:cNvSpPr>
          <p:nvPr>
            <p:ph idx="1"/>
          </p:nvPr>
        </p:nvSpPr>
        <p:spPr>
          <a:xfrm>
            <a:off x="671529" y="795684"/>
            <a:ext cx="7616793" cy="2516560"/>
          </a:xfrm>
        </p:spPr>
        <p:txBody>
          <a:bodyPr>
            <a:noAutofit/>
          </a:bodyPr>
          <a:lstStyle/>
          <a:p>
            <a:pPr marL="0" indent="0">
              <a:buNone/>
            </a:pPr>
            <a:r>
              <a:rPr lang="en-US" altLang="zh-CN" sz="1400" dirty="0"/>
              <a:t>1.ext</a:t>
            </a:r>
            <a:r>
              <a:rPr lang="zh-CN" altLang="en-US" sz="1400" dirty="0"/>
              <a:t>、</a:t>
            </a:r>
            <a:r>
              <a:rPr lang="en-US" altLang="zh-CN" sz="1400" dirty="0"/>
              <a:t>ext2</a:t>
            </a:r>
            <a:r>
              <a:rPr lang="zh-CN" altLang="en-US" sz="1400" dirty="0"/>
              <a:t>、 </a:t>
            </a:r>
            <a:r>
              <a:rPr lang="en-US" altLang="zh-CN" sz="1400" dirty="0"/>
              <a:t>ext3</a:t>
            </a:r>
          </a:p>
          <a:p>
            <a:pPr marL="0" indent="0">
              <a:buNone/>
            </a:pPr>
            <a:r>
              <a:rPr lang="en-US" altLang="zh-CN" sz="1400" dirty="0" err="1"/>
              <a:t>ext</a:t>
            </a:r>
            <a:r>
              <a:rPr lang="zh-CN" altLang="en-US" sz="1400" dirty="0"/>
              <a:t>是</a:t>
            </a:r>
            <a:r>
              <a:rPr lang="en-US" altLang="zh-CN" sz="1400" dirty="0" err="1"/>
              <a:t>minix</a:t>
            </a:r>
            <a:r>
              <a:rPr lang="zh-CN" altLang="en-US" sz="1400" dirty="0"/>
              <a:t>的文件系统拓展是第一个专门为</a:t>
            </a:r>
            <a:r>
              <a:rPr lang="en-US" altLang="zh-CN" sz="1400" dirty="0"/>
              <a:t>Linux</a:t>
            </a:r>
            <a:r>
              <a:rPr lang="zh-CN" altLang="en-US" sz="1400" dirty="0"/>
              <a:t>设计的文件系统类型，被称为扩展文件系统，在</a:t>
            </a:r>
            <a:r>
              <a:rPr lang="en-US" altLang="zh-CN" sz="1400" dirty="0"/>
              <a:t>Linux</a:t>
            </a:r>
            <a:r>
              <a:rPr lang="zh-CN" altLang="en-US" sz="1400" dirty="0"/>
              <a:t>发展的早期，起过重要的作用。由于稳定性，速度和兼容性方面存在许多缺陷，</a:t>
            </a:r>
            <a:r>
              <a:rPr lang="en-US" altLang="zh-CN" sz="1400" dirty="0" err="1"/>
              <a:t>ext</a:t>
            </a:r>
            <a:r>
              <a:rPr lang="zh-CN" altLang="en-US" sz="1400" dirty="0"/>
              <a:t>现已很少使用，已经被</a:t>
            </a:r>
            <a:r>
              <a:rPr lang="en-US" altLang="zh-CN" sz="1400" dirty="0"/>
              <a:t>ext2</a:t>
            </a:r>
            <a:r>
              <a:rPr lang="zh-CN" altLang="en-US" sz="1400" dirty="0"/>
              <a:t>替代。</a:t>
            </a:r>
          </a:p>
          <a:p>
            <a:pPr marL="0" indent="0">
              <a:buNone/>
            </a:pPr>
            <a:r>
              <a:rPr lang="en-US" altLang="zh-CN" sz="1400" dirty="0"/>
              <a:t>ext2</a:t>
            </a:r>
            <a:r>
              <a:rPr lang="zh-CN" altLang="en-US" sz="1400" dirty="0"/>
              <a:t>是为解决</a:t>
            </a:r>
            <a:r>
              <a:rPr lang="en-US" altLang="zh-CN" sz="1400" dirty="0" err="1"/>
              <a:t>ext</a:t>
            </a:r>
            <a:r>
              <a:rPr lang="zh-CN" altLang="en-US" sz="1400" dirty="0"/>
              <a:t>文件系统存在的缺陷而设计的可扩展、高性能的文件系统，称为二级扩展文件系统。</a:t>
            </a:r>
            <a:r>
              <a:rPr lang="en-US" altLang="zh-CN" sz="1400" dirty="0"/>
              <a:t>ext2</a:t>
            </a:r>
            <a:r>
              <a:rPr lang="zh-CN" altLang="en-US" sz="1400" dirty="0"/>
              <a:t>于</a:t>
            </a:r>
            <a:r>
              <a:rPr lang="en-US" altLang="zh-CN" sz="1400" dirty="0"/>
              <a:t>1993</a:t>
            </a:r>
            <a:r>
              <a:rPr lang="zh-CN" altLang="en-US" sz="1400" dirty="0"/>
              <a:t>年发布，是</a:t>
            </a:r>
            <a:r>
              <a:rPr lang="en-US" altLang="zh-CN" sz="1400" dirty="0"/>
              <a:t>Linux</a:t>
            </a:r>
            <a:r>
              <a:rPr lang="zh-CN" altLang="en-US" sz="1400" dirty="0"/>
              <a:t>系统高效、可靠的文件系统，可用在硬盘或可移动的存储介质上。它是</a:t>
            </a:r>
            <a:r>
              <a:rPr lang="en-US" altLang="zh-CN" sz="1400" dirty="0" err="1"/>
              <a:t>ext</a:t>
            </a:r>
            <a:r>
              <a:rPr lang="zh-CN" altLang="en-US" sz="1400" dirty="0"/>
              <a:t>的扩展被认为是基于速度和</a:t>
            </a:r>
            <a:r>
              <a:rPr lang="en-US" altLang="zh-CN" sz="1400" dirty="0"/>
              <a:t>CPU</a:t>
            </a:r>
            <a:r>
              <a:rPr lang="zh-CN" altLang="en-US" sz="1400" dirty="0"/>
              <a:t>使用最高效的文件系统。</a:t>
            </a:r>
            <a:r>
              <a:rPr lang="en-US" altLang="zh-CN" sz="1400" dirty="0"/>
              <a:t>ext3</a:t>
            </a:r>
            <a:r>
              <a:rPr lang="zh-CN" altLang="en-US" sz="1400" dirty="0"/>
              <a:t>、</a:t>
            </a:r>
            <a:r>
              <a:rPr lang="en-US" altLang="zh-CN" sz="1400" dirty="0"/>
              <a:t>ext4</a:t>
            </a:r>
            <a:r>
              <a:rPr lang="zh-CN" altLang="en-US" sz="1400" dirty="0"/>
              <a:t>是它的相继扩展，它们在原来的基础上增加了日志功能。</a:t>
            </a:r>
          </a:p>
          <a:p>
            <a:pPr marL="0" indent="0">
              <a:buNone/>
            </a:pPr>
            <a:r>
              <a:rPr lang="en-US" altLang="zh-CN" sz="1400" dirty="0"/>
              <a:t>ext3</a:t>
            </a:r>
            <a:r>
              <a:rPr lang="zh-CN" altLang="en-US" sz="1400" dirty="0"/>
              <a:t>是</a:t>
            </a:r>
            <a:r>
              <a:rPr lang="en-US" altLang="zh-CN" sz="1400" dirty="0"/>
              <a:t>ext2</a:t>
            </a:r>
            <a:r>
              <a:rPr lang="zh-CN" altLang="en-US" sz="1400" dirty="0"/>
              <a:t>的升级版本，</a:t>
            </a:r>
            <a:r>
              <a:rPr lang="en-US" altLang="zh-CN" sz="1400" dirty="0"/>
              <a:t>ext3</a:t>
            </a:r>
            <a:r>
              <a:rPr lang="zh-CN" altLang="en-US" sz="1400" dirty="0"/>
              <a:t>兼容在</a:t>
            </a:r>
            <a:r>
              <a:rPr lang="en-US" altLang="zh-CN" sz="1400" dirty="0"/>
              <a:t>ext2</a:t>
            </a:r>
            <a:r>
              <a:rPr lang="zh-CN" altLang="en-US" sz="1400" dirty="0"/>
              <a:t>的基础上，增加了文件系统日志记录功能，称为日志是文件系统，是目前</a:t>
            </a:r>
            <a:r>
              <a:rPr lang="en-US" altLang="zh-CN" sz="1400" dirty="0"/>
              <a:t>Linux</a:t>
            </a:r>
            <a:r>
              <a:rPr lang="zh-CN" altLang="en-US" sz="1400" dirty="0"/>
              <a:t>默认采用的文件系统。日志式文件系统在因断电等等异常而停机重启后，操作系统会根据文件系统的日志，快速检测并恢复文件系统到正常的状态，并提高系统的恢复时间，提高数据的安全性。若对数据有较高安全性要求，建议使用</a:t>
            </a:r>
            <a:r>
              <a:rPr lang="en-US" altLang="zh-CN" sz="1400" dirty="0"/>
              <a:t>ext3</a:t>
            </a:r>
            <a:r>
              <a:rPr lang="zh-CN" altLang="en-US" sz="1400" dirty="0"/>
              <a:t>文件系统。</a:t>
            </a:r>
          </a:p>
          <a:p>
            <a:pPr marL="0" indent="0">
              <a:buNone/>
            </a:pPr>
            <a:r>
              <a:rPr lang="zh-CN" altLang="en-US" sz="1400" dirty="0"/>
              <a:t>日志文件系统是目前</a:t>
            </a:r>
            <a:r>
              <a:rPr lang="en-US" altLang="zh-CN" sz="1400" dirty="0"/>
              <a:t>Linux</a:t>
            </a:r>
            <a:r>
              <a:rPr lang="zh-CN" altLang="en-US" sz="1400" dirty="0"/>
              <a:t>文件系统发展的方向，常用的还有</a:t>
            </a:r>
            <a:r>
              <a:rPr lang="en-US" altLang="zh-CN" sz="1400" dirty="0" err="1"/>
              <a:t>jfs</a:t>
            </a:r>
            <a:r>
              <a:rPr lang="zh-CN" altLang="en-US" sz="1400" dirty="0"/>
              <a:t>和</a:t>
            </a:r>
            <a:r>
              <a:rPr lang="en-US" altLang="zh-CN" sz="1400" dirty="0" err="1"/>
              <a:t>reiserfs</a:t>
            </a:r>
            <a:r>
              <a:rPr lang="zh-CN" altLang="en-US" sz="1400" dirty="0"/>
              <a:t>等日志系列文件系统。</a:t>
            </a:r>
          </a:p>
        </p:txBody>
      </p:sp>
    </p:spTree>
    <p:extLst>
      <p:ext uri="{BB962C8B-B14F-4D97-AF65-F5344CB8AC3E}">
        <p14:creationId xmlns:p14="http://schemas.microsoft.com/office/powerpoint/2010/main" val="254920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24"/>
            <a:ext cx="7616792" cy="1173116"/>
          </a:xfrm>
        </p:spPr>
        <p:txBody>
          <a:bodyPr/>
          <a:lstStyle/>
          <a:p>
            <a:r>
              <a:rPr lang="zh-CN" altLang="en-US" dirty="0"/>
              <a:t>知识准备</a:t>
            </a:r>
          </a:p>
        </p:txBody>
      </p:sp>
      <p:sp>
        <p:nvSpPr>
          <p:cNvPr id="3" name="内容占位符 2"/>
          <p:cNvSpPr>
            <a:spLocks noGrp="1"/>
          </p:cNvSpPr>
          <p:nvPr>
            <p:ph idx="1"/>
          </p:nvPr>
        </p:nvSpPr>
        <p:spPr>
          <a:xfrm>
            <a:off x="671529" y="795684"/>
            <a:ext cx="7616793" cy="2516560"/>
          </a:xfrm>
        </p:spPr>
        <p:txBody>
          <a:bodyPr>
            <a:noAutofit/>
          </a:bodyPr>
          <a:lstStyle/>
          <a:p>
            <a:pPr marL="0" indent="0">
              <a:buNone/>
            </a:pPr>
            <a:r>
              <a:rPr lang="en-US" altLang="zh-CN" sz="1400" dirty="0"/>
              <a:t>2.swap</a:t>
            </a:r>
            <a:r>
              <a:rPr lang="zh-CN" altLang="en-US" sz="1400" dirty="0"/>
              <a:t>文件系统</a:t>
            </a:r>
          </a:p>
          <a:p>
            <a:pPr marL="0" indent="0">
              <a:buNone/>
            </a:pPr>
            <a:r>
              <a:rPr lang="en-US" altLang="zh-CN" sz="1400" dirty="0"/>
              <a:t>swap</a:t>
            </a:r>
            <a:r>
              <a:rPr lang="zh-CN" altLang="en-US" sz="1400" dirty="0"/>
              <a:t>文件系统用于</a:t>
            </a:r>
            <a:r>
              <a:rPr lang="en-US" altLang="zh-CN" sz="1400" dirty="0"/>
              <a:t>Linux</a:t>
            </a:r>
            <a:r>
              <a:rPr lang="zh-CN" altLang="en-US" sz="1400" dirty="0"/>
              <a:t>的交换分区。在</a:t>
            </a:r>
            <a:r>
              <a:rPr lang="en-US" altLang="zh-CN" sz="1400" dirty="0"/>
              <a:t>Linux</a:t>
            </a:r>
            <a:r>
              <a:rPr lang="zh-CN" altLang="en-US" sz="1400" dirty="0"/>
              <a:t>中，使用整个交换分区来提供虚拟内存，其分区大小一般应是系统物理内存的</a:t>
            </a:r>
            <a:r>
              <a:rPr lang="en-US" altLang="zh-CN" sz="1400" dirty="0"/>
              <a:t>2</a:t>
            </a:r>
            <a:r>
              <a:rPr lang="zh-CN" altLang="en-US" sz="1400" dirty="0"/>
              <a:t>倍，在安装</a:t>
            </a:r>
            <a:r>
              <a:rPr lang="en-US" altLang="zh-CN" sz="1400" dirty="0"/>
              <a:t>Linux</a:t>
            </a:r>
            <a:r>
              <a:rPr lang="zh-CN" altLang="en-US" sz="1400" dirty="0"/>
              <a:t>操作系统时，就应该创建交换分区，它是</a:t>
            </a:r>
            <a:r>
              <a:rPr lang="en-US" altLang="zh-CN" sz="1400" dirty="0"/>
              <a:t>Linux</a:t>
            </a:r>
            <a:r>
              <a:rPr lang="zh-CN" altLang="en-US" sz="1400" dirty="0"/>
              <a:t>正常运行所必须的，其类型必须是</a:t>
            </a:r>
            <a:r>
              <a:rPr lang="en-US" altLang="zh-CN" sz="1400" dirty="0"/>
              <a:t>swap</a:t>
            </a:r>
            <a:r>
              <a:rPr lang="zh-CN" altLang="en-US" sz="1400" dirty="0"/>
              <a:t>，交换分区由操作系统自行管理。</a:t>
            </a:r>
          </a:p>
          <a:p>
            <a:pPr marL="0" indent="0">
              <a:buNone/>
            </a:pPr>
            <a:r>
              <a:rPr lang="en-US" altLang="zh-CN" sz="1400" dirty="0"/>
              <a:t>3.ISO 9660</a:t>
            </a:r>
            <a:r>
              <a:rPr lang="zh-CN" altLang="en-US" sz="1400" dirty="0"/>
              <a:t>文件系统</a:t>
            </a:r>
          </a:p>
          <a:p>
            <a:pPr marL="0" indent="0">
              <a:buNone/>
            </a:pPr>
            <a:r>
              <a:rPr lang="en-US" altLang="zh-CN" sz="1400" dirty="0"/>
              <a:t>ISO 9660</a:t>
            </a:r>
            <a:r>
              <a:rPr lang="zh-CN" altLang="en-US" sz="1400" dirty="0"/>
              <a:t>文件系统对</a:t>
            </a:r>
            <a:r>
              <a:rPr lang="en-US" altLang="zh-CN" sz="1400" dirty="0"/>
              <a:t>Linux</a:t>
            </a:r>
            <a:r>
              <a:rPr lang="zh-CN" altLang="en-US" sz="1400" dirty="0"/>
              <a:t>对该文件系统也有很好的支持，不仅能读取光盘和光盘</a:t>
            </a:r>
            <a:r>
              <a:rPr lang="en-US" altLang="zh-CN" sz="1400" dirty="0"/>
              <a:t>ISO</a:t>
            </a:r>
            <a:r>
              <a:rPr lang="zh-CN" altLang="en-US" sz="1400" dirty="0"/>
              <a:t>映像文件，而且还支持在</a:t>
            </a:r>
            <a:r>
              <a:rPr lang="en-US" altLang="zh-CN" sz="1400" dirty="0"/>
              <a:t>Linux</a:t>
            </a:r>
            <a:r>
              <a:rPr lang="zh-CN" altLang="en-US" sz="1400" dirty="0"/>
              <a:t>环境中刻录光盘。</a:t>
            </a:r>
            <a:r>
              <a:rPr lang="en-US" altLang="zh-CN" sz="1400" dirty="0"/>
              <a:t>ISO 9660</a:t>
            </a:r>
            <a:r>
              <a:rPr lang="zh-CN" altLang="en-US" sz="1400" dirty="0"/>
              <a:t>文件系统是符合</a:t>
            </a:r>
            <a:r>
              <a:rPr lang="en-US" altLang="zh-CN" sz="1400" dirty="0"/>
              <a:t>ISO 9660</a:t>
            </a:r>
            <a:r>
              <a:rPr lang="zh-CN" altLang="en-US" sz="1400" dirty="0"/>
              <a:t>标准的</a:t>
            </a:r>
            <a:r>
              <a:rPr lang="en-US" altLang="zh-CN" sz="1400" dirty="0"/>
              <a:t>CDROM</a:t>
            </a:r>
            <a:r>
              <a:rPr lang="zh-CN" altLang="en-US" sz="1400" dirty="0"/>
              <a:t>文件系统，它有两种标准：</a:t>
            </a:r>
            <a:r>
              <a:rPr lang="en-US" altLang="zh-CN" sz="1400" dirty="0"/>
              <a:t>High Sierra</a:t>
            </a:r>
            <a:r>
              <a:rPr lang="zh-CN" altLang="en-US" sz="1400" dirty="0"/>
              <a:t>和</a:t>
            </a:r>
            <a:r>
              <a:rPr lang="en-US" altLang="zh-CN" sz="1400" dirty="0"/>
              <a:t>Rock Ridge</a:t>
            </a:r>
            <a:r>
              <a:rPr lang="zh-CN" altLang="en-US" sz="1400" dirty="0"/>
              <a:t>。</a:t>
            </a:r>
          </a:p>
          <a:p>
            <a:pPr marL="0" indent="0">
              <a:buNone/>
            </a:pPr>
            <a:r>
              <a:rPr lang="en-US" altLang="zh-CN" sz="1400" dirty="0"/>
              <a:t>High Sierra</a:t>
            </a:r>
            <a:r>
              <a:rPr lang="zh-CN" altLang="en-US" sz="1400" dirty="0"/>
              <a:t>是标准</a:t>
            </a:r>
            <a:r>
              <a:rPr lang="en-US" altLang="zh-CN" sz="1400" dirty="0"/>
              <a:t>ISO 9660</a:t>
            </a:r>
            <a:r>
              <a:rPr lang="zh-CN" altLang="en-US" sz="1400" dirty="0"/>
              <a:t>的先驱文件系统，在标准的</a:t>
            </a:r>
            <a:r>
              <a:rPr lang="en-US" altLang="zh-CN" sz="1400" dirty="0"/>
              <a:t>ISO 9660</a:t>
            </a:r>
            <a:r>
              <a:rPr lang="zh-CN" altLang="en-US" sz="1400" dirty="0"/>
              <a:t>文件系统内它能被自动识别。</a:t>
            </a:r>
            <a:r>
              <a:rPr lang="en-US" altLang="zh-CN" sz="1400" dirty="0"/>
              <a:t>Rock Ridge</a:t>
            </a:r>
            <a:r>
              <a:rPr lang="zh-CN" altLang="en-US" sz="1400" dirty="0"/>
              <a:t>是一种</a:t>
            </a:r>
            <a:r>
              <a:rPr lang="en-US" altLang="zh-CN" sz="1400" dirty="0"/>
              <a:t>Unix</a:t>
            </a:r>
            <a:r>
              <a:rPr lang="zh-CN" altLang="en-US" sz="1400" dirty="0"/>
              <a:t>格式的文件系统，在这种格式下可提供长文件名</a:t>
            </a:r>
            <a:r>
              <a:rPr lang="en-US" altLang="zh-CN" sz="1400" dirty="0" err="1"/>
              <a:t>udi</a:t>
            </a:r>
            <a:r>
              <a:rPr lang="zh-CN" altLang="en-US" sz="1400" dirty="0"/>
              <a:t>、</a:t>
            </a:r>
            <a:r>
              <a:rPr lang="en-US" altLang="zh-CN" sz="1400" dirty="0"/>
              <a:t>gid</a:t>
            </a:r>
            <a:r>
              <a:rPr lang="zh-CN" altLang="en-US" sz="1400" dirty="0"/>
              <a:t>、</a:t>
            </a:r>
            <a:r>
              <a:rPr lang="en-US" altLang="zh-CN" sz="1400" dirty="0"/>
              <a:t>POSIX</a:t>
            </a:r>
            <a:r>
              <a:rPr lang="zh-CN" altLang="en-US" sz="1400" dirty="0"/>
              <a:t>文件权限和设备特别文件等支持。</a:t>
            </a:r>
          </a:p>
        </p:txBody>
      </p:sp>
    </p:spTree>
    <p:extLst>
      <p:ext uri="{BB962C8B-B14F-4D97-AF65-F5344CB8AC3E}">
        <p14:creationId xmlns:p14="http://schemas.microsoft.com/office/powerpoint/2010/main" val="3019781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51633" y="1440036"/>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1</a:t>
            </a:r>
            <a:endParaRPr lang="zh-CN" altLang="en-US" sz="7200" dirty="0">
              <a:solidFill>
                <a:srgbClr val="3B3837"/>
              </a:solidFill>
            </a:endParaRPr>
          </a:p>
        </p:txBody>
      </p:sp>
      <p:sp>
        <p:nvSpPr>
          <p:cNvPr id="6" name="Rectangle 36"/>
          <p:cNvSpPr/>
          <p:nvPr/>
        </p:nvSpPr>
        <p:spPr>
          <a:xfrm>
            <a:off x="3039765" y="2232124"/>
            <a:ext cx="4968552" cy="622048"/>
          </a:xfrm>
          <a:prstGeom prst="rect">
            <a:avLst/>
          </a:prstGeom>
          <a:noFill/>
        </p:spPr>
        <p:txBody>
          <a:bodyPr wrap="square" lIns="67391" tIns="33696" rIns="67391" bIns="33696">
            <a:spAutoFit/>
          </a:bodyPr>
          <a:lstStyle/>
          <a:p>
            <a:pPr algn="ctr">
              <a:defRPr/>
            </a:pPr>
            <a:r>
              <a:rPr lang="zh-CN" altLang="en-US" sz="36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用户和组管理</a:t>
            </a:r>
          </a:p>
        </p:txBody>
      </p:sp>
    </p:spTree>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5282" y="194912"/>
            <a:ext cx="7616792" cy="1173116"/>
          </a:xfrm>
        </p:spPr>
        <p:txBody>
          <a:bodyPr/>
          <a:lstStyle/>
          <a:p>
            <a:r>
              <a:rPr lang="zh-CN" altLang="en-US" dirty="0"/>
              <a:t>知识准备</a:t>
            </a:r>
          </a:p>
        </p:txBody>
      </p:sp>
      <p:sp>
        <p:nvSpPr>
          <p:cNvPr id="3" name="内容占位符 2"/>
          <p:cNvSpPr>
            <a:spLocks noGrp="1"/>
          </p:cNvSpPr>
          <p:nvPr>
            <p:ph idx="1"/>
          </p:nvPr>
        </p:nvSpPr>
        <p:spPr>
          <a:xfrm>
            <a:off x="671529" y="1368028"/>
            <a:ext cx="7616793" cy="2516560"/>
          </a:xfrm>
        </p:spPr>
        <p:txBody>
          <a:bodyPr>
            <a:noAutofit/>
          </a:bodyPr>
          <a:lstStyle/>
          <a:p>
            <a:pPr marL="0" indent="0">
              <a:buNone/>
            </a:pPr>
            <a:r>
              <a:rPr lang="en-US" altLang="zh-CN" sz="1400" dirty="0"/>
              <a:t>4.proc</a:t>
            </a:r>
            <a:r>
              <a:rPr lang="zh-CN" altLang="en-US" sz="1400" dirty="0"/>
              <a:t>、</a:t>
            </a:r>
            <a:r>
              <a:rPr lang="en-US" altLang="zh-CN" sz="1400" dirty="0" err="1"/>
              <a:t>sysfs</a:t>
            </a:r>
            <a:endParaRPr lang="en-US" altLang="zh-CN" sz="1400" dirty="0"/>
          </a:p>
          <a:p>
            <a:pPr marL="0" indent="0">
              <a:buNone/>
            </a:pPr>
            <a:r>
              <a:rPr lang="en-US" altLang="zh-CN" sz="1400" dirty="0"/>
              <a:t>proc</a:t>
            </a:r>
            <a:r>
              <a:rPr lang="zh-CN" altLang="en-US" sz="1400" dirty="0"/>
              <a:t>是一种假的文件系统，用于和内核数据结构接口，它不占用磁盘空间。是</a:t>
            </a:r>
            <a:r>
              <a:rPr lang="en-US" altLang="zh-CN" sz="1400" dirty="0"/>
              <a:t>Linux</a:t>
            </a:r>
            <a:r>
              <a:rPr lang="zh-CN" altLang="en-US" sz="1400" dirty="0"/>
              <a:t>系统上一种特殊文件系统，即</a:t>
            </a:r>
            <a:r>
              <a:rPr lang="en-US" altLang="zh-CN" sz="1400" dirty="0"/>
              <a:t>proc</a:t>
            </a:r>
            <a:r>
              <a:rPr lang="zh-CN" altLang="en-US" sz="1400" dirty="0"/>
              <a:t>文件系统。与其它常见的文件系统不同的是，</a:t>
            </a:r>
            <a:r>
              <a:rPr lang="en-US" altLang="zh-CN" sz="1400" dirty="0"/>
              <a:t>/proc</a:t>
            </a:r>
            <a:r>
              <a:rPr lang="zh-CN" altLang="en-US" sz="1400" dirty="0"/>
              <a:t>是一种伪文件系统（即虚拟文件系统），存储的是当前内核运行状态的一系列特殊文件，用户可以通过这些文件查看有关系统硬件及当前正在运行进程的信息，甚至可以通过更改其中某些文件来改变内核的运行状态。可以理解为</a:t>
            </a:r>
            <a:r>
              <a:rPr lang="en-US" altLang="zh-CN" sz="1400" dirty="0"/>
              <a:t>PCB</a:t>
            </a:r>
            <a:r>
              <a:rPr lang="zh-CN" altLang="en-US" sz="1400" dirty="0"/>
              <a:t>表结构在内存中的登记，在</a:t>
            </a:r>
            <a:r>
              <a:rPr lang="en-US" altLang="zh-CN" sz="1400" dirty="0"/>
              <a:t>Linux</a:t>
            </a:r>
            <a:r>
              <a:rPr lang="zh-CN" altLang="en-US" sz="1400" dirty="0"/>
              <a:t>系统中可以理解为</a:t>
            </a:r>
            <a:r>
              <a:rPr lang="en-US" altLang="zh-CN" sz="1400" dirty="0" err="1"/>
              <a:t>task_struct</a:t>
            </a:r>
            <a:r>
              <a:rPr lang="zh-CN" altLang="en-US" sz="1400" dirty="0"/>
              <a:t>结构，其中记录了系统中每个进程的活动情况、资源占用等信息。当系统创建一个进程时，就要在</a:t>
            </a:r>
            <a:r>
              <a:rPr lang="en-US" altLang="zh-CN" sz="1400" dirty="0"/>
              <a:t>/proc</a:t>
            </a:r>
            <a:r>
              <a:rPr lang="zh-CN" altLang="en-US" sz="1400" dirty="0"/>
              <a:t>中按进程的</a:t>
            </a:r>
            <a:r>
              <a:rPr lang="en-US" altLang="zh-CN" sz="1400" dirty="0"/>
              <a:t>PID</a:t>
            </a:r>
            <a:r>
              <a:rPr lang="zh-CN" altLang="en-US" sz="1400" dirty="0"/>
              <a:t>为进程创建一个目录，以记录该进程的动态行为和资源需求等。用户可以进入</a:t>
            </a:r>
            <a:r>
              <a:rPr lang="en-US" altLang="zh-CN" sz="1400" dirty="0"/>
              <a:t>/proc</a:t>
            </a:r>
            <a:r>
              <a:rPr lang="zh-CN" altLang="en-US" sz="1400" dirty="0"/>
              <a:t>目录查看其中内容。</a:t>
            </a:r>
          </a:p>
        </p:txBody>
      </p:sp>
    </p:spTree>
    <p:extLst>
      <p:ext uri="{BB962C8B-B14F-4D97-AF65-F5344CB8AC3E}">
        <p14:creationId xmlns:p14="http://schemas.microsoft.com/office/powerpoint/2010/main" val="1773537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5282" y="194912"/>
            <a:ext cx="7616792" cy="1173116"/>
          </a:xfrm>
        </p:spPr>
        <p:txBody>
          <a:bodyPr/>
          <a:lstStyle/>
          <a:p>
            <a:r>
              <a:rPr lang="zh-CN" altLang="en-US" dirty="0"/>
              <a:t>知识准备</a:t>
            </a:r>
          </a:p>
        </p:txBody>
      </p:sp>
      <p:sp>
        <p:nvSpPr>
          <p:cNvPr id="3" name="内容占位符 2"/>
          <p:cNvSpPr>
            <a:spLocks noGrp="1"/>
          </p:cNvSpPr>
          <p:nvPr>
            <p:ph idx="1"/>
          </p:nvPr>
        </p:nvSpPr>
        <p:spPr>
          <a:xfrm>
            <a:off x="671529" y="1368028"/>
            <a:ext cx="7616793" cy="2516560"/>
          </a:xfrm>
        </p:spPr>
        <p:txBody>
          <a:bodyPr>
            <a:noAutofit/>
          </a:bodyPr>
          <a:lstStyle/>
          <a:p>
            <a:pPr marL="0" indent="0">
              <a:buNone/>
            </a:pPr>
            <a:r>
              <a:rPr lang="en-US" altLang="zh-CN" sz="1400" dirty="0"/>
              <a:t>5.msdos</a:t>
            </a:r>
            <a:r>
              <a:rPr lang="zh-CN" altLang="en-US" sz="1400" dirty="0"/>
              <a:t>、</a:t>
            </a:r>
            <a:r>
              <a:rPr lang="en-US" altLang="zh-CN" sz="1400" dirty="0" err="1"/>
              <a:t>umsdos</a:t>
            </a:r>
            <a:r>
              <a:rPr lang="zh-CN" altLang="en-US" sz="1400" dirty="0"/>
              <a:t>、</a:t>
            </a:r>
            <a:r>
              <a:rPr lang="en-US" altLang="zh-CN" sz="1400" dirty="0" err="1"/>
              <a:t>vfat</a:t>
            </a:r>
            <a:r>
              <a:rPr lang="zh-CN" altLang="en-US" sz="1400" dirty="0"/>
              <a:t>、</a:t>
            </a:r>
            <a:r>
              <a:rPr lang="en-US" altLang="zh-CN" sz="1400" dirty="0" err="1"/>
              <a:t>ntfs</a:t>
            </a:r>
            <a:endParaRPr lang="en-US" altLang="zh-CN" sz="1400" dirty="0"/>
          </a:p>
          <a:p>
            <a:pPr marL="0" indent="0">
              <a:buNone/>
            </a:pPr>
            <a:r>
              <a:rPr lang="en-US" altLang="zh-CN" sz="1400" dirty="0" err="1"/>
              <a:t>msdos</a:t>
            </a:r>
            <a:r>
              <a:rPr lang="zh-CN" altLang="en-US" sz="1400" dirty="0"/>
              <a:t>文件系统是早期</a:t>
            </a:r>
            <a:r>
              <a:rPr lang="en-US" altLang="zh-CN" sz="1400" dirty="0"/>
              <a:t>IBM</a:t>
            </a:r>
            <a:r>
              <a:rPr lang="zh-CN" altLang="en-US" sz="1400" dirty="0"/>
              <a:t>或</a:t>
            </a:r>
            <a:r>
              <a:rPr lang="en-US" altLang="zh-CN" sz="1400" dirty="0"/>
              <a:t>MSDOS</a:t>
            </a:r>
            <a:r>
              <a:rPr lang="zh-CN" altLang="en-US" sz="1400" dirty="0"/>
              <a:t>所支持的</a:t>
            </a:r>
            <a:r>
              <a:rPr lang="en-US" altLang="zh-CN" sz="1400" dirty="0"/>
              <a:t>FAT12</a:t>
            </a:r>
            <a:r>
              <a:rPr lang="zh-CN" altLang="en-US" sz="1400" dirty="0"/>
              <a:t>或</a:t>
            </a:r>
            <a:r>
              <a:rPr lang="en-US" altLang="zh-CN" sz="1400" dirty="0"/>
              <a:t>FAT16</a:t>
            </a:r>
            <a:r>
              <a:rPr lang="zh-CN" altLang="en-US" sz="1400" dirty="0"/>
              <a:t>文件系统。是在</a:t>
            </a:r>
            <a:r>
              <a:rPr lang="en-US" altLang="zh-CN" sz="1400" dirty="0"/>
              <a:t>DOS</a:t>
            </a:r>
            <a:r>
              <a:rPr lang="zh-CN" altLang="en-US" sz="1400" dirty="0"/>
              <a:t>、</a:t>
            </a:r>
            <a:r>
              <a:rPr lang="en-US" altLang="zh-CN" sz="1400" dirty="0"/>
              <a:t>Windows</a:t>
            </a:r>
            <a:r>
              <a:rPr lang="zh-CN" altLang="en-US" sz="1400" dirty="0"/>
              <a:t>和某些</a:t>
            </a:r>
            <a:r>
              <a:rPr lang="en-US" altLang="zh-CN" sz="1400" dirty="0"/>
              <a:t>OS/2</a:t>
            </a:r>
            <a:r>
              <a:rPr lang="zh-CN" altLang="en-US" sz="1400" dirty="0"/>
              <a:t>操作系统上使用的一种文件系统，其名称采用“</a:t>
            </a:r>
            <a:r>
              <a:rPr lang="en-US" altLang="zh-CN" sz="1400" dirty="0"/>
              <a:t>8 + 3”</a:t>
            </a:r>
            <a:r>
              <a:rPr lang="zh-CN" altLang="en-US" sz="1400" dirty="0"/>
              <a:t>的形式，即</a:t>
            </a:r>
            <a:r>
              <a:rPr lang="en-US" altLang="zh-CN" sz="1400" dirty="0"/>
              <a:t>8</a:t>
            </a:r>
            <a:r>
              <a:rPr lang="zh-CN" altLang="en-US" sz="1400" dirty="0"/>
              <a:t>个字符的文件名加上</a:t>
            </a:r>
            <a:r>
              <a:rPr lang="en-US" altLang="zh-CN" sz="1400" dirty="0"/>
              <a:t>3</a:t>
            </a:r>
            <a:r>
              <a:rPr lang="zh-CN" altLang="en-US" sz="1400" dirty="0"/>
              <a:t>个字符的扩展名。随着</a:t>
            </a:r>
            <a:r>
              <a:rPr lang="en-US" altLang="zh-CN" sz="1400" dirty="0" err="1"/>
              <a:t>MSWindows</a:t>
            </a:r>
            <a:r>
              <a:rPr lang="zh-CN" altLang="en-US" sz="1400" dirty="0"/>
              <a:t>的发展，在</a:t>
            </a:r>
            <a:r>
              <a:rPr lang="en-US" altLang="zh-CN" sz="1400" dirty="0"/>
              <a:t>DOS</a:t>
            </a:r>
            <a:r>
              <a:rPr lang="zh-CN" altLang="en-US" sz="1400" dirty="0"/>
              <a:t>文件的基础上，又出现了</a:t>
            </a:r>
            <a:r>
              <a:rPr lang="en-US" altLang="zh-CN" sz="1400" dirty="0"/>
              <a:t>FAT32</a:t>
            </a:r>
            <a:r>
              <a:rPr lang="zh-CN" altLang="en-US" sz="1400" dirty="0"/>
              <a:t>文件系统。</a:t>
            </a:r>
          </a:p>
          <a:p>
            <a:pPr marL="0" indent="0">
              <a:buNone/>
            </a:pPr>
            <a:r>
              <a:rPr lang="en-US" altLang="zh-CN" sz="1400" dirty="0" err="1"/>
              <a:t>umsdos</a:t>
            </a:r>
            <a:r>
              <a:rPr lang="zh-CN" altLang="en-US" sz="1400" dirty="0"/>
              <a:t>是一种</a:t>
            </a:r>
            <a:r>
              <a:rPr lang="en-US" altLang="zh-CN" sz="1400" dirty="0"/>
              <a:t>Linux</a:t>
            </a:r>
            <a:r>
              <a:rPr lang="zh-CN" altLang="en-US" sz="1400" dirty="0"/>
              <a:t>下的</a:t>
            </a:r>
            <a:r>
              <a:rPr lang="en-US" altLang="zh-CN" sz="1400" dirty="0" err="1"/>
              <a:t>msdos</a:t>
            </a:r>
            <a:r>
              <a:rPr lang="zh-CN" altLang="en-US" sz="1400" dirty="0"/>
              <a:t>文件系统驱动，支持长文件名、所有者、允许权限、连接和设备文件。允许一个普通的</a:t>
            </a:r>
            <a:r>
              <a:rPr lang="en-US" altLang="zh-CN" sz="1400" dirty="0"/>
              <a:t>MSDOS</a:t>
            </a:r>
            <a:r>
              <a:rPr lang="zh-CN" altLang="en-US" sz="1400" dirty="0"/>
              <a:t>文件系统用于</a:t>
            </a:r>
            <a:r>
              <a:rPr lang="en-US" altLang="zh-CN" sz="1400" dirty="0"/>
              <a:t>Linux,</a:t>
            </a:r>
            <a:r>
              <a:rPr lang="zh-CN" altLang="en-US" sz="1400" dirty="0"/>
              <a:t>而且无需为其建立单独的分区。</a:t>
            </a:r>
          </a:p>
        </p:txBody>
      </p:sp>
    </p:spTree>
    <p:extLst>
      <p:ext uri="{BB962C8B-B14F-4D97-AF65-F5344CB8AC3E}">
        <p14:creationId xmlns:p14="http://schemas.microsoft.com/office/powerpoint/2010/main" val="3561942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5282" y="194912"/>
            <a:ext cx="7616792" cy="1173116"/>
          </a:xfrm>
        </p:spPr>
        <p:txBody>
          <a:bodyPr/>
          <a:lstStyle/>
          <a:p>
            <a:r>
              <a:rPr lang="zh-CN" altLang="en-US" dirty="0"/>
              <a:t>知识准备</a:t>
            </a:r>
          </a:p>
        </p:txBody>
      </p:sp>
      <p:sp>
        <p:nvSpPr>
          <p:cNvPr id="3" name="内容占位符 2"/>
          <p:cNvSpPr>
            <a:spLocks noGrp="1"/>
          </p:cNvSpPr>
          <p:nvPr>
            <p:ph idx="1"/>
          </p:nvPr>
        </p:nvSpPr>
        <p:spPr>
          <a:xfrm>
            <a:off x="671529" y="1368028"/>
            <a:ext cx="7616793" cy="2516560"/>
          </a:xfrm>
        </p:spPr>
        <p:txBody>
          <a:bodyPr>
            <a:noAutofit/>
          </a:bodyPr>
          <a:lstStyle/>
          <a:p>
            <a:pPr marL="0" indent="0">
              <a:buNone/>
            </a:pPr>
            <a:r>
              <a:rPr lang="en-US" altLang="zh-CN" sz="1400" dirty="0"/>
              <a:t>6.nfs</a:t>
            </a:r>
          </a:p>
          <a:p>
            <a:pPr marL="0" indent="0">
              <a:buNone/>
            </a:pPr>
            <a:r>
              <a:rPr lang="en-US" altLang="zh-CN" sz="1400" dirty="0" err="1"/>
              <a:t>nfs</a:t>
            </a:r>
            <a:r>
              <a:rPr lang="zh-CN" altLang="en-US" sz="1400" dirty="0"/>
              <a:t>是一种网络文件系统，用于在系统间通过网络进行文件共享，用户可以把</a:t>
            </a:r>
            <a:r>
              <a:rPr lang="en-US" altLang="zh-CN" sz="1400" dirty="0"/>
              <a:t>NFS</a:t>
            </a:r>
            <a:r>
              <a:rPr lang="zh-CN" altLang="en-US" sz="1400" dirty="0"/>
              <a:t>服务器提供的共享目录挂在到本地目录下，然后可以像操作本地文件系统一样操作</a:t>
            </a:r>
            <a:r>
              <a:rPr lang="en-US" altLang="zh-CN" sz="1400" dirty="0" err="1"/>
              <a:t>nfs</a:t>
            </a:r>
            <a:r>
              <a:rPr lang="zh-CN" altLang="en-US" sz="1400" dirty="0"/>
              <a:t>文件系统的内容。</a:t>
            </a:r>
          </a:p>
          <a:p>
            <a:pPr marL="0" indent="0">
              <a:buNone/>
            </a:pPr>
            <a:r>
              <a:rPr lang="en-US" altLang="zh-CN" sz="1400" dirty="0"/>
              <a:t>7.xfs</a:t>
            </a:r>
          </a:p>
          <a:p>
            <a:pPr marL="0" indent="0">
              <a:buNone/>
            </a:pPr>
            <a:r>
              <a:rPr lang="en-US" altLang="zh-CN" sz="1400" dirty="0" err="1"/>
              <a:t>xfs</a:t>
            </a:r>
            <a:r>
              <a:rPr lang="zh-CN" altLang="en-US" sz="1400" dirty="0"/>
              <a:t>是一种高性能的日志文件系统，它起源于</a:t>
            </a:r>
            <a:r>
              <a:rPr lang="en-US" altLang="zh-CN" sz="1400" dirty="0"/>
              <a:t>SGI IRIX</a:t>
            </a:r>
            <a:r>
              <a:rPr lang="zh-CN" altLang="en-US" sz="1400" dirty="0"/>
              <a:t>平台，从</a:t>
            </a:r>
            <a:r>
              <a:rPr lang="en-US" altLang="zh-CN" sz="1400" dirty="0"/>
              <a:t>kernel2.4.20</a:t>
            </a:r>
            <a:r>
              <a:rPr lang="zh-CN" altLang="en-US" sz="1400" dirty="0"/>
              <a:t>版本开始引入</a:t>
            </a:r>
            <a:r>
              <a:rPr lang="en-US" altLang="zh-CN" sz="1400" dirty="0"/>
              <a:t>Linux.</a:t>
            </a:r>
            <a:r>
              <a:rPr lang="zh-CN" altLang="en-US" sz="1400" dirty="0"/>
              <a:t>它完全是多线程的，可以支持大文件和大文件系统、扩展属性、可变块大小，基于</a:t>
            </a:r>
            <a:r>
              <a:rPr lang="en-US" altLang="zh-CN" sz="1400" dirty="0"/>
              <a:t>Extent</a:t>
            </a:r>
            <a:r>
              <a:rPr lang="zh-CN" altLang="en-US" sz="1400" dirty="0"/>
              <a:t>的分配方式，提供平滑的数据传输。</a:t>
            </a:r>
          </a:p>
        </p:txBody>
      </p:sp>
    </p:spTree>
    <p:extLst>
      <p:ext uri="{BB962C8B-B14F-4D97-AF65-F5344CB8AC3E}">
        <p14:creationId xmlns:p14="http://schemas.microsoft.com/office/powerpoint/2010/main" val="444697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5282" y="194912"/>
            <a:ext cx="7616792" cy="1173116"/>
          </a:xfrm>
        </p:spPr>
        <p:txBody>
          <a:bodyPr/>
          <a:lstStyle/>
          <a:p>
            <a:r>
              <a:rPr lang="zh-CN" altLang="en-US" dirty="0"/>
              <a:t>知识准备</a:t>
            </a:r>
          </a:p>
        </p:txBody>
      </p:sp>
      <p:sp>
        <p:nvSpPr>
          <p:cNvPr id="3" name="内容占位符 2"/>
          <p:cNvSpPr>
            <a:spLocks noGrp="1"/>
          </p:cNvSpPr>
          <p:nvPr>
            <p:ph idx="1"/>
          </p:nvPr>
        </p:nvSpPr>
        <p:spPr>
          <a:xfrm>
            <a:off x="671529" y="1368028"/>
            <a:ext cx="7616793" cy="2516560"/>
          </a:xfrm>
        </p:spPr>
        <p:txBody>
          <a:bodyPr>
            <a:noAutofit/>
          </a:bodyPr>
          <a:lstStyle/>
          <a:p>
            <a:pPr marL="0" indent="0">
              <a:buNone/>
            </a:pPr>
            <a:r>
              <a:rPr lang="en-US" altLang="zh-CN" sz="1400" dirty="0"/>
              <a:t>8.sysv</a:t>
            </a:r>
            <a:r>
              <a:rPr lang="zh-CN" altLang="en-US" sz="1400" dirty="0"/>
              <a:t>、</a:t>
            </a:r>
            <a:r>
              <a:rPr lang="en-US" altLang="zh-CN" sz="1400" dirty="0" err="1"/>
              <a:t>xenix</a:t>
            </a:r>
            <a:r>
              <a:rPr lang="zh-CN" altLang="en-US" sz="1400" dirty="0"/>
              <a:t>、</a:t>
            </a:r>
            <a:r>
              <a:rPr lang="en-US" altLang="zh-CN" sz="1400" dirty="0"/>
              <a:t>coherent</a:t>
            </a:r>
          </a:p>
          <a:p>
            <a:pPr marL="0" indent="0">
              <a:buNone/>
            </a:pPr>
            <a:r>
              <a:rPr lang="en-US" altLang="zh-CN" sz="1400" dirty="0" err="1"/>
              <a:t>sysv</a:t>
            </a:r>
            <a:r>
              <a:rPr lang="zh-CN" altLang="en-US" sz="1400" dirty="0"/>
              <a:t>是</a:t>
            </a:r>
            <a:r>
              <a:rPr lang="en-US" altLang="zh-CN" sz="1400" dirty="0"/>
              <a:t>System V/Coherent</a:t>
            </a:r>
            <a:r>
              <a:rPr lang="zh-CN" altLang="en-US" sz="1400" dirty="0"/>
              <a:t>在</a:t>
            </a:r>
            <a:r>
              <a:rPr lang="en-US" altLang="zh-CN" sz="1400" dirty="0"/>
              <a:t>Linux</a:t>
            </a:r>
            <a:r>
              <a:rPr lang="zh-CN" altLang="en-US" sz="1400" dirty="0"/>
              <a:t>平台上的文件系统。它包含了素有</a:t>
            </a:r>
            <a:r>
              <a:rPr lang="en-US" altLang="zh-CN" sz="1400" dirty="0" err="1"/>
              <a:t>xenix</a:t>
            </a:r>
            <a:r>
              <a:rPr lang="zh-CN" altLang="en-US" sz="1400" dirty="0"/>
              <a:t>、</a:t>
            </a:r>
            <a:r>
              <a:rPr lang="en-US" altLang="zh-CN" sz="1400" dirty="0" err="1"/>
              <a:t>SystemV</a:t>
            </a:r>
            <a:r>
              <a:rPr lang="en-US" altLang="zh-CN" sz="1400" dirty="0"/>
              <a:t>/368</a:t>
            </a:r>
            <a:r>
              <a:rPr lang="zh-CN" altLang="en-US" sz="1400" dirty="0"/>
              <a:t>和</a:t>
            </a:r>
            <a:r>
              <a:rPr lang="en-US" altLang="zh-CN" sz="1400" dirty="0"/>
              <a:t>coherent</a:t>
            </a:r>
            <a:r>
              <a:rPr lang="zh-CN" altLang="en-US" sz="1400" dirty="0"/>
              <a:t>文件系统。</a:t>
            </a:r>
          </a:p>
          <a:p>
            <a:pPr marL="0" indent="0">
              <a:buNone/>
            </a:pPr>
            <a:r>
              <a:rPr lang="en-US" altLang="zh-CN" sz="1400" dirty="0"/>
              <a:t>9.jfs</a:t>
            </a:r>
          </a:p>
          <a:p>
            <a:pPr marL="0" indent="0">
              <a:buNone/>
            </a:pPr>
            <a:r>
              <a:rPr lang="en-US" altLang="zh-CN" sz="1400" dirty="0" err="1"/>
              <a:t>Jfs</a:t>
            </a:r>
            <a:r>
              <a:rPr lang="zh-CN" altLang="en-US" sz="1400" dirty="0"/>
              <a:t>是</a:t>
            </a:r>
            <a:r>
              <a:rPr lang="en-US" altLang="zh-CN" sz="1400" dirty="0"/>
              <a:t>IBM</a:t>
            </a:r>
            <a:r>
              <a:rPr lang="zh-CN" altLang="en-US" sz="1400" dirty="0"/>
              <a:t>公司为</a:t>
            </a:r>
            <a:r>
              <a:rPr lang="en-US" altLang="zh-CN" sz="1400" dirty="0"/>
              <a:t>Linux</a:t>
            </a:r>
            <a:r>
              <a:rPr lang="zh-CN" altLang="en-US" sz="1400" dirty="0"/>
              <a:t>系统开发的一个日志文件系统，从</a:t>
            </a:r>
            <a:r>
              <a:rPr lang="en-US" altLang="zh-CN" sz="1400" dirty="0"/>
              <a:t>IBM</a:t>
            </a:r>
            <a:r>
              <a:rPr lang="zh-CN" altLang="en-US" sz="1400" dirty="0"/>
              <a:t>的实力以及它对</a:t>
            </a:r>
            <a:r>
              <a:rPr lang="en-US" altLang="zh-CN" sz="1400" dirty="0" err="1"/>
              <a:t>jfs</a:t>
            </a:r>
            <a:r>
              <a:rPr lang="zh-CN" altLang="en-US" sz="1400" dirty="0"/>
              <a:t>的态度来看，</a:t>
            </a:r>
            <a:r>
              <a:rPr lang="en-US" altLang="zh-CN" sz="1400" dirty="0" err="1"/>
              <a:t>jfs</a:t>
            </a:r>
            <a:r>
              <a:rPr lang="zh-CN" altLang="en-US" sz="1400" dirty="0"/>
              <a:t>应该是未来日志文件系统中最具实力的一个文件系统。它提供了基于日志的字节级文件系统，该文件系统是为面向事物的高性能系统而开发。</a:t>
            </a:r>
            <a:r>
              <a:rPr lang="en-US" altLang="zh-CN" sz="1400" dirty="0" err="1"/>
              <a:t>jfs</a:t>
            </a:r>
            <a:r>
              <a:rPr lang="zh-CN" altLang="en-US" sz="1400" dirty="0"/>
              <a:t>几乎能够在几秒或几分钟内就能把文件系统恢复到一致状态。</a:t>
            </a:r>
            <a:r>
              <a:rPr lang="en-US" altLang="zh-CN" sz="1400" dirty="0" err="1"/>
              <a:t>jfs</a:t>
            </a:r>
            <a:r>
              <a:rPr lang="zh-CN" altLang="en-US" sz="1400" dirty="0"/>
              <a:t>能够保证数据在任何意外宕机的情况下，不会造成数据的丢失与损坏</a:t>
            </a:r>
            <a:r>
              <a:rPr lang="en-US" altLang="zh-CN" sz="1400" dirty="0"/>
              <a:t>,</a:t>
            </a:r>
            <a:r>
              <a:rPr lang="zh-CN" altLang="en-US" sz="1400" dirty="0"/>
              <a:t>增加了系统的安全性。</a:t>
            </a:r>
          </a:p>
        </p:txBody>
      </p:sp>
    </p:spTree>
    <p:extLst>
      <p:ext uri="{BB962C8B-B14F-4D97-AF65-F5344CB8AC3E}">
        <p14:creationId xmlns:p14="http://schemas.microsoft.com/office/powerpoint/2010/main" val="880889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5282" y="194912"/>
            <a:ext cx="7616792" cy="1173116"/>
          </a:xfrm>
        </p:spPr>
        <p:txBody>
          <a:bodyPr/>
          <a:lstStyle/>
          <a:p>
            <a:r>
              <a:rPr lang="zh-CN" altLang="en-US" dirty="0"/>
              <a:t>知识准备</a:t>
            </a:r>
          </a:p>
        </p:txBody>
      </p:sp>
      <p:sp>
        <p:nvSpPr>
          <p:cNvPr id="3" name="内容占位符 2"/>
          <p:cNvSpPr>
            <a:spLocks noGrp="1"/>
          </p:cNvSpPr>
          <p:nvPr>
            <p:ph idx="1"/>
          </p:nvPr>
        </p:nvSpPr>
        <p:spPr>
          <a:xfrm>
            <a:off x="671529" y="1368028"/>
            <a:ext cx="7616793" cy="2516560"/>
          </a:xfrm>
        </p:spPr>
        <p:txBody>
          <a:bodyPr>
            <a:noAutofit/>
          </a:bodyPr>
          <a:lstStyle/>
          <a:p>
            <a:pPr marL="0" indent="0">
              <a:buNone/>
            </a:pPr>
            <a:r>
              <a:rPr lang="en-US" altLang="zh-CN" sz="1400" dirty="0"/>
              <a:t>10.ncpfs</a:t>
            </a:r>
            <a:r>
              <a:rPr lang="zh-CN" altLang="en-US" sz="1400" dirty="0"/>
              <a:t>、</a:t>
            </a:r>
            <a:r>
              <a:rPr lang="en-US" altLang="zh-CN" sz="1400" dirty="0" err="1"/>
              <a:t>ntfs</a:t>
            </a:r>
            <a:endParaRPr lang="en-US" altLang="zh-CN" sz="1400" dirty="0"/>
          </a:p>
          <a:p>
            <a:pPr marL="0" indent="0">
              <a:buNone/>
            </a:pPr>
            <a:r>
              <a:rPr lang="en-US" altLang="zh-CN" sz="1400" dirty="0"/>
              <a:t>NCFPS</a:t>
            </a:r>
            <a:r>
              <a:rPr lang="zh-CN" altLang="en-US" sz="1400" dirty="0"/>
              <a:t>是一种</a:t>
            </a:r>
            <a:r>
              <a:rPr lang="en-US" altLang="zh-CN" sz="1400" dirty="0"/>
              <a:t>Novell NetWare</a:t>
            </a:r>
            <a:r>
              <a:rPr lang="zh-CN" altLang="en-US" sz="1400" dirty="0"/>
              <a:t>使用</a:t>
            </a:r>
            <a:r>
              <a:rPr lang="en-US" altLang="zh-CN" sz="1400" dirty="0"/>
              <a:t>NCP</a:t>
            </a:r>
            <a:r>
              <a:rPr lang="zh-CN" altLang="en-US" sz="1400" dirty="0"/>
              <a:t>协议的网络操作系统。</a:t>
            </a:r>
            <a:r>
              <a:rPr lang="en-US" altLang="zh-CN" sz="1400" dirty="0"/>
              <a:t>NTFS</a:t>
            </a:r>
            <a:r>
              <a:rPr lang="zh-CN" altLang="en-US" sz="1400" dirty="0"/>
              <a:t>是由</a:t>
            </a:r>
            <a:r>
              <a:rPr lang="en-US" altLang="zh-CN" sz="1400" dirty="0" err="1"/>
              <a:t>Windos</a:t>
            </a:r>
            <a:r>
              <a:rPr lang="en-US" altLang="zh-CN" sz="1400" dirty="0"/>
              <a:t> 2000/XP/2003</a:t>
            </a:r>
            <a:r>
              <a:rPr lang="zh-CN" altLang="en-US" sz="1400" dirty="0"/>
              <a:t>操作系统支持，一个特别为网络和磁盘配额、文件加密等安全特性设置的磁盘格式。</a:t>
            </a:r>
          </a:p>
          <a:p>
            <a:pPr marL="0" indent="0">
              <a:buNone/>
            </a:pPr>
            <a:r>
              <a:rPr lang="en-US" altLang="zh-CN" sz="1400" dirty="0"/>
              <a:t>11.smb</a:t>
            </a:r>
            <a:r>
              <a:rPr lang="zh-CN" altLang="en-US" sz="1400" dirty="0"/>
              <a:t>、</a:t>
            </a:r>
            <a:r>
              <a:rPr lang="en-US" altLang="zh-CN" sz="1400" dirty="0" err="1"/>
              <a:t>smbfs</a:t>
            </a:r>
            <a:r>
              <a:rPr lang="zh-CN" altLang="en-US" sz="1400" dirty="0"/>
              <a:t>、</a:t>
            </a:r>
            <a:r>
              <a:rPr lang="en-US" altLang="zh-CN" sz="1400" dirty="0" err="1"/>
              <a:t>cifs</a:t>
            </a:r>
            <a:endParaRPr lang="en-US" altLang="zh-CN" sz="1400" dirty="0"/>
          </a:p>
          <a:p>
            <a:pPr marL="0" indent="0">
              <a:buNone/>
            </a:pPr>
            <a:r>
              <a:rPr lang="en-US" altLang="zh-CN" sz="1400" dirty="0"/>
              <a:t>SMB</a:t>
            </a:r>
            <a:r>
              <a:rPr lang="zh-CN" altLang="en-US" sz="1400" dirty="0"/>
              <a:t>是一种支持</a:t>
            </a:r>
            <a:r>
              <a:rPr lang="en-US" altLang="zh-CN" sz="1400" dirty="0"/>
              <a:t>Windows for Workgroups</a:t>
            </a:r>
            <a:r>
              <a:rPr lang="zh-CN" altLang="en-US" sz="1400" dirty="0"/>
              <a:t>、</a:t>
            </a:r>
            <a:r>
              <a:rPr lang="en-US" altLang="zh-CN" sz="1400" dirty="0"/>
              <a:t>Windows NT</a:t>
            </a:r>
            <a:r>
              <a:rPr lang="zh-CN" altLang="en-US" sz="1400" dirty="0"/>
              <a:t>和</a:t>
            </a:r>
            <a:r>
              <a:rPr lang="en-US" altLang="zh-CN" sz="1400" dirty="0"/>
              <a:t>Lan Manager</a:t>
            </a:r>
            <a:r>
              <a:rPr lang="zh-CN" altLang="en-US" sz="1400" dirty="0"/>
              <a:t>的基于</a:t>
            </a:r>
            <a:r>
              <a:rPr lang="en-US" altLang="zh-CN" sz="1400" dirty="0"/>
              <a:t>SMB</a:t>
            </a:r>
            <a:r>
              <a:rPr lang="zh-CN" altLang="en-US" sz="1400" dirty="0"/>
              <a:t>协议的网络操作系统。在</a:t>
            </a:r>
            <a:r>
              <a:rPr lang="en-US" altLang="zh-CN" sz="1400" dirty="0"/>
              <a:t>Linux</a:t>
            </a:r>
            <a:r>
              <a:rPr lang="zh-CN" altLang="en-US" sz="1400" dirty="0"/>
              <a:t>上可以通过</a:t>
            </a:r>
            <a:r>
              <a:rPr lang="en-US" altLang="zh-CN" sz="1400" dirty="0"/>
              <a:t>samba</a:t>
            </a:r>
            <a:r>
              <a:rPr lang="zh-CN" altLang="en-US" sz="1400" dirty="0"/>
              <a:t>等系统实现与</a:t>
            </a:r>
            <a:r>
              <a:rPr lang="en-US" altLang="zh-CN" sz="1400" dirty="0"/>
              <a:t>Windows</a:t>
            </a:r>
            <a:r>
              <a:rPr lang="zh-CN" altLang="en-US" sz="1400" dirty="0"/>
              <a:t>系统的文件共享。</a:t>
            </a:r>
          </a:p>
        </p:txBody>
      </p:sp>
    </p:spTree>
    <p:extLst>
      <p:ext uri="{BB962C8B-B14F-4D97-AF65-F5344CB8AC3E}">
        <p14:creationId xmlns:p14="http://schemas.microsoft.com/office/powerpoint/2010/main" val="2078271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29" y="197491"/>
            <a:ext cx="7616792" cy="1173116"/>
          </a:xfrm>
        </p:spPr>
        <p:txBody>
          <a:bodyPr/>
          <a:lstStyle/>
          <a:p>
            <a:r>
              <a:rPr lang="zh-CN" altLang="en-US" dirty="0"/>
              <a:t>知识准备</a:t>
            </a:r>
          </a:p>
        </p:txBody>
      </p:sp>
      <p:sp>
        <p:nvSpPr>
          <p:cNvPr id="3" name="内容占位符 2"/>
          <p:cNvSpPr>
            <a:spLocks noGrp="1"/>
          </p:cNvSpPr>
          <p:nvPr>
            <p:ph idx="1"/>
          </p:nvPr>
        </p:nvSpPr>
        <p:spPr>
          <a:xfrm>
            <a:off x="519485" y="1277065"/>
            <a:ext cx="7616793" cy="2516560"/>
          </a:xfrm>
        </p:spPr>
        <p:txBody>
          <a:bodyPr/>
          <a:lstStyle/>
          <a:p>
            <a:pPr marL="0" indent="0">
              <a:buNone/>
            </a:pPr>
            <a:r>
              <a:rPr lang="zh-CN" altLang="en-US" dirty="0"/>
              <a:t>三、</a:t>
            </a:r>
            <a:r>
              <a:rPr lang="en-US" altLang="zh-CN" dirty="0"/>
              <a:t>Linux</a:t>
            </a:r>
            <a:r>
              <a:rPr lang="zh-CN" altLang="en-US" dirty="0"/>
              <a:t>文件系统类型表示</a:t>
            </a:r>
          </a:p>
          <a:p>
            <a:pPr marL="0" indent="0">
              <a:buNone/>
            </a:pPr>
            <a:r>
              <a:rPr lang="zh-CN" altLang="en-US" dirty="0"/>
              <a:t>以上的文件系统必须使用规范的类型标识，常见的文件系统类型表示如表</a:t>
            </a:r>
            <a:r>
              <a:rPr lang="en-US" altLang="zh-CN" dirty="0"/>
              <a:t>3.1</a:t>
            </a:r>
            <a:r>
              <a:rPr lang="zh-CN" altLang="en-US" dirty="0"/>
              <a:t>所示。</a:t>
            </a:r>
          </a:p>
        </p:txBody>
      </p:sp>
      <p:pic>
        <p:nvPicPr>
          <p:cNvPr id="5" name="图片 4">
            <a:extLst>
              <a:ext uri="{FF2B5EF4-FFF2-40B4-BE49-F238E27FC236}">
                <a16:creationId xmlns:a16="http://schemas.microsoft.com/office/drawing/2014/main" id="{A7185EE6-9F65-52F0-366D-5A68C7904F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477" y="2088108"/>
            <a:ext cx="8229600" cy="2428875"/>
          </a:xfrm>
          <a:prstGeom prst="rect">
            <a:avLst/>
          </a:prstGeom>
        </p:spPr>
      </p:pic>
    </p:spTree>
    <p:extLst>
      <p:ext uri="{BB962C8B-B14F-4D97-AF65-F5344CB8AC3E}">
        <p14:creationId xmlns:p14="http://schemas.microsoft.com/office/powerpoint/2010/main" val="369430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知识准备</a:t>
            </a:r>
          </a:p>
        </p:txBody>
      </p:sp>
      <p:sp>
        <p:nvSpPr>
          <p:cNvPr id="3" name="内容占位符 2"/>
          <p:cNvSpPr>
            <a:spLocks noGrp="1"/>
          </p:cNvSpPr>
          <p:nvPr>
            <p:ph idx="1"/>
          </p:nvPr>
        </p:nvSpPr>
        <p:spPr/>
        <p:txBody>
          <a:bodyPr>
            <a:normAutofit/>
          </a:bodyPr>
          <a:lstStyle/>
          <a:p>
            <a:pPr marL="0" indent="0">
              <a:buNone/>
            </a:pPr>
            <a:r>
              <a:rPr lang="zh-CN" altLang="en-US" sz="1400" dirty="0"/>
              <a:t>四、文件名及文件类型</a:t>
            </a:r>
          </a:p>
          <a:p>
            <a:pPr marL="0" indent="0">
              <a:buNone/>
            </a:pPr>
            <a:r>
              <a:rPr lang="en-US" altLang="zh-CN" sz="1400" dirty="0"/>
              <a:t>Linux</a:t>
            </a:r>
            <a:r>
              <a:rPr lang="zh-CN" altLang="en-US" sz="1400" dirty="0"/>
              <a:t>文件类型和文件名所代表的意义是不同的概念，在</a:t>
            </a:r>
            <a:r>
              <a:rPr lang="en-US" altLang="zh-CN" sz="1400" dirty="0"/>
              <a:t>Linux</a:t>
            </a:r>
            <a:r>
              <a:rPr lang="zh-CN" altLang="en-US" sz="1400" dirty="0"/>
              <a:t>中文件类型与文件扩展名没有关系。它不像</a:t>
            </a:r>
            <a:r>
              <a:rPr lang="en-US" altLang="zh-CN" sz="1400" dirty="0"/>
              <a:t>Windows</a:t>
            </a:r>
            <a:r>
              <a:rPr lang="zh-CN" altLang="en-US" sz="1400" dirty="0"/>
              <a:t>那样是依靠文件后缀名来区分不同的文件类型，</a:t>
            </a:r>
            <a:r>
              <a:rPr lang="en-US" altLang="zh-CN" sz="1400" dirty="0"/>
              <a:t>Linux</a:t>
            </a:r>
            <a:r>
              <a:rPr lang="zh-CN" altLang="en-US" sz="1400" dirty="0"/>
              <a:t>中文件名只是为了方便使用而取的名字。</a:t>
            </a:r>
            <a:r>
              <a:rPr lang="en-US" altLang="zh-CN" sz="1400" dirty="0"/>
              <a:t>Linux</a:t>
            </a:r>
            <a:r>
              <a:rPr lang="zh-CN" altLang="en-US" sz="1400" dirty="0"/>
              <a:t>中常见文件类型有：普通文件、目录、块设备文件、符号链接文件、字符设备文件等等。</a:t>
            </a:r>
          </a:p>
        </p:txBody>
      </p:sp>
    </p:spTree>
    <p:extLst>
      <p:ext uri="{BB962C8B-B14F-4D97-AF65-F5344CB8AC3E}">
        <p14:creationId xmlns:p14="http://schemas.microsoft.com/office/powerpoint/2010/main" val="96655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5282" y="194912"/>
            <a:ext cx="7616792" cy="1173116"/>
          </a:xfrm>
        </p:spPr>
        <p:txBody>
          <a:bodyPr/>
          <a:lstStyle/>
          <a:p>
            <a:r>
              <a:rPr lang="zh-CN" altLang="en-US" dirty="0"/>
              <a:t>知识准备</a:t>
            </a:r>
          </a:p>
        </p:txBody>
      </p:sp>
      <p:sp>
        <p:nvSpPr>
          <p:cNvPr id="3" name="内容占位符 2"/>
          <p:cNvSpPr>
            <a:spLocks noGrp="1"/>
          </p:cNvSpPr>
          <p:nvPr>
            <p:ph idx="1"/>
          </p:nvPr>
        </p:nvSpPr>
        <p:spPr>
          <a:xfrm>
            <a:off x="671529" y="1368028"/>
            <a:ext cx="7616793" cy="2516560"/>
          </a:xfrm>
        </p:spPr>
        <p:txBody>
          <a:bodyPr>
            <a:noAutofit/>
          </a:bodyPr>
          <a:lstStyle/>
          <a:p>
            <a:pPr marL="0" indent="0">
              <a:buNone/>
            </a:pPr>
            <a:r>
              <a:rPr lang="en-US" altLang="zh-CN" sz="1400" dirty="0"/>
              <a:t>1.</a:t>
            </a:r>
            <a:r>
              <a:rPr lang="zh-CN" altLang="en-US" sz="1400" dirty="0"/>
              <a:t>文件和文件名</a:t>
            </a:r>
          </a:p>
          <a:p>
            <a:pPr marL="0" indent="0">
              <a:buNone/>
            </a:pPr>
            <a:r>
              <a:rPr lang="zh-CN" altLang="en-US" sz="1400" dirty="0"/>
              <a:t>操作系统都有文件的概念。文件是被命名存储在存储介质上的一组信息的集合。统信</a:t>
            </a:r>
            <a:r>
              <a:rPr lang="en-US" altLang="zh-CN" sz="1400" dirty="0"/>
              <a:t>UOS</a:t>
            </a:r>
            <a:r>
              <a:rPr lang="zh-CN" altLang="en-US" sz="1400" dirty="0"/>
              <a:t>系统 的文件均为无结构的字符流。文件名是文件存在的标识，在一般情况下使用数字、字母、下划线等，在统信</a:t>
            </a:r>
            <a:r>
              <a:rPr lang="en-US" altLang="zh-CN" sz="1400" dirty="0"/>
              <a:t>UOS </a:t>
            </a:r>
            <a:r>
              <a:rPr lang="zh-CN" altLang="en-US" sz="1400" dirty="0"/>
              <a:t>系统中，可用作文件名的字符是广泛的，只要是用户能够输入的字符都可用作文件名，在实际意义中一般文件名字都是定义成有意义的。</a:t>
            </a:r>
          </a:p>
          <a:p>
            <a:pPr marL="0" indent="0">
              <a:buNone/>
            </a:pPr>
            <a:r>
              <a:rPr lang="zh-CN" altLang="en-US" sz="1400" dirty="0"/>
              <a:t>统信</a:t>
            </a:r>
            <a:r>
              <a:rPr lang="en-US" altLang="zh-CN" sz="1400" dirty="0"/>
              <a:t>UOS</a:t>
            </a:r>
            <a:r>
              <a:rPr lang="zh-CN" altLang="en-US" sz="1400" dirty="0"/>
              <a:t>支持长文件名字，文件名字最长可以使用</a:t>
            </a:r>
            <a:r>
              <a:rPr lang="en-US" altLang="zh-CN" sz="1400" dirty="0"/>
              <a:t>255</a:t>
            </a:r>
            <a:r>
              <a:rPr lang="zh-CN" altLang="en-US" sz="1400" dirty="0"/>
              <a:t>个字符，可以使用拓展名用于表示文件类型，扩展名对文件的分类十分有用，我们可以根据自己已经知道的拓展名来定义文件。比如</a:t>
            </a:r>
            <a:r>
              <a:rPr lang="en-US" altLang="zh-CN" sz="1400" dirty="0"/>
              <a:t>C</a:t>
            </a:r>
            <a:r>
              <a:rPr lang="zh-CN" altLang="en-US" sz="1400" dirty="0"/>
              <a:t>语言的文件用</a:t>
            </a:r>
            <a:r>
              <a:rPr lang="en-US" altLang="zh-CN" sz="1400" dirty="0"/>
              <a:t>.c</a:t>
            </a:r>
            <a:r>
              <a:rPr lang="zh-CN" altLang="en-US" sz="1400" dirty="0"/>
              <a:t>的拓展名。</a:t>
            </a:r>
          </a:p>
          <a:p>
            <a:pPr marL="0" indent="0">
              <a:buNone/>
            </a:pPr>
            <a:r>
              <a:rPr lang="zh-CN" altLang="en-US" sz="1400" dirty="0"/>
              <a:t>在统信</a:t>
            </a:r>
            <a:r>
              <a:rPr lang="en-US" altLang="zh-CN" sz="1400" dirty="0"/>
              <a:t>UOS</a:t>
            </a:r>
            <a:r>
              <a:rPr lang="zh-CN" altLang="en-US" sz="1400" dirty="0"/>
              <a:t>系统中允许文件有多个“</a:t>
            </a:r>
            <a:r>
              <a:rPr lang="en-US" altLang="zh-CN" sz="1400" dirty="0"/>
              <a:t>.”</a:t>
            </a:r>
            <a:r>
              <a:rPr lang="zh-CN" altLang="en-US" sz="1400" dirty="0"/>
              <a:t>，也允许用字符“</a:t>
            </a:r>
            <a:r>
              <a:rPr lang="en-US" altLang="zh-CN" sz="1400" dirty="0"/>
              <a:t>.”</a:t>
            </a:r>
            <a:r>
              <a:rPr lang="zh-CN" altLang="en-US" sz="1400" dirty="0"/>
              <a:t>开头。注意：以“</a:t>
            </a:r>
            <a:r>
              <a:rPr lang="en-US" altLang="zh-CN" sz="1400" dirty="0"/>
              <a:t>.”</a:t>
            </a:r>
            <a:r>
              <a:rPr lang="zh-CN" altLang="en-US" sz="1400" dirty="0"/>
              <a:t>开头的文件是隐藏文件需要开启显示隐藏文件才能查看。</a:t>
            </a:r>
          </a:p>
        </p:txBody>
      </p:sp>
    </p:spTree>
    <p:extLst>
      <p:ext uri="{BB962C8B-B14F-4D97-AF65-F5344CB8AC3E}">
        <p14:creationId xmlns:p14="http://schemas.microsoft.com/office/powerpoint/2010/main" val="3858586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知识准备</a:t>
            </a:r>
          </a:p>
        </p:txBody>
      </p:sp>
      <p:sp>
        <p:nvSpPr>
          <p:cNvPr id="3" name="内容占位符 2"/>
          <p:cNvSpPr>
            <a:spLocks noGrp="1"/>
          </p:cNvSpPr>
          <p:nvPr>
            <p:ph idx="1"/>
          </p:nvPr>
        </p:nvSpPr>
        <p:spPr/>
        <p:txBody>
          <a:bodyPr>
            <a:normAutofit/>
          </a:bodyPr>
          <a:lstStyle/>
          <a:p>
            <a:pPr marL="0" indent="0">
              <a:buNone/>
            </a:pPr>
            <a:r>
              <a:rPr lang="en-US" altLang="zh-CN" sz="1400" dirty="0"/>
              <a:t>2.</a:t>
            </a:r>
            <a:r>
              <a:rPr lang="zh-CN" altLang="en-US" sz="1400" dirty="0"/>
              <a:t>文件类型</a:t>
            </a:r>
          </a:p>
          <a:p>
            <a:pPr marL="0" indent="0">
              <a:buNone/>
            </a:pPr>
            <a:r>
              <a:rPr lang="zh-CN" altLang="en-US" sz="1400" dirty="0"/>
              <a:t>统信</a:t>
            </a:r>
            <a:r>
              <a:rPr lang="en-US" altLang="zh-CN" sz="1400" dirty="0"/>
              <a:t>UOS</a:t>
            </a:r>
            <a:r>
              <a:rPr lang="zh-CN" altLang="en-US" sz="1400" dirty="0"/>
              <a:t>系统中有五种常见基本的文件类型：普通文件、文本文件、二进制文件和目录文件、设备文件。</a:t>
            </a:r>
          </a:p>
        </p:txBody>
      </p:sp>
    </p:spTree>
    <p:extLst>
      <p:ext uri="{BB962C8B-B14F-4D97-AF65-F5344CB8AC3E}">
        <p14:creationId xmlns:p14="http://schemas.microsoft.com/office/powerpoint/2010/main" val="3884621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29" y="197491"/>
            <a:ext cx="7616792" cy="1173116"/>
          </a:xfrm>
        </p:spPr>
        <p:txBody>
          <a:bodyPr/>
          <a:lstStyle/>
          <a:p>
            <a:r>
              <a:rPr lang="zh-CN" altLang="en-US" dirty="0"/>
              <a:t>知识准备</a:t>
            </a:r>
          </a:p>
        </p:txBody>
      </p:sp>
      <p:sp>
        <p:nvSpPr>
          <p:cNvPr id="3" name="内容占位符 2"/>
          <p:cNvSpPr>
            <a:spLocks noGrp="1"/>
          </p:cNvSpPr>
          <p:nvPr>
            <p:ph idx="1"/>
          </p:nvPr>
        </p:nvSpPr>
        <p:spPr>
          <a:xfrm>
            <a:off x="671529" y="1512044"/>
            <a:ext cx="7616793" cy="2516560"/>
          </a:xfrm>
        </p:spPr>
        <p:txBody>
          <a:bodyPr>
            <a:normAutofit/>
          </a:bodyPr>
          <a:lstStyle/>
          <a:p>
            <a:pPr marL="0" indent="0">
              <a:buNone/>
            </a:pPr>
            <a:r>
              <a:rPr lang="zh-CN" altLang="en-US" sz="1400" dirty="0"/>
              <a:t>五、目录与路径</a:t>
            </a:r>
          </a:p>
          <a:p>
            <a:pPr marL="0" indent="0">
              <a:buNone/>
            </a:pPr>
            <a:r>
              <a:rPr lang="en-US" altLang="zh-CN" sz="1400" dirty="0"/>
              <a:t>1.</a:t>
            </a:r>
            <a:r>
              <a:rPr lang="zh-CN" altLang="en-US" sz="1400" dirty="0"/>
              <a:t>工作目录与用户主目录</a:t>
            </a:r>
          </a:p>
          <a:p>
            <a:pPr marL="0" indent="0">
              <a:buNone/>
            </a:pPr>
            <a:r>
              <a:rPr lang="zh-CN" altLang="en-US" sz="1400" dirty="0"/>
              <a:t>用户登录系统中后，所在的目录被称作工作目录或当前目录</a:t>
            </a:r>
            <a:r>
              <a:rPr lang="en-US" altLang="zh-CN" sz="1400" dirty="0"/>
              <a:t>(Working Directory)</a:t>
            </a:r>
            <a:r>
              <a:rPr lang="zh-CN" altLang="en-US" sz="1400" dirty="0"/>
              <a:t>。工作目录是可以随时改变的。用户初始登录到系统中时，其主目录</a:t>
            </a:r>
            <a:r>
              <a:rPr lang="en-US" altLang="zh-CN" sz="1400" dirty="0"/>
              <a:t>(Home Directory)</a:t>
            </a:r>
            <a:r>
              <a:rPr lang="zh-CN" altLang="en-US" sz="1400" dirty="0"/>
              <a:t>成为其工作目录。工作目录用“</a:t>
            </a:r>
            <a:r>
              <a:rPr lang="en-US" altLang="zh-CN" sz="1400" dirty="0"/>
              <a:t>.”</a:t>
            </a:r>
            <a:r>
              <a:rPr lang="zh-CN" altLang="en-US" sz="1400" dirty="0"/>
              <a:t>表示。</a:t>
            </a:r>
          </a:p>
          <a:p>
            <a:pPr marL="0" indent="0">
              <a:buNone/>
            </a:pPr>
            <a:r>
              <a:rPr lang="zh-CN" altLang="en-US" sz="1400" dirty="0"/>
              <a:t>用户主目录是系统管理员增加用户时创建的，每个用户都有自己的主目录，不同用户的主目录一般不同。如</a:t>
            </a:r>
            <a:r>
              <a:rPr lang="en-US" altLang="zh-CN" sz="1400" dirty="0"/>
              <a:t>root</a:t>
            </a:r>
            <a:r>
              <a:rPr lang="zh-CN" altLang="en-US" sz="1400" dirty="0"/>
              <a:t>用户的主目录是</a:t>
            </a:r>
            <a:r>
              <a:rPr lang="en-US" altLang="zh-CN" sz="1400" dirty="0"/>
              <a:t>/root</a:t>
            </a:r>
            <a:r>
              <a:rPr lang="zh-CN" altLang="en-US" sz="1400" dirty="0"/>
              <a:t>，其他登入的用户都是</a:t>
            </a:r>
            <a:r>
              <a:rPr lang="en-US" altLang="zh-CN" sz="1400" dirty="0"/>
              <a:t>/home/</a:t>
            </a:r>
            <a:r>
              <a:rPr lang="zh-CN" altLang="en-US" sz="1400" dirty="0"/>
              <a:t>用户名。</a:t>
            </a:r>
          </a:p>
          <a:p>
            <a:pPr marL="0" indent="0">
              <a:buNone/>
            </a:pPr>
            <a:r>
              <a:rPr lang="zh-CN" altLang="en-US" sz="1400" dirty="0"/>
              <a:t>用户刚登录到系统中时，其工作目录是该用户主目录，通常与用户的登录名相同。</a:t>
            </a:r>
          </a:p>
        </p:txBody>
      </p:sp>
    </p:spTree>
    <p:extLst>
      <p:ext uri="{BB962C8B-B14F-4D97-AF65-F5344CB8AC3E}">
        <p14:creationId xmlns:p14="http://schemas.microsoft.com/office/powerpoint/2010/main" val="877913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6301DA0-93BF-EA60-6B08-3C38AEB37075}"/>
              </a:ext>
            </a:extLst>
          </p:cNvPr>
          <p:cNvSpPr>
            <a:spLocks noGrp="1"/>
          </p:cNvSpPr>
          <p:nvPr>
            <p:ph type="title"/>
          </p:nvPr>
        </p:nvSpPr>
        <p:spPr/>
        <p:txBody>
          <a:bodyPr/>
          <a:lstStyle/>
          <a:p>
            <a:r>
              <a:rPr lang="zh-CN" altLang="en-US" dirty="0"/>
              <a:t>任务描述</a:t>
            </a:r>
          </a:p>
        </p:txBody>
      </p:sp>
      <p:sp>
        <p:nvSpPr>
          <p:cNvPr id="3" name="内容占位符 2">
            <a:extLst>
              <a:ext uri="{FF2B5EF4-FFF2-40B4-BE49-F238E27FC236}">
                <a16:creationId xmlns:a16="http://schemas.microsoft.com/office/drawing/2014/main" id="{34FA8F7F-9F74-2193-1D29-675200AACF5D}"/>
              </a:ext>
            </a:extLst>
          </p:cNvPr>
          <p:cNvSpPr>
            <a:spLocks noGrp="1"/>
          </p:cNvSpPr>
          <p:nvPr>
            <p:ph sz="quarter" idx="13"/>
          </p:nvPr>
        </p:nvSpPr>
        <p:spPr/>
        <p:txBody>
          <a:bodyPr/>
          <a:lstStyle/>
          <a:p>
            <a:r>
              <a:rPr lang="zh-CN" altLang="en-US" dirty="0"/>
              <a:t>本任务需要小华在图形界面创建用户“</a:t>
            </a:r>
            <a:r>
              <a:rPr lang="en-US" altLang="zh-CN" dirty="0" err="1"/>
              <a:t>xiaohua</a:t>
            </a:r>
            <a:r>
              <a:rPr lang="en-US" altLang="zh-CN" dirty="0"/>
              <a:t>”</a:t>
            </a:r>
            <a:r>
              <a:rPr lang="zh-CN" altLang="en-US" dirty="0"/>
              <a:t>，并删除其他用户；在终端界面完成创建用户、查看用户属性、删除用户的操作。</a:t>
            </a:r>
          </a:p>
        </p:txBody>
      </p:sp>
    </p:spTree>
    <p:extLst>
      <p:ext uri="{BB962C8B-B14F-4D97-AF65-F5344CB8AC3E}">
        <p14:creationId xmlns:p14="http://schemas.microsoft.com/office/powerpoint/2010/main" val="1048482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197491"/>
            <a:ext cx="7616792" cy="1173116"/>
          </a:xfrm>
        </p:spPr>
        <p:txBody>
          <a:bodyPr/>
          <a:lstStyle/>
          <a:p>
            <a:r>
              <a:rPr lang="zh-CN" altLang="en-US" dirty="0"/>
              <a:t>知识准备</a:t>
            </a:r>
          </a:p>
        </p:txBody>
      </p:sp>
      <p:sp>
        <p:nvSpPr>
          <p:cNvPr id="3" name="内容占位符 2"/>
          <p:cNvSpPr>
            <a:spLocks noGrp="1"/>
          </p:cNvSpPr>
          <p:nvPr>
            <p:ph idx="1"/>
          </p:nvPr>
        </p:nvSpPr>
        <p:spPr>
          <a:xfrm>
            <a:off x="671528" y="1370607"/>
            <a:ext cx="7616793" cy="2516560"/>
          </a:xfrm>
        </p:spPr>
        <p:txBody>
          <a:bodyPr>
            <a:noAutofit/>
          </a:bodyPr>
          <a:lstStyle/>
          <a:p>
            <a:pPr marL="0" indent="0">
              <a:buNone/>
            </a:pPr>
            <a:r>
              <a:rPr lang="zh-CN" altLang="en-US" sz="1400" dirty="0"/>
              <a:t>五、目录与路径</a:t>
            </a:r>
          </a:p>
          <a:p>
            <a:pPr marL="0" indent="0">
              <a:buNone/>
            </a:pPr>
            <a:r>
              <a:rPr lang="en-US" altLang="zh-CN" sz="1400" dirty="0"/>
              <a:t>2.</a:t>
            </a:r>
            <a:r>
              <a:rPr lang="zh-CN" altLang="en-US" sz="1400" dirty="0"/>
              <a:t>目录与目录结构</a:t>
            </a:r>
          </a:p>
          <a:p>
            <a:pPr marL="0" indent="0">
              <a:buNone/>
            </a:pPr>
            <a:r>
              <a:rPr lang="zh-CN" altLang="en-US" sz="1400" dirty="0"/>
              <a:t>在 </a:t>
            </a:r>
            <a:r>
              <a:rPr lang="en-US" altLang="zh-CN" sz="1400" dirty="0"/>
              <a:t>Linux </a:t>
            </a:r>
            <a:r>
              <a:rPr lang="zh-CN" altLang="en-US" sz="1400" dirty="0"/>
              <a:t>或 </a:t>
            </a:r>
            <a:r>
              <a:rPr lang="en-US" altLang="zh-CN" sz="1400" dirty="0"/>
              <a:t>Unix </a:t>
            </a:r>
            <a:r>
              <a:rPr lang="zh-CN" altLang="en-US" sz="1400" dirty="0"/>
              <a:t>操作系统中，所有的文件和目录都被组织成以一个根节点开始的倒置的树状结构。</a:t>
            </a:r>
          </a:p>
          <a:p>
            <a:pPr marL="0" indent="0">
              <a:buNone/>
            </a:pPr>
            <a:r>
              <a:rPr lang="zh-CN" altLang="en-US" sz="1400" dirty="0"/>
              <a:t>文件系统的最顶层是由根目录开始的，系统使用</a:t>
            </a:r>
            <a:r>
              <a:rPr lang="en-US" altLang="zh-CN" sz="1400" dirty="0"/>
              <a:t>/</a:t>
            </a:r>
            <a:r>
              <a:rPr lang="zh-CN" altLang="en-US" sz="1400" dirty="0"/>
              <a:t>来表示根目录。在根目录之下的既可以是目录，也可以是文件，而每一个目录中又可以包含子目录文件。如此反复就可以构成一个庞大的文件系统。</a:t>
            </a:r>
          </a:p>
          <a:p>
            <a:pPr marL="0" indent="0">
              <a:buNone/>
            </a:pPr>
            <a:r>
              <a:rPr lang="zh-CN" altLang="en-US" sz="1400" dirty="0"/>
              <a:t>在</a:t>
            </a:r>
            <a:r>
              <a:rPr lang="en-US" altLang="zh-CN" sz="1400" dirty="0"/>
              <a:t>Linux</a:t>
            </a:r>
            <a:r>
              <a:rPr lang="zh-CN" altLang="en-US" sz="1400" dirty="0"/>
              <a:t>文件系统中有两个特殊的目录，一个用户所在的工作目录，也称当前目录，；另一个是当前目录的上一级目录，也称父目录。</a:t>
            </a:r>
          </a:p>
        </p:txBody>
      </p:sp>
    </p:spTree>
    <p:extLst>
      <p:ext uri="{BB962C8B-B14F-4D97-AF65-F5344CB8AC3E}">
        <p14:creationId xmlns:p14="http://schemas.microsoft.com/office/powerpoint/2010/main" val="1632720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197491"/>
            <a:ext cx="7616792" cy="1173116"/>
          </a:xfrm>
        </p:spPr>
        <p:txBody>
          <a:bodyPr/>
          <a:lstStyle/>
          <a:p>
            <a:r>
              <a:rPr lang="zh-CN" altLang="en-US" dirty="0"/>
              <a:t>知识准备</a:t>
            </a:r>
          </a:p>
        </p:txBody>
      </p:sp>
      <p:sp>
        <p:nvSpPr>
          <p:cNvPr id="3" name="内容占位符 2"/>
          <p:cNvSpPr>
            <a:spLocks noGrp="1"/>
          </p:cNvSpPr>
          <p:nvPr>
            <p:ph idx="1"/>
          </p:nvPr>
        </p:nvSpPr>
        <p:spPr>
          <a:xfrm>
            <a:off x="671528" y="1370607"/>
            <a:ext cx="7616793" cy="2516560"/>
          </a:xfrm>
        </p:spPr>
        <p:txBody>
          <a:bodyPr>
            <a:noAutofit/>
          </a:bodyPr>
          <a:lstStyle/>
          <a:p>
            <a:pPr marL="0" indent="0">
              <a:buNone/>
            </a:pPr>
            <a:r>
              <a:rPr lang="zh-CN" altLang="en-US" sz="1400" dirty="0"/>
              <a:t>五、目录与路径</a:t>
            </a:r>
          </a:p>
          <a:p>
            <a:pPr marL="0" indent="0">
              <a:buNone/>
            </a:pPr>
            <a:r>
              <a:rPr lang="en-US" altLang="zh-CN" sz="1400" dirty="0"/>
              <a:t>3.</a:t>
            </a:r>
            <a:r>
              <a:rPr lang="zh-CN" altLang="en-US" sz="1400" dirty="0"/>
              <a:t>路径</a:t>
            </a:r>
          </a:p>
          <a:p>
            <a:pPr marL="0" indent="0">
              <a:buNone/>
            </a:pPr>
            <a:r>
              <a:rPr lang="zh-CN" altLang="en-US" sz="1400" dirty="0"/>
              <a:t>路径是从树型目录中的某个目录层次到某个文件的一条道路。此路径的主要构成是目录名称，中间用“</a:t>
            </a:r>
            <a:r>
              <a:rPr lang="en-US" altLang="zh-CN" sz="1400" dirty="0"/>
              <a:t>/”</a:t>
            </a:r>
            <a:r>
              <a:rPr lang="zh-CN" altLang="en-US" sz="1400" dirty="0"/>
              <a:t>分开。任何一个文件在文件系统中的位置都是由相应的路径决定的。</a:t>
            </a:r>
          </a:p>
          <a:p>
            <a:pPr marL="0" indent="0">
              <a:buNone/>
            </a:pPr>
            <a:r>
              <a:rPr lang="zh-CN" altLang="en-US" sz="1400" dirty="0"/>
              <a:t>用户在对文件进行访问时，要给出文件所在的路径。路径又分为相对路径和绝对路径。绝对路径是指从“根”开始的路径，也称为完全路径；相对路径是从用户工作目录开始的路径。</a:t>
            </a:r>
          </a:p>
          <a:p>
            <a:pPr marL="0" indent="0">
              <a:buNone/>
            </a:pPr>
            <a:r>
              <a:rPr lang="zh-CN" altLang="en-US" sz="1400" dirty="0"/>
              <a:t>在树型目录结构中到某个确定文件的绝对路径和相对路径均只有一条。绝对路径是确定不变的，而相对路径则随着用户工作目录的变化而不断变化。</a:t>
            </a:r>
          </a:p>
        </p:txBody>
      </p:sp>
    </p:spTree>
    <p:extLst>
      <p:ext uri="{BB962C8B-B14F-4D97-AF65-F5344CB8AC3E}">
        <p14:creationId xmlns:p14="http://schemas.microsoft.com/office/powerpoint/2010/main" val="2167106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197491"/>
            <a:ext cx="7616792" cy="1173116"/>
          </a:xfrm>
        </p:spPr>
        <p:txBody>
          <a:bodyPr/>
          <a:lstStyle/>
          <a:p>
            <a:r>
              <a:rPr lang="zh-CN" altLang="en-US" dirty="0"/>
              <a:t>知识准备</a:t>
            </a:r>
          </a:p>
        </p:txBody>
      </p:sp>
      <p:sp>
        <p:nvSpPr>
          <p:cNvPr id="3" name="内容占位符 2"/>
          <p:cNvSpPr>
            <a:spLocks noGrp="1"/>
          </p:cNvSpPr>
          <p:nvPr>
            <p:ph idx="1"/>
          </p:nvPr>
        </p:nvSpPr>
        <p:spPr>
          <a:xfrm>
            <a:off x="671528" y="1370607"/>
            <a:ext cx="7616793" cy="2516560"/>
          </a:xfrm>
        </p:spPr>
        <p:txBody>
          <a:bodyPr>
            <a:noAutofit/>
          </a:bodyPr>
          <a:lstStyle/>
          <a:p>
            <a:pPr marL="0" indent="0">
              <a:buNone/>
            </a:pPr>
            <a:r>
              <a:rPr lang="zh-CN" altLang="en-US" sz="1400" dirty="0"/>
              <a:t>六、微机硬盘</a:t>
            </a:r>
          </a:p>
          <a:p>
            <a:pPr marL="0" indent="0">
              <a:buNone/>
            </a:pPr>
            <a:r>
              <a:rPr lang="zh-CN" altLang="en-US" sz="1400" dirty="0"/>
              <a:t>就分区而言，微机硬盘的格式有两种：</a:t>
            </a:r>
            <a:r>
              <a:rPr lang="en-US" altLang="zh-CN" sz="1400" dirty="0"/>
              <a:t>GPT(GUID Partition Table)</a:t>
            </a:r>
            <a:r>
              <a:rPr lang="zh-CN" altLang="en-US" sz="1400" dirty="0"/>
              <a:t>和</a:t>
            </a:r>
            <a:r>
              <a:rPr lang="en-US" altLang="zh-CN" sz="1400" dirty="0"/>
              <a:t>MBR</a:t>
            </a:r>
            <a:r>
              <a:rPr lang="zh-CN" altLang="en-US" sz="1400" dirty="0"/>
              <a:t>。无论是这两种哪种硬盘格式，硬盘都有一个主引导扇区</a:t>
            </a:r>
            <a:r>
              <a:rPr lang="en-US" altLang="zh-CN" sz="1400" dirty="0"/>
              <a:t>(Master Boot Record</a:t>
            </a:r>
            <a:r>
              <a:rPr lang="zh-CN" altLang="en-US" sz="1400" dirty="0"/>
              <a:t>和</a:t>
            </a:r>
            <a:r>
              <a:rPr lang="en-US" altLang="zh-CN" sz="1400" dirty="0"/>
              <a:t>MBR)</a:t>
            </a:r>
            <a:r>
              <a:rPr lang="zh-CN" altLang="en-US" sz="1400" dirty="0"/>
              <a:t>，通过</a:t>
            </a:r>
            <a:r>
              <a:rPr lang="en-US" altLang="zh-CN" sz="1400" dirty="0"/>
              <a:t>MBR</a:t>
            </a:r>
            <a:r>
              <a:rPr lang="zh-CN" altLang="en-US" sz="1400" dirty="0"/>
              <a:t>可以快速了解整块硬盘结构。</a:t>
            </a:r>
          </a:p>
          <a:p>
            <a:pPr marL="0" indent="0">
              <a:buNone/>
            </a:pPr>
            <a:r>
              <a:rPr lang="en-US" altLang="zh-CN" sz="1400" dirty="0"/>
              <a:t>1.</a:t>
            </a:r>
            <a:r>
              <a:rPr lang="zh-CN" altLang="en-US" sz="1400" dirty="0"/>
              <a:t>硬盘物理结构</a:t>
            </a:r>
          </a:p>
          <a:p>
            <a:pPr marL="0" indent="0">
              <a:buNone/>
            </a:pPr>
            <a:r>
              <a:rPr lang="zh-CN" altLang="en-US" sz="1400" dirty="0"/>
              <a:t>硬盘的物理结构是比较复杂的，这里我们只需要指定最常用的几个即可，也就是</a:t>
            </a:r>
            <a:r>
              <a:rPr lang="en-US" altLang="zh-CN" sz="1400" dirty="0" err="1"/>
              <a:t>chs</a:t>
            </a:r>
            <a:r>
              <a:rPr lang="zh-CN" altLang="en-US" sz="1400" dirty="0"/>
              <a:t>寻址中所涉及到的结构。</a:t>
            </a:r>
          </a:p>
        </p:txBody>
      </p:sp>
    </p:spTree>
    <p:extLst>
      <p:ext uri="{BB962C8B-B14F-4D97-AF65-F5344CB8AC3E}">
        <p14:creationId xmlns:p14="http://schemas.microsoft.com/office/powerpoint/2010/main" val="2970400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197491"/>
            <a:ext cx="7616792" cy="1173116"/>
          </a:xfrm>
        </p:spPr>
        <p:txBody>
          <a:bodyPr/>
          <a:lstStyle/>
          <a:p>
            <a:r>
              <a:rPr lang="zh-CN" altLang="en-US" dirty="0"/>
              <a:t>知识准备</a:t>
            </a:r>
          </a:p>
        </p:txBody>
      </p:sp>
      <p:sp>
        <p:nvSpPr>
          <p:cNvPr id="3" name="内容占位符 2"/>
          <p:cNvSpPr>
            <a:spLocks noGrp="1"/>
          </p:cNvSpPr>
          <p:nvPr>
            <p:ph idx="1"/>
          </p:nvPr>
        </p:nvSpPr>
        <p:spPr>
          <a:xfrm>
            <a:off x="671528" y="1370607"/>
            <a:ext cx="7616793" cy="2516560"/>
          </a:xfrm>
        </p:spPr>
        <p:txBody>
          <a:bodyPr>
            <a:noAutofit/>
          </a:bodyPr>
          <a:lstStyle/>
          <a:p>
            <a:pPr marL="0" indent="0">
              <a:buNone/>
            </a:pPr>
            <a:r>
              <a:rPr lang="en-US" altLang="zh-CN" sz="1400" dirty="0"/>
              <a:t>2.</a:t>
            </a:r>
            <a:r>
              <a:rPr lang="zh-CN" altLang="en-US" sz="1400" dirty="0"/>
              <a:t>硬盘读写过程</a:t>
            </a:r>
          </a:p>
          <a:p>
            <a:pPr marL="0" indent="0">
              <a:buNone/>
            </a:pPr>
            <a:r>
              <a:rPr lang="zh-CN" altLang="en-US" sz="1400" dirty="0"/>
              <a:t>系统将文件存储到磁盘上时，按柱面、磁头、扇区的方式进行，即最先是第</a:t>
            </a:r>
            <a:r>
              <a:rPr lang="en-US" altLang="zh-CN" sz="1400" dirty="0"/>
              <a:t>1</a:t>
            </a:r>
            <a:r>
              <a:rPr lang="zh-CN" altLang="en-US" sz="1400" dirty="0"/>
              <a:t>道磁头下的所有扇区，然后是同一个柱面的下一个磁头，柱面满后就推进到下一个柱面，直接文件内容全部被写入磁盘。</a:t>
            </a:r>
          </a:p>
          <a:p>
            <a:pPr marL="0" indent="0">
              <a:buNone/>
            </a:pPr>
            <a:r>
              <a:rPr lang="zh-CN" altLang="en-US" sz="1400" dirty="0"/>
              <a:t>所以，数据的读</a:t>
            </a:r>
            <a:r>
              <a:rPr lang="en-US" altLang="zh-CN" sz="1400" dirty="0"/>
              <a:t>/</a:t>
            </a:r>
            <a:r>
              <a:rPr lang="zh-CN" altLang="en-US" sz="1400" dirty="0"/>
              <a:t>写按柱面进行，而不按盘面进行。也就是说，一个磁道写满数据后，就在同一柱面的下一个盘面来写，一个柱面写满后，才移到下一个扇区开始写数据。读数据也按照这种方式进行，这样就提高了硬盘的读</a:t>
            </a:r>
            <a:r>
              <a:rPr lang="en-US" altLang="zh-CN" sz="1400" dirty="0"/>
              <a:t>/</a:t>
            </a:r>
            <a:r>
              <a:rPr lang="zh-CN" altLang="en-US" sz="1400" dirty="0"/>
              <a:t>写效率。</a:t>
            </a:r>
          </a:p>
          <a:p>
            <a:pPr marL="0" indent="0">
              <a:buNone/>
            </a:pPr>
            <a:r>
              <a:rPr lang="en-US" altLang="zh-CN" sz="1400" dirty="0"/>
              <a:t>3.</a:t>
            </a:r>
            <a:r>
              <a:rPr lang="zh-CN" altLang="en-US" sz="1400" dirty="0"/>
              <a:t>寻址方式</a:t>
            </a:r>
          </a:p>
          <a:p>
            <a:pPr marL="0" indent="0">
              <a:buNone/>
            </a:pPr>
            <a:r>
              <a:rPr lang="zh-CN" altLang="en-US" sz="1400" dirty="0"/>
              <a:t>当需要从磁盘读取数据时，系统会将数据逻辑地址传给磁盘，磁盘的控制电路按照寻址逻辑将逻辑地址翻译成物理地址，即确定要读的数据在哪个磁道，哪个扇区。</a:t>
            </a:r>
          </a:p>
        </p:txBody>
      </p:sp>
    </p:spTree>
    <p:extLst>
      <p:ext uri="{BB962C8B-B14F-4D97-AF65-F5344CB8AC3E}">
        <p14:creationId xmlns:p14="http://schemas.microsoft.com/office/powerpoint/2010/main" val="2668664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197491"/>
            <a:ext cx="7616792" cy="1173116"/>
          </a:xfrm>
        </p:spPr>
        <p:txBody>
          <a:bodyPr/>
          <a:lstStyle/>
          <a:p>
            <a:r>
              <a:rPr lang="zh-CN" altLang="en-US" dirty="0"/>
              <a:t>知识准备</a:t>
            </a:r>
          </a:p>
        </p:txBody>
      </p:sp>
      <p:sp>
        <p:nvSpPr>
          <p:cNvPr id="3" name="内容占位符 2"/>
          <p:cNvSpPr>
            <a:spLocks noGrp="1"/>
          </p:cNvSpPr>
          <p:nvPr>
            <p:ph idx="1"/>
          </p:nvPr>
        </p:nvSpPr>
        <p:spPr>
          <a:xfrm>
            <a:off x="671528" y="1370607"/>
            <a:ext cx="7616793" cy="2516560"/>
          </a:xfrm>
        </p:spPr>
        <p:txBody>
          <a:bodyPr>
            <a:noAutofit/>
          </a:bodyPr>
          <a:lstStyle/>
          <a:p>
            <a:pPr marL="0" indent="0">
              <a:buNone/>
            </a:pPr>
            <a:r>
              <a:rPr lang="en-US" altLang="zh-CN" sz="1400" dirty="0"/>
              <a:t>4.</a:t>
            </a:r>
            <a:r>
              <a:rPr lang="zh-CN" altLang="en-US" sz="1400" dirty="0"/>
              <a:t>主引导扇区与分区表</a:t>
            </a:r>
          </a:p>
          <a:p>
            <a:pPr marL="0" indent="0">
              <a:buNone/>
            </a:pPr>
            <a:r>
              <a:rPr lang="zh-CN" altLang="en-US" sz="1400" dirty="0"/>
              <a:t>主引导扇区位于微机硬盘的第一个物理扇区内，它包含机器的主引导程序和整块硬盘的分区表。</a:t>
            </a:r>
            <a:r>
              <a:rPr lang="en-US" altLang="zh-CN" sz="1400" dirty="0"/>
              <a:t>MBR</a:t>
            </a:r>
            <a:r>
              <a:rPr lang="zh-CN" altLang="en-US" sz="1400" dirty="0"/>
              <a:t>的前半部分为引导程序，最后</a:t>
            </a:r>
            <a:r>
              <a:rPr lang="en-US" altLang="zh-CN" sz="1400" dirty="0"/>
              <a:t>2</a:t>
            </a:r>
            <a:r>
              <a:rPr lang="zh-CN" altLang="en-US" sz="1400" dirty="0"/>
              <a:t>字节为分区标识，分区表示前的</a:t>
            </a:r>
            <a:r>
              <a:rPr lang="en-US" altLang="zh-CN" sz="1400" dirty="0"/>
              <a:t>64</a:t>
            </a:r>
            <a:r>
              <a:rPr lang="zh-CN" altLang="en-US" sz="1400" dirty="0"/>
              <a:t>字节是以</a:t>
            </a:r>
            <a:r>
              <a:rPr lang="en-US" altLang="zh-CN" sz="1400" dirty="0"/>
              <a:t>16</a:t>
            </a:r>
            <a:r>
              <a:rPr lang="zh-CN" altLang="en-US" sz="1400" dirty="0"/>
              <a:t>字节为单位的</a:t>
            </a:r>
            <a:r>
              <a:rPr lang="en-US" altLang="zh-CN" sz="1400" dirty="0"/>
              <a:t>4</a:t>
            </a:r>
            <a:r>
              <a:rPr lang="zh-CN" altLang="en-US" sz="1400" dirty="0"/>
              <a:t>个分区表。如果硬盘的</a:t>
            </a:r>
            <a:r>
              <a:rPr lang="en-US" altLang="zh-CN" sz="1400" dirty="0"/>
              <a:t>MBR</a:t>
            </a:r>
            <a:r>
              <a:rPr lang="zh-CN" altLang="en-US" sz="1400" dirty="0"/>
              <a:t>遭到破坏，则将导致整块硬盘数据无法使用。只能用一些特殊方法或者一些工具对主引导扇区进行维修。</a:t>
            </a:r>
            <a:endParaRPr lang="en-US" altLang="zh-CN" sz="1400" dirty="0"/>
          </a:p>
          <a:p>
            <a:pPr marL="0" indent="0">
              <a:buNone/>
            </a:pPr>
            <a:r>
              <a:rPr lang="en-US" altLang="zh-CN" sz="1400" dirty="0"/>
              <a:t>5.MBR</a:t>
            </a:r>
            <a:r>
              <a:rPr lang="zh-CN" altLang="en-US" sz="1400" dirty="0"/>
              <a:t>硬盘结构</a:t>
            </a:r>
          </a:p>
          <a:p>
            <a:pPr marL="0" indent="0">
              <a:buNone/>
            </a:pPr>
            <a:r>
              <a:rPr lang="zh-CN" altLang="en-US" sz="1400" dirty="0"/>
              <a:t>一个扇区的硬盘主引导记录</a:t>
            </a:r>
            <a:r>
              <a:rPr lang="en-US" altLang="zh-CN" sz="1400" dirty="0"/>
              <a:t>MBR</a:t>
            </a:r>
            <a:r>
              <a:rPr lang="zh-CN" altLang="en-US" sz="1400" dirty="0"/>
              <a:t>由</a:t>
            </a:r>
            <a:r>
              <a:rPr lang="en-US" altLang="zh-CN" sz="1400" dirty="0"/>
              <a:t>4</a:t>
            </a:r>
            <a:r>
              <a:rPr lang="zh-CN" altLang="en-US" sz="1400" dirty="0"/>
              <a:t>个部分组成。主引导程序，它负责从活动分区中装载并运行系统引导程序。出错信息数据区为出错信息。分区表含</a:t>
            </a:r>
            <a:r>
              <a:rPr lang="en-US" altLang="zh-CN" sz="1400" dirty="0"/>
              <a:t>4</a:t>
            </a:r>
            <a:r>
              <a:rPr lang="zh-CN" altLang="en-US" sz="1400" dirty="0"/>
              <a:t>个分区项，每个分区项长</a:t>
            </a:r>
            <a:r>
              <a:rPr lang="en-US" altLang="zh-CN" sz="1400" dirty="0"/>
              <a:t>16</a:t>
            </a:r>
            <a:r>
              <a:rPr lang="zh-CN" altLang="en-US" sz="1400" dirty="0"/>
              <a:t>个字节。共</a:t>
            </a:r>
            <a:r>
              <a:rPr lang="en-US" altLang="zh-CN" sz="1400" dirty="0"/>
              <a:t>64</a:t>
            </a:r>
            <a:r>
              <a:rPr lang="zh-CN" altLang="en-US" sz="1400" dirty="0"/>
              <a:t>字节。结束标志字为</a:t>
            </a:r>
            <a:r>
              <a:rPr lang="en-US" altLang="zh-CN" sz="1400" dirty="0"/>
              <a:t>2</a:t>
            </a:r>
            <a:r>
              <a:rPr lang="zh-CN" altLang="en-US" sz="1400" dirty="0"/>
              <a:t>个字节，为</a:t>
            </a:r>
            <a:r>
              <a:rPr lang="en-US" altLang="zh-CN" sz="1400" dirty="0"/>
              <a:t>55AA</a:t>
            </a:r>
            <a:r>
              <a:rPr lang="zh-CN" altLang="en-US" sz="1400" dirty="0"/>
              <a:t>如果该标志错误，系统将不能启动。</a:t>
            </a:r>
          </a:p>
          <a:p>
            <a:pPr marL="0" indent="0">
              <a:buNone/>
            </a:pPr>
            <a:endParaRPr lang="zh-CN" altLang="en-US" sz="1400" dirty="0"/>
          </a:p>
        </p:txBody>
      </p:sp>
    </p:spTree>
    <p:extLst>
      <p:ext uri="{BB962C8B-B14F-4D97-AF65-F5344CB8AC3E}">
        <p14:creationId xmlns:p14="http://schemas.microsoft.com/office/powerpoint/2010/main" val="295472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197491"/>
            <a:ext cx="7616792" cy="1173116"/>
          </a:xfrm>
        </p:spPr>
        <p:txBody>
          <a:bodyPr/>
          <a:lstStyle/>
          <a:p>
            <a:r>
              <a:rPr lang="zh-CN" altLang="en-US" dirty="0"/>
              <a:t>知识准备</a:t>
            </a:r>
          </a:p>
        </p:txBody>
      </p:sp>
      <p:sp>
        <p:nvSpPr>
          <p:cNvPr id="3" name="内容占位符 2"/>
          <p:cNvSpPr>
            <a:spLocks noGrp="1"/>
          </p:cNvSpPr>
          <p:nvPr>
            <p:ph idx="1"/>
          </p:nvPr>
        </p:nvSpPr>
        <p:spPr>
          <a:xfrm>
            <a:off x="671528" y="1370607"/>
            <a:ext cx="7616793" cy="2516560"/>
          </a:xfrm>
        </p:spPr>
        <p:txBody>
          <a:bodyPr>
            <a:noAutofit/>
          </a:bodyPr>
          <a:lstStyle/>
          <a:p>
            <a:pPr marL="0" indent="0">
              <a:buNone/>
            </a:pPr>
            <a:r>
              <a:rPr lang="en-US" altLang="zh-CN" sz="1400" dirty="0"/>
              <a:t>6.GPT</a:t>
            </a:r>
            <a:r>
              <a:rPr lang="zh-CN" altLang="en-US" sz="1400" dirty="0"/>
              <a:t>分区结构</a:t>
            </a:r>
          </a:p>
          <a:p>
            <a:pPr marL="0" indent="0">
              <a:buNone/>
            </a:pPr>
            <a:r>
              <a:rPr lang="zh-CN" altLang="en-US" sz="1400" dirty="0"/>
              <a:t>由分区表结构的</a:t>
            </a:r>
            <a:r>
              <a:rPr lang="en-US" altLang="zh-CN" sz="1400" dirty="0" err="1"/>
              <a:t>firstLBA</a:t>
            </a:r>
            <a:r>
              <a:rPr lang="zh-CN" altLang="en-US" sz="1400" dirty="0"/>
              <a:t>和</a:t>
            </a:r>
            <a:r>
              <a:rPr lang="en-US" altLang="zh-CN" sz="1400" dirty="0" err="1"/>
              <a:t>lengthLBAl</a:t>
            </a:r>
            <a:r>
              <a:rPr lang="zh-CN" altLang="en-US" sz="1400" dirty="0"/>
              <a:t>类型</a:t>
            </a:r>
            <a:r>
              <a:rPr lang="en-US" altLang="zh-CN" sz="1400" dirty="0"/>
              <a:t>uint32_t</a:t>
            </a:r>
            <a:r>
              <a:rPr lang="zh-CN" altLang="en-US" sz="1400" dirty="0"/>
              <a:t>可知，它们能表示的最大数为扇区</a:t>
            </a:r>
            <a:r>
              <a:rPr lang="en-US" altLang="zh-CN" sz="1400" dirty="0"/>
              <a:t>232</a:t>
            </a:r>
            <a:r>
              <a:rPr lang="zh-CN" altLang="en-US" sz="1400" dirty="0"/>
              <a:t>，也就是说，这种方式所能支持的磁盘最大容量不超过</a:t>
            </a:r>
            <a:r>
              <a:rPr lang="en-US" altLang="zh-CN" sz="1400" dirty="0"/>
              <a:t>2TB</a:t>
            </a:r>
            <a:r>
              <a:rPr lang="zh-CN" altLang="en-US" sz="1400" dirty="0"/>
              <a:t>，于是就有了</a:t>
            </a:r>
            <a:r>
              <a:rPr lang="en-US" altLang="zh-CN" sz="1400" dirty="0"/>
              <a:t>GPT</a:t>
            </a:r>
            <a:r>
              <a:rPr lang="zh-CN" altLang="en-US" sz="1400" dirty="0"/>
              <a:t>分区方式。</a:t>
            </a:r>
            <a:r>
              <a:rPr lang="en-US" altLang="zh-CN" sz="1400" dirty="0"/>
              <a:t>GPT</a:t>
            </a:r>
            <a:r>
              <a:rPr lang="zh-CN" altLang="en-US" sz="1400" dirty="0"/>
              <a:t>磁盘分区解决了</a:t>
            </a:r>
            <a:r>
              <a:rPr lang="en-US" altLang="zh-CN" sz="1400" dirty="0"/>
              <a:t>MBR</a:t>
            </a:r>
            <a:r>
              <a:rPr lang="zh-CN" altLang="en-US" sz="1400" dirty="0"/>
              <a:t>只能分</a:t>
            </a:r>
            <a:r>
              <a:rPr lang="en-US" altLang="zh-CN" sz="1400" dirty="0"/>
              <a:t>4</a:t>
            </a:r>
            <a:r>
              <a:rPr lang="zh-CN" altLang="en-US" sz="1400" dirty="0"/>
              <a:t>个主分区的缺点，理论上说，</a:t>
            </a:r>
            <a:r>
              <a:rPr lang="en-US" altLang="zh-CN" sz="1400" dirty="0"/>
              <a:t>GPT</a:t>
            </a:r>
            <a:r>
              <a:rPr lang="zh-CN" altLang="en-US" sz="1400" dirty="0"/>
              <a:t>磁盘分区结构对分区的数量是没有限制的。但部分操作系统可能会有限制。</a:t>
            </a:r>
          </a:p>
        </p:txBody>
      </p:sp>
    </p:spTree>
    <p:extLst>
      <p:ext uri="{BB962C8B-B14F-4D97-AF65-F5344CB8AC3E}">
        <p14:creationId xmlns:p14="http://schemas.microsoft.com/office/powerpoint/2010/main" val="335287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197491"/>
            <a:ext cx="7616792" cy="1173116"/>
          </a:xfrm>
        </p:spPr>
        <p:txBody>
          <a:bodyPr/>
          <a:lstStyle/>
          <a:p>
            <a:r>
              <a:rPr lang="zh-CN" altLang="en-US" dirty="0"/>
              <a:t>知识准备</a:t>
            </a:r>
          </a:p>
        </p:txBody>
      </p:sp>
      <p:sp>
        <p:nvSpPr>
          <p:cNvPr id="3" name="内容占位符 2"/>
          <p:cNvSpPr>
            <a:spLocks noGrp="1"/>
          </p:cNvSpPr>
          <p:nvPr>
            <p:ph idx="1"/>
          </p:nvPr>
        </p:nvSpPr>
        <p:spPr>
          <a:xfrm>
            <a:off x="671528" y="1370607"/>
            <a:ext cx="7616793" cy="2516560"/>
          </a:xfrm>
        </p:spPr>
        <p:txBody>
          <a:bodyPr>
            <a:noAutofit/>
          </a:bodyPr>
          <a:lstStyle/>
          <a:p>
            <a:pPr marL="0" indent="0">
              <a:buNone/>
            </a:pPr>
            <a:r>
              <a:rPr lang="en-US" altLang="zh-CN" sz="1400" dirty="0"/>
              <a:t>6.GPT</a:t>
            </a:r>
            <a:r>
              <a:rPr lang="zh-CN" altLang="en-US" sz="1400" dirty="0"/>
              <a:t>分区结构</a:t>
            </a:r>
          </a:p>
          <a:p>
            <a:pPr marL="0" indent="0">
              <a:buNone/>
            </a:pPr>
            <a:r>
              <a:rPr lang="zh-CN" altLang="en-US" sz="1400" dirty="0"/>
              <a:t>由分区表结构的</a:t>
            </a:r>
            <a:r>
              <a:rPr lang="en-US" altLang="zh-CN" sz="1400" dirty="0" err="1"/>
              <a:t>firstLBA</a:t>
            </a:r>
            <a:r>
              <a:rPr lang="zh-CN" altLang="en-US" sz="1400" dirty="0"/>
              <a:t>和</a:t>
            </a:r>
            <a:r>
              <a:rPr lang="en-US" altLang="zh-CN" sz="1400" dirty="0" err="1"/>
              <a:t>lengthLBAl</a:t>
            </a:r>
            <a:r>
              <a:rPr lang="zh-CN" altLang="en-US" sz="1400" dirty="0"/>
              <a:t>类型</a:t>
            </a:r>
            <a:r>
              <a:rPr lang="en-US" altLang="zh-CN" sz="1400" dirty="0"/>
              <a:t>uint32_t</a:t>
            </a:r>
            <a:r>
              <a:rPr lang="zh-CN" altLang="en-US" sz="1400" dirty="0"/>
              <a:t>可知，它们能表示的最大数为扇区</a:t>
            </a:r>
            <a:r>
              <a:rPr lang="en-US" altLang="zh-CN" sz="1400" dirty="0"/>
              <a:t>232</a:t>
            </a:r>
            <a:r>
              <a:rPr lang="zh-CN" altLang="en-US" sz="1400" dirty="0"/>
              <a:t>，也就是说，这种方式所能支持的磁盘最大容量不超过</a:t>
            </a:r>
            <a:r>
              <a:rPr lang="en-US" altLang="zh-CN" sz="1400" dirty="0"/>
              <a:t>2TB</a:t>
            </a:r>
            <a:r>
              <a:rPr lang="zh-CN" altLang="en-US" sz="1400" dirty="0"/>
              <a:t>，于是就有了</a:t>
            </a:r>
            <a:r>
              <a:rPr lang="en-US" altLang="zh-CN" sz="1400" dirty="0"/>
              <a:t>GPT</a:t>
            </a:r>
            <a:r>
              <a:rPr lang="zh-CN" altLang="en-US" sz="1400" dirty="0"/>
              <a:t>分区方式。</a:t>
            </a:r>
            <a:r>
              <a:rPr lang="en-US" altLang="zh-CN" sz="1400" dirty="0"/>
              <a:t>GPT</a:t>
            </a:r>
            <a:r>
              <a:rPr lang="zh-CN" altLang="en-US" sz="1400" dirty="0"/>
              <a:t>磁盘分区解决了</a:t>
            </a:r>
            <a:r>
              <a:rPr lang="en-US" altLang="zh-CN" sz="1400" dirty="0"/>
              <a:t>MBR</a:t>
            </a:r>
            <a:r>
              <a:rPr lang="zh-CN" altLang="en-US" sz="1400" dirty="0"/>
              <a:t>只能分</a:t>
            </a:r>
            <a:r>
              <a:rPr lang="en-US" altLang="zh-CN" sz="1400" dirty="0"/>
              <a:t>4</a:t>
            </a:r>
            <a:r>
              <a:rPr lang="zh-CN" altLang="en-US" sz="1400" dirty="0"/>
              <a:t>个主分区的缺点，理论上说，</a:t>
            </a:r>
            <a:r>
              <a:rPr lang="en-US" altLang="zh-CN" sz="1400" dirty="0"/>
              <a:t>GPT</a:t>
            </a:r>
            <a:r>
              <a:rPr lang="zh-CN" altLang="en-US" sz="1400" dirty="0"/>
              <a:t>磁盘分区结构对分区的数量是没有限制的。但部分操作系统可能会有限制。</a:t>
            </a:r>
          </a:p>
        </p:txBody>
      </p:sp>
    </p:spTree>
    <p:extLst>
      <p:ext uri="{BB962C8B-B14F-4D97-AF65-F5344CB8AC3E}">
        <p14:creationId xmlns:p14="http://schemas.microsoft.com/office/powerpoint/2010/main" val="1313663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197491"/>
            <a:ext cx="7616792" cy="1173116"/>
          </a:xfrm>
        </p:spPr>
        <p:txBody>
          <a:bodyPr/>
          <a:lstStyle/>
          <a:p>
            <a:r>
              <a:rPr lang="zh-CN" altLang="en-US" dirty="0"/>
              <a:t>知识准备</a:t>
            </a:r>
          </a:p>
        </p:txBody>
      </p:sp>
      <p:sp>
        <p:nvSpPr>
          <p:cNvPr id="3" name="内容占位符 2"/>
          <p:cNvSpPr>
            <a:spLocks noGrp="1"/>
          </p:cNvSpPr>
          <p:nvPr>
            <p:ph idx="1"/>
          </p:nvPr>
        </p:nvSpPr>
        <p:spPr>
          <a:xfrm>
            <a:off x="671528" y="1370607"/>
            <a:ext cx="7616793" cy="2516560"/>
          </a:xfrm>
        </p:spPr>
        <p:txBody>
          <a:bodyPr>
            <a:noAutofit/>
          </a:bodyPr>
          <a:lstStyle/>
          <a:p>
            <a:pPr marL="0" indent="0">
              <a:buNone/>
            </a:pPr>
            <a:r>
              <a:rPr lang="zh-CN" altLang="en-US" sz="1400" dirty="0"/>
              <a:t>七、</a:t>
            </a:r>
            <a:r>
              <a:rPr lang="en-US" altLang="zh-CN" sz="1400" dirty="0"/>
              <a:t>Linux</a:t>
            </a:r>
            <a:r>
              <a:rPr lang="zh-CN" altLang="en-US" sz="1400" dirty="0"/>
              <a:t>修改权限</a:t>
            </a:r>
          </a:p>
          <a:p>
            <a:pPr marL="0" indent="0">
              <a:buNone/>
            </a:pPr>
            <a:r>
              <a:rPr lang="zh-CN" altLang="en-US" sz="1400" dirty="0"/>
              <a:t>在</a:t>
            </a:r>
            <a:r>
              <a:rPr lang="en-US" altLang="zh-CN" sz="1400" dirty="0"/>
              <a:t>Linux</a:t>
            </a:r>
            <a:r>
              <a:rPr lang="zh-CN" altLang="en-US" sz="1400" dirty="0"/>
              <a:t>系统中，普通权限共有三种。</a:t>
            </a:r>
          </a:p>
          <a:p>
            <a:pPr marL="0" indent="0">
              <a:buNone/>
            </a:pPr>
            <a:r>
              <a:rPr lang="zh-CN" altLang="en-US" sz="1400" dirty="0"/>
              <a:t>（</a:t>
            </a:r>
            <a:r>
              <a:rPr lang="en-US" altLang="zh-CN" sz="1400" dirty="0"/>
              <a:t>1</a:t>
            </a:r>
            <a:r>
              <a:rPr lang="zh-CN" altLang="en-US" sz="1400" dirty="0"/>
              <a:t>）读权限</a:t>
            </a:r>
            <a:r>
              <a:rPr lang="en-US" altLang="zh-CN" sz="1400" dirty="0"/>
              <a:t>(r)</a:t>
            </a:r>
            <a:r>
              <a:rPr lang="zh-CN" altLang="en-US" sz="1400" dirty="0"/>
              <a:t>：允许用户查看文件内容，用</a:t>
            </a:r>
            <a:r>
              <a:rPr lang="en-US" altLang="zh-CN" sz="1400" dirty="0"/>
              <a:t>4</a:t>
            </a:r>
            <a:r>
              <a:rPr lang="zh-CN" altLang="en-US" sz="1400" dirty="0"/>
              <a:t>表示。例如，可以对文件执行 </a:t>
            </a:r>
            <a:r>
              <a:rPr lang="en-US" altLang="zh-CN" sz="1400" dirty="0"/>
              <a:t>cat</a:t>
            </a:r>
            <a:r>
              <a:rPr lang="zh-CN" altLang="en-US" sz="1400" dirty="0"/>
              <a:t>、</a:t>
            </a:r>
            <a:r>
              <a:rPr lang="en-US" altLang="zh-CN" sz="1400" dirty="0"/>
              <a:t>more</a:t>
            </a:r>
            <a:r>
              <a:rPr lang="zh-CN" altLang="en-US" sz="1400" dirty="0"/>
              <a:t>、</a:t>
            </a:r>
            <a:r>
              <a:rPr lang="en-US" altLang="zh-CN" sz="1400" dirty="0"/>
              <a:t>less</a:t>
            </a:r>
            <a:r>
              <a:rPr lang="zh-CN" altLang="en-US" sz="1400" dirty="0"/>
              <a:t>、</a:t>
            </a:r>
            <a:r>
              <a:rPr lang="en-US" altLang="zh-CN" sz="1400" dirty="0"/>
              <a:t>head</a:t>
            </a:r>
            <a:r>
              <a:rPr lang="zh-CN" altLang="en-US" sz="1400" dirty="0"/>
              <a:t>、</a:t>
            </a:r>
            <a:r>
              <a:rPr lang="en-US" altLang="zh-CN" sz="1400" dirty="0"/>
              <a:t>tail </a:t>
            </a:r>
            <a:r>
              <a:rPr lang="zh-CN" altLang="en-US" sz="1400" dirty="0"/>
              <a:t>等文件查看命令 。</a:t>
            </a:r>
          </a:p>
          <a:p>
            <a:pPr marL="0" indent="0">
              <a:buNone/>
            </a:pPr>
            <a:r>
              <a:rPr lang="zh-CN" altLang="en-US" sz="1400" dirty="0"/>
              <a:t>（</a:t>
            </a:r>
            <a:r>
              <a:rPr lang="en-US" altLang="zh-CN" sz="1400" dirty="0"/>
              <a:t>2</a:t>
            </a:r>
            <a:r>
              <a:rPr lang="zh-CN" altLang="en-US" sz="1400" dirty="0"/>
              <a:t>）写权限</a:t>
            </a:r>
            <a:r>
              <a:rPr lang="en-US" altLang="zh-CN" sz="1400" dirty="0"/>
              <a:t>(w)</a:t>
            </a:r>
            <a:r>
              <a:rPr lang="zh-CN" altLang="en-US" sz="1400" dirty="0"/>
              <a:t>：用户对文件或者目录具有编辑、新增或者修改权限，用</a:t>
            </a:r>
            <a:r>
              <a:rPr lang="en-US" altLang="zh-CN" sz="1400" dirty="0"/>
              <a:t>2</a:t>
            </a:r>
            <a:r>
              <a:rPr lang="zh-CN" altLang="en-US" sz="1400" dirty="0"/>
              <a:t>表示。例如，可以对文件执行</a:t>
            </a:r>
            <a:r>
              <a:rPr lang="en-US" altLang="zh-CN" sz="1400" dirty="0"/>
              <a:t>vim</a:t>
            </a:r>
            <a:r>
              <a:rPr lang="zh-CN" altLang="en-US" sz="1400" dirty="0"/>
              <a:t>、</a:t>
            </a:r>
            <a:r>
              <a:rPr lang="en-US" altLang="zh-CN" sz="1400" dirty="0"/>
              <a:t>echo</a:t>
            </a:r>
            <a:r>
              <a:rPr lang="zh-CN" altLang="en-US" sz="1400" dirty="0"/>
              <a:t>等修改文件数据的命令。</a:t>
            </a:r>
          </a:p>
          <a:p>
            <a:pPr marL="0" indent="0">
              <a:buNone/>
            </a:pPr>
            <a:r>
              <a:rPr lang="zh-CN" altLang="en-US" sz="1400" dirty="0"/>
              <a:t>（</a:t>
            </a:r>
            <a:r>
              <a:rPr lang="en-US" altLang="zh-CN" sz="1400" dirty="0"/>
              <a:t>3</a:t>
            </a:r>
            <a:r>
              <a:rPr lang="zh-CN" altLang="en-US" sz="1400" dirty="0"/>
              <a:t>）执行权限</a:t>
            </a:r>
            <a:r>
              <a:rPr lang="en-US" altLang="zh-CN" sz="1400" dirty="0"/>
              <a:t>(x)</a:t>
            </a:r>
            <a:r>
              <a:rPr lang="zh-CN" altLang="en-US" sz="1400" dirty="0"/>
              <a:t>：用户对文件具有执行权限或者对目录具有进入权限，用</a:t>
            </a:r>
            <a:r>
              <a:rPr lang="en-US" altLang="zh-CN" sz="1400" dirty="0"/>
              <a:t>1</a:t>
            </a:r>
            <a:r>
              <a:rPr lang="zh-CN" altLang="en-US" sz="1400" dirty="0"/>
              <a:t>表示。在</a:t>
            </a:r>
            <a:r>
              <a:rPr lang="en-US" altLang="zh-CN" sz="1400" dirty="0"/>
              <a:t>Linux</a:t>
            </a:r>
            <a:r>
              <a:rPr lang="zh-CN" altLang="en-US" sz="1400" dirty="0"/>
              <a:t>系统中，文件是否能被执行，是通过查看文件是否具有执行权限来决定的。</a:t>
            </a:r>
          </a:p>
          <a:p>
            <a:pPr marL="0" indent="0">
              <a:buNone/>
            </a:pPr>
            <a:r>
              <a:rPr lang="zh-CN" altLang="en-US" sz="1400" dirty="0"/>
              <a:t>（</a:t>
            </a:r>
            <a:r>
              <a:rPr lang="en-US" altLang="zh-CN" sz="1400" dirty="0"/>
              <a:t>4</a:t>
            </a:r>
            <a:r>
              <a:rPr lang="zh-CN" altLang="en-US" sz="1400" dirty="0"/>
              <a:t>）无权限：用</a:t>
            </a:r>
            <a:r>
              <a:rPr lang="en-US" altLang="zh-CN" sz="1400" dirty="0"/>
              <a:t>0</a:t>
            </a:r>
            <a:r>
              <a:rPr lang="zh-CN" altLang="en-US" sz="1400" dirty="0"/>
              <a:t>表示。</a:t>
            </a:r>
          </a:p>
        </p:txBody>
      </p:sp>
    </p:spTree>
    <p:extLst>
      <p:ext uri="{BB962C8B-B14F-4D97-AF65-F5344CB8AC3E}">
        <p14:creationId xmlns:p14="http://schemas.microsoft.com/office/powerpoint/2010/main" val="1089008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19485" y="-20963"/>
            <a:ext cx="7616792" cy="1173116"/>
          </a:xfrm>
        </p:spPr>
        <p:txBody>
          <a:bodyPr/>
          <a:lstStyle/>
          <a:p>
            <a:r>
              <a:rPr lang="zh-CN" altLang="en-US" dirty="0"/>
              <a:t>知识准备</a:t>
            </a:r>
          </a:p>
        </p:txBody>
      </p:sp>
      <p:sp>
        <p:nvSpPr>
          <p:cNvPr id="3" name="内容占位符 2"/>
          <p:cNvSpPr>
            <a:spLocks noGrp="1"/>
          </p:cNvSpPr>
          <p:nvPr>
            <p:ph idx="1"/>
          </p:nvPr>
        </p:nvSpPr>
        <p:spPr>
          <a:xfrm>
            <a:off x="671528" y="1186056"/>
            <a:ext cx="7616793" cy="2516560"/>
          </a:xfrm>
        </p:spPr>
        <p:txBody>
          <a:bodyPr>
            <a:noAutofit/>
          </a:bodyPr>
          <a:lstStyle/>
          <a:p>
            <a:pPr marL="0" indent="0">
              <a:buNone/>
            </a:pPr>
            <a:r>
              <a:rPr lang="zh-CN" altLang="en-US" sz="1400" dirty="0"/>
              <a:t>八、文件系统的管理命令</a:t>
            </a:r>
          </a:p>
          <a:p>
            <a:pPr marL="0" indent="0">
              <a:buNone/>
            </a:pPr>
            <a:r>
              <a:rPr lang="en-US" altLang="zh-CN" sz="1400" dirty="0"/>
              <a:t>1.</a:t>
            </a:r>
            <a:r>
              <a:rPr lang="zh-CN" altLang="en-US" sz="1400" dirty="0"/>
              <a:t>权限管理命令</a:t>
            </a:r>
          </a:p>
          <a:p>
            <a:pPr marL="0" indent="0">
              <a:buNone/>
            </a:pPr>
            <a:r>
              <a:rPr lang="en-US" altLang="zh-CN" sz="1400" dirty="0"/>
              <a:t>1</a:t>
            </a:r>
            <a:r>
              <a:rPr lang="zh-CN" altLang="en-US" sz="1400" dirty="0"/>
              <a:t>）</a:t>
            </a:r>
            <a:r>
              <a:rPr lang="en-US" altLang="zh-CN" sz="1400" dirty="0" err="1"/>
              <a:t>umask</a:t>
            </a:r>
            <a:r>
              <a:rPr lang="zh-CN" altLang="en-US" sz="1400" dirty="0"/>
              <a:t>命令</a:t>
            </a:r>
          </a:p>
          <a:p>
            <a:pPr marL="0" indent="0">
              <a:buNone/>
            </a:pPr>
            <a:r>
              <a:rPr lang="en-US" altLang="zh-CN" sz="1400" dirty="0" err="1"/>
              <a:t>umask</a:t>
            </a:r>
            <a:r>
              <a:rPr lang="zh-CN" altLang="en-US" sz="1400" dirty="0"/>
              <a:t>命令的功能是设置或查询文件创建掩码的值。</a:t>
            </a:r>
          </a:p>
          <a:p>
            <a:pPr marL="0" indent="0">
              <a:buNone/>
            </a:pPr>
            <a:r>
              <a:rPr lang="zh-CN" altLang="en-US" sz="1400" dirty="0"/>
              <a:t>在创建文件时，系统将用八进制数</a:t>
            </a:r>
            <a:r>
              <a:rPr lang="en-US" altLang="zh-CN" sz="1400" dirty="0"/>
              <a:t>777</a:t>
            </a:r>
            <a:r>
              <a:rPr lang="zh-CN" altLang="en-US" sz="1400" dirty="0"/>
              <a:t>与文件创建掩码的八进制数按位进行减法运算，所得的</a:t>
            </a:r>
            <a:r>
              <a:rPr lang="en-US" altLang="zh-CN" sz="1400" dirty="0"/>
              <a:t>3</a:t>
            </a:r>
            <a:r>
              <a:rPr lang="zh-CN" altLang="en-US" sz="1400" dirty="0"/>
              <a:t>位八进制数作为新文件的存取权限。若</a:t>
            </a:r>
            <a:r>
              <a:rPr lang="en-US" altLang="zh-CN" sz="1400" dirty="0" err="1"/>
              <a:t>umask</a:t>
            </a:r>
            <a:r>
              <a:rPr lang="zh-CN" altLang="en-US" sz="1400" dirty="0"/>
              <a:t>的值为</a:t>
            </a:r>
            <a:r>
              <a:rPr lang="en-US" altLang="zh-CN" sz="1400" dirty="0"/>
              <a:t>033</a:t>
            </a:r>
            <a:r>
              <a:rPr lang="zh-CN" altLang="en-US" sz="1400" dirty="0"/>
              <a:t>，则理论权限为</a:t>
            </a:r>
            <a:r>
              <a:rPr lang="en-US" altLang="zh-CN" sz="1400" dirty="0"/>
              <a:t>777-033=744</a:t>
            </a:r>
            <a:r>
              <a:rPr lang="zh-CN" altLang="en-US" sz="1400" dirty="0"/>
              <a:t>，即</a:t>
            </a:r>
            <a:r>
              <a:rPr lang="en-US" altLang="zh-CN" sz="1400" dirty="0" err="1"/>
              <a:t>rwxr</a:t>
            </a:r>
            <a:r>
              <a:rPr lang="en-US" altLang="zh-CN" sz="1400" dirty="0"/>
              <a:t>-</a:t>
            </a:r>
            <a:r>
              <a:rPr lang="en-US" altLang="zh-CN" sz="1400" dirty="0" err="1"/>
              <a:t>xr</a:t>
            </a:r>
            <a:r>
              <a:rPr lang="en-US" altLang="zh-CN" sz="1400" dirty="0"/>
              <a:t>-x</a:t>
            </a:r>
            <a:r>
              <a:rPr lang="zh-CN" altLang="en-US" sz="1400" dirty="0"/>
              <a:t>。这对于目录来讲是合适的，可以保证每个用户都进入，但是对于一个文件来讲就不一定合适了，因为一个文件不一定可执行，还要去除各类用户的执行权限，如一般文件的权限为</a:t>
            </a:r>
            <a:r>
              <a:rPr lang="en-US" altLang="zh-CN" sz="1400" dirty="0"/>
              <a:t>644</a:t>
            </a:r>
            <a:r>
              <a:rPr lang="zh-CN" altLang="en-US" sz="1400" dirty="0"/>
              <a:t>，为</a:t>
            </a:r>
            <a:r>
              <a:rPr lang="en-US" altLang="zh-CN" sz="1400" dirty="0" err="1"/>
              <a:t>rw</a:t>
            </a:r>
            <a:r>
              <a:rPr lang="en-US" altLang="zh-CN" sz="1400" dirty="0"/>
              <a:t>-r-r</a:t>
            </a:r>
            <a:r>
              <a:rPr lang="zh-CN" altLang="en-US" sz="1400" dirty="0"/>
              <a:t>。在编码时，新创建文件或者新创建目录的权限与</a:t>
            </a:r>
            <a:r>
              <a:rPr lang="en-US" altLang="zh-CN" sz="1400" dirty="0" err="1"/>
              <a:t>umask</a:t>
            </a:r>
            <a:r>
              <a:rPr lang="zh-CN" altLang="en-US" sz="1400" dirty="0"/>
              <a:t>的关系描述为：</a:t>
            </a:r>
            <a:r>
              <a:rPr lang="en-US" altLang="zh-CN" sz="1400" dirty="0"/>
              <a:t>0666&amp;~mask,</a:t>
            </a:r>
            <a:r>
              <a:rPr lang="zh-CN" altLang="en-US" sz="1400" dirty="0"/>
              <a:t>新创建目录的权限为：</a:t>
            </a:r>
            <a:r>
              <a:rPr lang="en-US" altLang="zh-CN" sz="1400" dirty="0"/>
              <a:t>0777&amp;~mask</a:t>
            </a:r>
            <a:r>
              <a:rPr lang="zh-CN" altLang="en-US" sz="1400" dirty="0"/>
              <a:t>。</a:t>
            </a:r>
          </a:p>
        </p:txBody>
      </p:sp>
    </p:spTree>
    <p:extLst>
      <p:ext uri="{BB962C8B-B14F-4D97-AF65-F5344CB8AC3E}">
        <p14:creationId xmlns:p14="http://schemas.microsoft.com/office/powerpoint/2010/main" val="900839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216148"/>
            <a:ext cx="7616792" cy="1173116"/>
          </a:xfrm>
        </p:spPr>
        <p:txBody>
          <a:bodyPr/>
          <a:lstStyle/>
          <a:p>
            <a:r>
              <a:rPr lang="zh-CN" altLang="en-US" dirty="0"/>
              <a:t>知识准备</a:t>
            </a:r>
          </a:p>
        </p:txBody>
      </p:sp>
      <p:sp>
        <p:nvSpPr>
          <p:cNvPr id="3" name="内容占位符 2"/>
          <p:cNvSpPr>
            <a:spLocks noGrp="1"/>
          </p:cNvSpPr>
          <p:nvPr>
            <p:ph idx="1"/>
          </p:nvPr>
        </p:nvSpPr>
        <p:spPr>
          <a:xfrm>
            <a:off x="671528" y="647948"/>
            <a:ext cx="7616793" cy="2516560"/>
          </a:xfrm>
        </p:spPr>
        <p:txBody>
          <a:bodyPr>
            <a:noAutofit/>
          </a:bodyPr>
          <a:lstStyle/>
          <a:p>
            <a:pPr marL="0" indent="0">
              <a:buNone/>
            </a:pPr>
            <a:r>
              <a:rPr lang="en-US" altLang="zh-CN" sz="1400" dirty="0"/>
              <a:t>2</a:t>
            </a:r>
            <a:r>
              <a:rPr lang="zh-CN" altLang="en-US" sz="1400" dirty="0"/>
              <a:t>）</a:t>
            </a:r>
            <a:r>
              <a:rPr lang="en-US" altLang="zh-CN" sz="1400" dirty="0" err="1"/>
              <a:t>chmod</a:t>
            </a:r>
            <a:r>
              <a:rPr lang="zh-CN" altLang="en-US" sz="1400" dirty="0"/>
              <a:t>命令</a:t>
            </a:r>
          </a:p>
          <a:p>
            <a:pPr marL="0" indent="0">
              <a:buNone/>
            </a:pPr>
            <a:r>
              <a:rPr lang="en-US" altLang="zh-CN" sz="1400" dirty="0" err="1"/>
              <a:t>chmod</a:t>
            </a:r>
            <a:r>
              <a:rPr lang="zh-CN" altLang="en-US" sz="1400" dirty="0"/>
              <a:t>命令是控制用户对文件的权限的命令，它的功能为改变文件或者目录的权限，有字符串和数字两种方式。其命令格式如下：</a:t>
            </a:r>
          </a:p>
          <a:p>
            <a:pPr marL="0" indent="0">
              <a:buNone/>
            </a:pPr>
            <a:r>
              <a:rPr lang="en-US" altLang="zh-CN" sz="1400" dirty="0" err="1"/>
              <a:t>chmod</a:t>
            </a:r>
            <a:r>
              <a:rPr lang="en-US" altLang="zh-CN" sz="1400" dirty="0"/>
              <a:t> [</a:t>
            </a:r>
            <a:r>
              <a:rPr lang="zh-CN" altLang="en-US" sz="1400" dirty="0"/>
              <a:t>用户参数</a:t>
            </a:r>
            <a:r>
              <a:rPr lang="en-US" altLang="zh-CN" sz="1400" dirty="0"/>
              <a:t>] [</a:t>
            </a:r>
            <a:r>
              <a:rPr lang="zh-CN" altLang="en-US" sz="1400" dirty="0"/>
              <a:t>操作符参数</a:t>
            </a:r>
            <a:r>
              <a:rPr lang="en-US" altLang="zh-CN" sz="1400" dirty="0"/>
              <a:t>] [</a:t>
            </a:r>
            <a:r>
              <a:rPr lang="zh-CN" altLang="en-US" sz="1400" dirty="0"/>
              <a:t>权限参数</a:t>
            </a:r>
            <a:r>
              <a:rPr lang="en-US" altLang="zh-CN" sz="1400" dirty="0"/>
              <a:t>]</a:t>
            </a:r>
            <a:r>
              <a:rPr lang="zh-CN" altLang="en-US" sz="1400" dirty="0"/>
              <a:t>。</a:t>
            </a:r>
          </a:p>
          <a:p>
            <a:pPr marL="0" indent="0">
              <a:buNone/>
            </a:pPr>
            <a:r>
              <a:rPr lang="en-US" altLang="zh-CN" sz="1400" dirty="0" err="1"/>
              <a:t>chmod</a:t>
            </a:r>
            <a:r>
              <a:rPr lang="zh-CN" altLang="en-US" sz="1400" dirty="0"/>
              <a:t>命令的用户参数如表</a:t>
            </a:r>
            <a:r>
              <a:rPr lang="en-US" altLang="zh-CN" sz="1400" dirty="0"/>
              <a:t>.3.3</a:t>
            </a:r>
            <a:r>
              <a:rPr lang="zh-CN" altLang="en-US" sz="1400" dirty="0"/>
              <a:t>所示。</a:t>
            </a:r>
            <a:endParaRPr lang="en-US" altLang="zh-CN" sz="1400" dirty="0"/>
          </a:p>
          <a:p>
            <a:pPr marL="0" indent="0">
              <a:buNone/>
            </a:pPr>
            <a:endParaRPr lang="zh-CN" altLang="en-US" sz="1400" dirty="0"/>
          </a:p>
        </p:txBody>
      </p:sp>
      <p:pic>
        <p:nvPicPr>
          <p:cNvPr id="5" name="图片 4">
            <a:extLst>
              <a:ext uri="{FF2B5EF4-FFF2-40B4-BE49-F238E27FC236}">
                <a16:creationId xmlns:a16="http://schemas.microsoft.com/office/drawing/2014/main" id="{C3DD2EA7-14B0-16DD-15E0-9200F1962D96}"/>
              </a:ext>
            </a:extLst>
          </p:cNvPr>
          <p:cNvPicPr>
            <a:picLocks noChangeAspect="1"/>
          </p:cNvPicPr>
          <p:nvPr/>
        </p:nvPicPr>
        <p:blipFill>
          <a:blip r:embed="rId2"/>
          <a:stretch>
            <a:fillRect/>
          </a:stretch>
        </p:blipFill>
        <p:spPr>
          <a:xfrm>
            <a:off x="3885936" y="1837290"/>
            <a:ext cx="4375375" cy="2654436"/>
          </a:xfrm>
          <a:prstGeom prst="rect">
            <a:avLst/>
          </a:prstGeom>
        </p:spPr>
      </p:pic>
    </p:spTree>
    <p:extLst>
      <p:ext uri="{BB962C8B-B14F-4D97-AF65-F5344CB8AC3E}">
        <p14:creationId xmlns:p14="http://schemas.microsoft.com/office/powerpoint/2010/main" val="1858095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任务分析</a:t>
            </a:r>
          </a:p>
        </p:txBody>
      </p:sp>
      <p:pic>
        <p:nvPicPr>
          <p:cNvPr id="5" name="内容占位符 4">
            <a:extLst>
              <a:ext uri="{FF2B5EF4-FFF2-40B4-BE49-F238E27FC236}">
                <a16:creationId xmlns:a16="http://schemas.microsoft.com/office/drawing/2014/main" id="{5ADB2899-0088-D0D5-8B9F-ED956F583008}"/>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399805" y="236352"/>
            <a:ext cx="3024336" cy="4567608"/>
          </a:xfr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216148"/>
            <a:ext cx="7616792" cy="1173116"/>
          </a:xfrm>
        </p:spPr>
        <p:txBody>
          <a:bodyPr/>
          <a:lstStyle/>
          <a:p>
            <a:r>
              <a:rPr lang="zh-CN" altLang="en-US" dirty="0"/>
              <a:t>知识准备</a:t>
            </a:r>
          </a:p>
        </p:txBody>
      </p:sp>
      <p:sp>
        <p:nvSpPr>
          <p:cNvPr id="3" name="内容占位符 2"/>
          <p:cNvSpPr>
            <a:spLocks noGrp="1"/>
          </p:cNvSpPr>
          <p:nvPr>
            <p:ph idx="1"/>
          </p:nvPr>
        </p:nvSpPr>
        <p:spPr>
          <a:xfrm>
            <a:off x="671528" y="647948"/>
            <a:ext cx="7616793" cy="2516560"/>
          </a:xfrm>
        </p:spPr>
        <p:txBody>
          <a:bodyPr>
            <a:noAutofit/>
          </a:bodyPr>
          <a:lstStyle/>
          <a:p>
            <a:pPr marL="0" indent="0">
              <a:buNone/>
            </a:pPr>
            <a:r>
              <a:rPr lang="en-US" altLang="zh-CN" sz="1400" dirty="0"/>
              <a:t>3</a:t>
            </a:r>
            <a:r>
              <a:rPr lang="zh-CN" altLang="en-US" sz="1400" dirty="0"/>
              <a:t>）</a:t>
            </a:r>
            <a:r>
              <a:rPr lang="en-US" altLang="zh-CN" sz="1400" dirty="0" err="1"/>
              <a:t>chown</a:t>
            </a:r>
            <a:r>
              <a:rPr lang="zh-CN" altLang="en-US" sz="1400" dirty="0"/>
              <a:t>命令</a:t>
            </a:r>
          </a:p>
          <a:p>
            <a:pPr marL="0" indent="0">
              <a:buNone/>
            </a:pPr>
            <a:r>
              <a:rPr lang="en-US" altLang="zh-CN" sz="1400" dirty="0" err="1"/>
              <a:t>chown</a:t>
            </a:r>
            <a:r>
              <a:rPr lang="zh-CN" altLang="en-US" sz="1400" dirty="0"/>
              <a:t>命令用于设置文件所有者和文件关联组的命令，本质上是改变文件主的</a:t>
            </a:r>
            <a:r>
              <a:rPr lang="en-US" altLang="zh-CN" sz="1400" dirty="0" err="1"/>
              <a:t>uid</a:t>
            </a:r>
            <a:r>
              <a:rPr lang="zh-CN" altLang="en-US" sz="1400" dirty="0"/>
              <a:t>或者</a:t>
            </a:r>
            <a:r>
              <a:rPr lang="en-US" altLang="zh-CN" sz="1400" dirty="0"/>
              <a:t>gid</a:t>
            </a:r>
            <a:r>
              <a:rPr lang="zh-CN" altLang="en-US" sz="1400" dirty="0"/>
              <a:t>。</a:t>
            </a:r>
          </a:p>
          <a:p>
            <a:pPr marL="0" indent="0">
              <a:buNone/>
            </a:pPr>
            <a:r>
              <a:rPr lang="zh-CN" altLang="en-US" sz="1400" dirty="0"/>
              <a:t>在</a:t>
            </a:r>
            <a:r>
              <a:rPr lang="en-US" altLang="zh-CN" sz="1400" dirty="0"/>
              <a:t>Linux</a:t>
            </a:r>
            <a:r>
              <a:rPr lang="zh-CN" altLang="en-US" sz="1400" dirty="0"/>
              <a:t>中所有的文件皆有拥有者，利用</a:t>
            </a:r>
            <a:r>
              <a:rPr lang="en-US" altLang="zh-CN" sz="1400" dirty="0" err="1"/>
              <a:t>chown</a:t>
            </a:r>
            <a:r>
              <a:rPr lang="zh-CN" altLang="en-US" sz="1400" dirty="0"/>
              <a:t>将指定文件的拥有者改为指定的用户或组，用户可以是用户名或者用户</a:t>
            </a:r>
            <a:r>
              <a:rPr lang="en-US" altLang="zh-CN" sz="1400" dirty="0"/>
              <a:t>ID</a:t>
            </a:r>
            <a:r>
              <a:rPr lang="zh-CN" altLang="en-US" sz="1400" dirty="0"/>
              <a:t>，组可以是组名或者组</a:t>
            </a:r>
            <a:r>
              <a:rPr lang="en-US" altLang="zh-CN" sz="1400" dirty="0"/>
              <a:t>ID</a:t>
            </a:r>
            <a:r>
              <a:rPr lang="zh-CN" altLang="en-US" sz="1400" dirty="0"/>
              <a:t>。</a:t>
            </a:r>
          </a:p>
          <a:p>
            <a:pPr marL="0" indent="0">
              <a:buNone/>
            </a:pPr>
            <a:r>
              <a:rPr lang="zh-CN" altLang="en-US" sz="1400" dirty="0"/>
              <a:t>只有超级用户和属于组的文件所有者才能变更文件关联组，也就是说</a:t>
            </a:r>
            <a:r>
              <a:rPr lang="en-US" altLang="zh-CN" sz="1400" dirty="0" err="1"/>
              <a:t>chown</a:t>
            </a:r>
            <a:r>
              <a:rPr lang="zh-CN" altLang="en-US" sz="1400" dirty="0"/>
              <a:t>命令需要超级用户</a:t>
            </a:r>
            <a:r>
              <a:rPr lang="en-US" altLang="zh-CN" sz="1400" dirty="0"/>
              <a:t>root</a:t>
            </a:r>
            <a:r>
              <a:rPr lang="zh-CN" altLang="en-US" sz="1400" dirty="0"/>
              <a:t>的权限才能执行此命令，非超级用户如需要设置关联组需要使用</a:t>
            </a:r>
            <a:r>
              <a:rPr lang="en-US" altLang="zh-CN" sz="1400" dirty="0" err="1"/>
              <a:t>chgrp</a:t>
            </a:r>
            <a:r>
              <a:rPr lang="zh-CN" altLang="en-US" sz="1400" dirty="0"/>
              <a:t>命令。其命令格式如下：</a:t>
            </a:r>
          </a:p>
          <a:p>
            <a:pPr marL="0" indent="0">
              <a:buNone/>
            </a:pPr>
            <a:r>
              <a:rPr lang="en-US" altLang="zh-CN" sz="1400" dirty="0" err="1"/>
              <a:t>chown</a:t>
            </a:r>
            <a:r>
              <a:rPr lang="en-US" altLang="zh-CN" sz="1400" dirty="0"/>
              <a:t> [</a:t>
            </a:r>
            <a:r>
              <a:rPr lang="zh-CN" altLang="en-US" sz="1400" dirty="0"/>
              <a:t>参数</a:t>
            </a:r>
            <a:r>
              <a:rPr lang="en-US" altLang="zh-CN" sz="1400" dirty="0"/>
              <a:t>] &lt;</a:t>
            </a:r>
            <a:r>
              <a:rPr lang="zh-CN" altLang="en-US" sz="1400" dirty="0"/>
              <a:t>文件名</a:t>
            </a:r>
            <a:r>
              <a:rPr lang="en-US" altLang="zh-CN" sz="1400" dirty="0"/>
              <a:t>&gt;</a:t>
            </a:r>
            <a:r>
              <a:rPr lang="zh-CN" altLang="en-US" sz="1400" dirty="0"/>
              <a:t>。</a:t>
            </a:r>
          </a:p>
          <a:p>
            <a:pPr marL="0" indent="0">
              <a:buNone/>
            </a:pPr>
            <a:r>
              <a:rPr lang="en-US" altLang="zh-CN" sz="1400" dirty="0" err="1"/>
              <a:t>chown</a:t>
            </a:r>
            <a:r>
              <a:rPr lang="zh-CN" altLang="en-US" sz="1400" dirty="0"/>
              <a:t>命令的部分参数如表</a:t>
            </a:r>
            <a:r>
              <a:rPr lang="en-US" altLang="zh-CN" sz="1400" dirty="0"/>
              <a:t>3.5</a:t>
            </a:r>
            <a:r>
              <a:rPr lang="zh-CN" altLang="en-US" sz="1400" dirty="0"/>
              <a:t>所示。</a:t>
            </a:r>
          </a:p>
        </p:txBody>
      </p:sp>
      <p:pic>
        <p:nvPicPr>
          <p:cNvPr id="6" name="图片 5">
            <a:extLst>
              <a:ext uri="{FF2B5EF4-FFF2-40B4-BE49-F238E27FC236}">
                <a16:creationId xmlns:a16="http://schemas.microsoft.com/office/drawing/2014/main" id="{772EB1F2-C776-40F6-B911-B03BDEF9A9CF}"/>
              </a:ext>
            </a:extLst>
          </p:cNvPr>
          <p:cNvPicPr>
            <a:picLocks noChangeAspect="1"/>
          </p:cNvPicPr>
          <p:nvPr/>
        </p:nvPicPr>
        <p:blipFill>
          <a:blip r:embed="rId2"/>
          <a:stretch>
            <a:fillRect/>
          </a:stretch>
        </p:blipFill>
        <p:spPr>
          <a:xfrm>
            <a:off x="3687837" y="2664172"/>
            <a:ext cx="4838949" cy="1587582"/>
          </a:xfrm>
          <a:prstGeom prst="rect">
            <a:avLst/>
          </a:prstGeom>
        </p:spPr>
      </p:pic>
    </p:spTree>
    <p:extLst>
      <p:ext uri="{BB962C8B-B14F-4D97-AF65-F5344CB8AC3E}">
        <p14:creationId xmlns:p14="http://schemas.microsoft.com/office/powerpoint/2010/main" val="2897171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216148"/>
            <a:ext cx="7616792" cy="1173116"/>
          </a:xfrm>
        </p:spPr>
        <p:txBody>
          <a:bodyPr/>
          <a:lstStyle/>
          <a:p>
            <a:r>
              <a:rPr lang="zh-CN" altLang="en-US" dirty="0"/>
              <a:t>知识准备</a:t>
            </a:r>
          </a:p>
        </p:txBody>
      </p:sp>
      <p:sp>
        <p:nvSpPr>
          <p:cNvPr id="3" name="内容占位符 2"/>
          <p:cNvSpPr>
            <a:spLocks noGrp="1"/>
          </p:cNvSpPr>
          <p:nvPr>
            <p:ph idx="1"/>
          </p:nvPr>
        </p:nvSpPr>
        <p:spPr>
          <a:xfrm>
            <a:off x="671528" y="647948"/>
            <a:ext cx="7616793" cy="2516560"/>
          </a:xfrm>
        </p:spPr>
        <p:txBody>
          <a:bodyPr>
            <a:noAutofit/>
          </a:bodyPr>
          <a:lstStyle/>
          <a:p>
            <a:pPr marL="0" indent="0">
              <a:buNone/>
            </a:pPr>
            <a:r>
              <a:rPr lang="en-US" altLang="zh-CN" sz="1400" dirty="0"/>
              <a:t>4</a:t>
            </a:r>
            <a:r>
              <a:rPr lang="zh-CN" altLang="en-US" sz="1400" dirty="0"/>
              <a:t>）</a:t>
            </a:r>
            <a:r>
              <a:rPr lang="en-US" altLang="zh-CN" sz="1400" dirty="0" err="1"/>
              <a:t>chgrp</a:t>
            </a:r>
            <a:r>
              <a:rPr lang="zh-CN" altLang="en-US" sz="1400" dirty="0"/>
              <a:t>命令</a:t>
            </a:r>
          </a:p>
          <a:p>
            <a:pPr marL="0" indent="0">
              <a:buNone/>
            </a:pPr>
            <a:r>
              <a:rPr lang="en-US" altLang="zh-CN" sz="1400" dirty="0" err="1"/>
              <a:t>chgrp</a:t>
            </a:r>
            <a:r>
              <a:rPr lang="zh-CN" altLang="en-US" sz="1400" dirty="0"/>
              <a:t>命令用于变更文件或目录的所属群组。与</a:t>
            </a:r>
            <a:r>
              <a:rPr lang="en-US" altLang="zh-CN" sz="1400" dirty="0" err="1"/>
              <a:t>chown</a:t>
            </a:r>
            <a:r>
              <a:rPr lang="zh-CN" altLang="en-US" sz="1400" dirty="0"/>
              <a:t>命令不同，</a:t>
            </a:r>
            <a:r>
              <a:rPr lang="en-US" altLang="zh-CN" sz="1400" dirty="0" err="1"/>
              <a:t>chgrp</a:t>
            </a:r>
            <a:r>
              <a:rPr lang="zh-CN" altLang="en-US" sz="1400" dirty="0"/>
              <a:t>允许普通用户改变文件所属的组，只要该用户是该组中的一员。其命令格式如下：</a:t>
            </a:r>
          </a:p>
          <a:p>
            <a:pPr marL="0" indent="0">
              <a:buNone/>
            </a:pPr>
            <a:r>
              <a:rPr lang="en-US" altLang="zh-CN" sz="1400" dirty="0" err="1"/>
              <a:t>chgrp</a:t>
            </a:r>
            <a:r>
              <a:rPr lang="en-US" altLang="zh-CN" sz="1400" dirty="0"/>
              <a:t> [</a:t>
            </a:r>
            <a:r>
              <a:rPr lang="zh-CN" altLang="en-US" sz="1400" dirty="0"/>
              <a:t>参数</a:t>
            </a:r>
            <a:r>
              <a:rPr lang="en-US" altLang="zh-CN" sz="1400" dirty="0"/>
              <a:t>]  &lt;</a:t>
            </a:r>
            <a:r>
              <a:rPr lang="zh-CN" altLang="en-US" sz="1400" dirty="0"/>
              <a:t>文件名</a:t>
            </a:r>
            <a:r>
              <a:rPr lang="en-US" altLang="zh-CN" sz="1400" dirty="0"/>
              <a:t>&gt;</a:t>
            </a:r>
          </a:p>
          <a:p>
            <a:pPr marL="0" indent="0">
              <a:buNone/>
            </a:pPr>
            <a:r>
              <a:rPr lang="en-US" altLang="zh-CN" sz="1400" dirty="0" err="1"/>
              <a:t>chgrp</a:t>
            </a:r>
            <a:r>
              <a:rPr lang="zh-CN" altLang="en-US" sz="1400" dirty="0"/>
              <a:t>命令可有</a:t>
            </a:r>
            <a:r>
              <a:rPr lang="en-US" altLang="zh-CN" sz="1400" dirty="0" err="1"/>
              <a:t>chown</a:t>
            </a:r>
            <a:r>
              <a:rPr lang="zh-CN" altLang="en-US" sz="1400" dirty="0"/>
              <a:t>命令替代，其参数与</a:t>
            </a:r>
            <a:r>
              <a:rPr lang="en-US" altLang="zh-CN" sz="1400" dirty="0" err="1"/>
              <a:t>chown</a:t>
            </a:r>
            <a:r>
              <a:rPr lang="zh-CN" altLang="en-US" sz="1400" dirty="0"/>
              <a:t>命令相同。</a:t>
            </a:r>
          </a:p>
        </p:txBody>
      </p:sp>
    </p:spTree>
    <p:extLst>
      <p:ext uri="{BB962C8B-B14F-4D97-AF65-F5344CB8AC3E}">
        <p14:creationId xmlns:p14="http://schemas.microsoft.com/office/powerpoint/2010/main" val="311824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216148"/>
            <a:ext cx="7616792" cy="1173116"/>
          </a:xfrm>
        </p:spPr>
        <p:txBody>
          <a:bodyPr/>
          <a:lstStyle/>
          <a:p>
            <a:r>
              <a:rPr lang="zh-CN" altLang="en-US" dirty="0"/>
              <a:t>知识准备</a:t>
            </a:r>
          </a:p>
        </p:txBody>
      </p:sp>
      <p:sp>
        <p:nvSpPr>
          <p:cNvPr id="3" name="内容占位符 2"/>
          <p:cNvSpPr>
            <a:spLocks noGrp="1"/>
          </p:cNvSpPr>
          <p:nvPr>
            <p:ph idx="1"/>
          </p:nvPr>
        </p:nvSpPr>
        <p:spPr>
          <a:xfrm>
            <a:off x="671528" y="647948"/>
            <a:ext cx="7616793" cy="2516560"/>
          </a:xfrm>
        </p:spPr>
        <p:txBody>
          <a:bodyPr>
            <a:noAutofit/>
          </a:bodyPr>
          <a:lstStyle/>
          <a:p>
            <a:pPr marL="0" indent="0">
              <a:buNone/>
            </a:pPr>
            <a:r>
              <a:rPr lang="en-US" altLang="zh-CN" sz="1400" dirty="0"/>
              <a:t>2.</a:t>
            </a:r>
            <a:r>
              <a:rPr lang="zh-CN" altLang="en-US" sz="1400" dirty="0"/>
              <a:t>文件打包、压缩与解压命令</a:t>
            </a:r>
          </a:p>
          <a:p>
            <a:pPr marL="0" indent="0">
              <a:buNone/>
            </a:pPr>
            <a:r>
              <a:rPr lang="zh-CN" altLang="en-US" sz="1400" dirty="0"/>
              <a:t>打包是指将多个文件或者目录放在一起，形成一个总的包，这样便于保存和传输，但是大小是没有变化的。压缩是指将一个或多个大文件或者目录通过压缩算法使文件的体积变小达到压缩的目的，可以节省存储空间，在压缩的时候通常是先打包再压缩。</a:t>
            </a:r>
            <a:endParaRPr lang="en-US" altLang="zh-CN" sz="1400" dirty="0"/>
          </a:p>
          <a:p>
            <a:pPr marL="0" indent="0">
              <a:buNone/>
            </a:pPr>
            <a:r>
              <a:rPr lang="en-US" altLang="zh-CN" sz="1400" dirty="0"/>
              <a:t>1</a:t>
            </a:r>
            <a:r>
              <a:rPr lang="zh-CN" altLang="en-US" sz="1400" dirty="0"/>
              <a:t>）</a:t>
            </a:r>
            <a:r>
              <a:rPr lang="en-US" altLang="zh-CN" sz="1400" dirty="0"/>
              <a:t>tar</a:t>
            </a:r>
            <a:r>
              <a:rPr lang="zh-CN" altLang="en-US" sz="1400" dirty="0"/>
              <a:t>命令</a:t>
            </a:r>
          </a:p>
          <a:p>
            <a:pPr marL="0" indent="0">
              <a:buNone/>
            </a:pPr>
            <a:r>
              <a:rPr lang="en-US" altLang="zh-CN" sz="1400" dirty="0"/>
              <a:t>tar(tape archiver)</a:t>
            </a:r>
            <a:r>
              <a:rPr lang="zh-CN" altLang="en-US" sz="1400" dirty="0"/>
              <a:t>命令的功能是对指定的文件进行打包备份</a:t>
            </a:r>
            <a:r>
              <a:rPr lang="en-US" altLang="zh-CN" sz="1400" dirty="0"/>
              <a:t>,</a:t>
            </a:r>
            <a:r>
              <a:rPr lang="zh-CN" altLang="en-US" sz="1400" dirty="0"/>
              <a:t>从备份文件夹中取出或恢复指定的数据，打包的文件可以是设备文件。</a:t>
            </a:r>
          </a:p>
          <a:p>
            <a:pPr marL="0" indent="0">
              <a:buNone/>
            </a:pPr>
            <a:r>
              <a:rPr lang="zh-CN" altLang="en-US" sz="1400" dirty="0"/>
              <a:t>格式：</a:t>
            </a:r>
            <a:r>
              <a:rPr lang="en-US" altLang="zh-CN" sz="1400" dirty="0"/>
              <a:t>tar [</a:t>
            </a:r>
            <a:r>
              <a:rPr lang="zh-CN" altLang="en-US" sz="1400" dirty="0"/>
              <a:t>选项</a:t>
            </a:r>
            <a:r>
              <a:rPr lang="en-US" altLang="zh-CN" sz="1400" dirty="0"/>
              <a:t>] &lt;</a:t>
            </a:r>
            <a:r>
              <a:rPr lang="zh-CN" altLang="en-US" sz="1400" dirty="0"/>
              <a:t>目标文件</a:t>
            </a:r>
            <a:r>
              <a:rPr lang="en-US" altLang="zh-CN" sz="1400" dirty="0"/>
              <a:t>&gt;  [&lt;</a:t>
            </a:r>
            <a:r>
              <a:rPr lang="zh-CN" altLang="en-US" sz="1400" dirty="0"/>
              <a:t>源文件</a:t>
            </a:r>
            <a:r>
              <a:rPr lang="en-US" altLang="zh-CN" sz="1400" dirty="0"/>
              <a:t>&gt;]</a:t>
            </a:r>
          </a:p>
          <a:p>
            <a:pPr marL="0" indent="0">
              <a:buNone/>
            </a:pPr>
            <a:r>
              <a:rPr lang="zh-CN" altLang="en-US" sz="1400" dirty="0"/>
              <a:t>功能：根据选项的要求执行打包、解包、压缩、解压等功能。</a:t>
            </a:r>
            <a:r>
              <a:rPr lang="en-US" altLang="zh-CN" sz="1400" dirty="0"/>
              <a:t>tar</a:t>
            </a:r>
            <a:r>
              <a:rPr lang="zh-CN" altLang="zh-CN" sz="1400" dirty="0"/>
              <a:t>命令选项的部分参数如表</a:t>
            </a:r>
            <a:r>
              <a:rPr lang="en-US" altLang="zh-CN" sz="1400" dirty="0"/>
              <a:t>3.6</a:t>
            </a:r>
            <a:r>
              <a:rPr lang="zh-CN" altLang="zh-CN" sz="1400" dirty="0"/>
              <a:t>所示。</a:t>
            </a:r>
            <a:endParaRPr lang="zh-CN" altLang="en-US" sz="1400" dirty="0"/>
          </a:p>
          <a:p>
            <a:pPr marL="0" indent="0">
              <a:buNone/>
            </a:pPr>
            <a:endParaRPr lang="zh-CN" altLang="en-US" sz="1400" dirty="0"/>
          </a:p>
        </p:txBody>
      </p:sp>
      <p:pic>
        <p:nvPicPr>
          <p:cNvPr id="5" name="图片 4">
            <a:extLst>
              <a:ext uri="{FF2B5EF4-FFF2-40B4-BE49-F238E27FC236}">
                <a16:creationId xmlns:a16="http://schemas.microsoft.com/office/drawing/2014/main" id="{63DA055F-22C1-9530-1F65-7256BE5C2D48}"/>
              </a:ext>
            </a:extLst>
          </p:cNvPr>
          <p:cNvPicPr>
            <a:picLocks noChangeAspect="1"/>
          </p:cNvPicPr>
          <p:nvPr/>
        </p:nvPicPr>
        <p:blipFill>
          <a:blip r:embed="rId2"/>
          <a:stretch>
            <a:fillRect/>
          </a:stretch>
        </p:blipFill>
        <p:spPr>
          <a:xfrm>
            <a:off x="1527597" y="3533278"/>
            <a:ext cx="4356324" cy="990651"/>
          </a:xfrm>
          <a:prstGeom prst="rect">
            <a:avLst/>
          </a:prstGeom>
        </p:spPr>
      </p:pic>
    </p:spTree>
    <p:extLst>
      <p:ext uri="{BB962C8B-B14F-4D97-AF65-F5344CB8AC3E}">
        <p14:creationId xmlns:p14="http://schemas.microsoft.com/office/powerpoint/2010/main" val="1250893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216148"/>
            <a:ext cx="7616792" cy="1173116"/>
          </a:xfrm>
        </p:spPr>
        <p:txBody>
          <a:bodyPr/>
          <a:lstStyle/>
          <a:p>
            <a:r>
              <a:rPr lang="zh-CN" altLang="en-US" dirty="0"/>
              <a:t>知识准备</a:t>
            </a:r>
          </a:p>
        </p:txBody>
      </p:sp>
      <p:sp>
        <p:nvSpPr>
          <p:cNvPr id="3" name="内容占位符 2"/>
          <p:cNvSpPr>
            <a:spLocks noGrp="1"/>
          </p:cNvSpPr>
          <p:nvPr>
            <p:ph idx="1"/>
          </p:nvPr>
        </p:nvSpPr>
        <p:spPr>
          <a:xfrm>
            <a:off x="671528" y="647948"/>
            <a:ext cx="7616793" cy="2516560"/>
          </a:xfrm>
        </p:spPr>
        <p:txBody>
          <a:bodyPr>
            <a:noAutofit/>
          </a:bodyPr>
          <a:lstStyle/>
          <a:p>
            <a:pPr marL="0" indent="0">
              <a:buNone/>
            </a:pPr>
            <a:r>
              <a:rPr lang="en-US" altLang="zh-CN" sz="1400" dirty="0"/>
              <a:t>2</a:t>
            </a:r>
            <a:r>
              <a:rPr lang="zh-CN" altLang="en-US" sz="1400" dirty="0"/>
              <a:t>）</a:t>
            </a:r>
            <a:r>
              <a:rPr lang="en-US" altLang="zh-CN" sz="1400" dirty="0" err="1"/>
              <a:t>gzip</a:t>
            </a:r>
            <a:r>
              <a:rPr lang="zh-CN" altLang="en-US" sz="1400" dirty="0"/>
              <a:t>、</a:t>
            </a:r>
            <a:r>
              <a:rPr lang="en-US" altLang="zh-CN" sz="1400" dirty="0" err="1"/>
              <a:t>gunzip</a:t>
            </a:r>
            <a:r>
              <a:rPr lang="zh-CN" altLang="en-US" sz="1400" dirty="0"/>
              <a:t>命令</a:t>
            </a:r>
          </a:p>
          <a:p>
            <a:pPr marL="0" indent="0">
              <a:buNone/>
            </a:pPr>
            <a:r>
              <a:rPr lang="en-US" altLang="zh-CN" sz="1400" dirty="0" err="1"/>
              <a:t>gzip</a:t>
            </a:r>
            <a:r>
              <a:rPr lang="zh-CN" altLang="en-US" sz="1400" dirty="0"/>
              <a:t>和</a:t>
            </a:r>
            <a:r>
              <a:rPr lang="en-US" altLang="zh-CN" sz="1400" dirty="0" err="1"/>
              <a:t>gunzip</a:t>
            </a:r>
            <a:r>
              <a:rPr lang="zh-CN" altLang="en-US" sz="1400" dirty="0"/>
              <a:t>以</a:t>
            </a:r>
            <a:r>
              <a:rPr lang="en-US" altLang="zh-CN" sz="1400" dirty="0"/>
              <a:t>.</a:t>
            </a:r>
            <a:r>
              <a:rPr lang="en-US" altLang="zh-CN" sz="1400" dirty="0" err="1"/>
              <a:t>gz</a:t>
            </a:r>
            <a:r>
              <a:rPr lang="zh-CN" altLang="en-US" sz="1400" dirty="0"/>
              <a:t>格式压缩或解压文件。</a:t>
            </a:r>
            <a:r>
              <a:rPr lang="en-US" altLang="zh-CN" sz="1400" dirty="0" err="1"/>
              <a:t>gzip</a:t>
            </a:r>
            <a:r>
              <a:rPr lang="zh-CN" altLang="en-US" sz="1400" dirty="0"/>
              <a:t>用于压缩文件，</a:t>
            </a:r>
            <a:r>
              <a:rPr lang="en-US" altLang="zh-CN" sz="1400" dirty="0" err="1"/>
              <a:t>gunzip</a:t>
            </a:r>
            <a:r>
              <a:rPr lang="zh-CN" altLang="en-US" sz="1400" dirty="0"/>
              <a:t>用于解压文件。其语法格式如下：</a:t>
            </a:r>
          </a:p>
          <a:p>
            <a:pPr marL="0" indent="0">
              <a:buNone/>
            </a:pPr>
            <a:r>
              <a:rPr lang="en-US" altLang="zh-CN" sz="1400" dirty="0" err="1"/>
              <a:t>gzip</a:t>
            </a:r>
            <a:r>
              <a:rPr lang="en-US" altLang="zh-CN" sz="1400" dirty="0"/>
              <a:t> [</a:t>
            </a:r>
            <a:r>
              <a:rPr lang="zh-CN" altLang="en-US" sz="1400" dirty="0"/>
              <a:t>文件</a:t>
            </a:r>
            <a:r>
              <a:rPr lang="en-US" altLang="zh-CN" sz="1400" dirty="0"/>
              <a:t>]</a:t>
            </a:r>
          </a:p>
          <a:p>
            <a:pPr marL="0" indent="0">
              <a:buNone/>
            </a:pPr>
            <a:r>
              <a:rPr lang="en-US" altLang="zh-CN" sz="1400" dirty="0" err="1"/>
              <a:t>gunzip</a:t>
            </a:r>
            <a:r>
              <a:rPr lang="en-US" altLang="zh-CN" sz="1400" dirty="0"/>
              <a:t> [</a:t>
            </a:r>
            <a:r>
              <a:rPr lang="zh-CN" altLang="en-US" sz="1400" dirty="0"/>
              <a:t>文件</a:t>
            </a:r>
            <a:r>
              <a:rPr lang="en-US" altLang="zh-CN" sz="1400" dirty="0"/>
              <a:t>.</a:t>
            </a:r>
            <a:r>
              <a:rPr lang="en-US" altLang="zh-CN" sz="1400" dirty="0" err="1"/>
              <a:t>gz</a:t>
            </a:r>
            <a:r>
              <a:rPr lang="en-US" altLang="zh-CN" sz="1400" dirty="0"/>
              <a:t>]</a:t>
            </a:r>
          </a:p>
          <a:p>
            <a:pPr marL="0" indent="0">
              <a:buNone/>
            </a:pPr>
            <a:r>
              <a:rPr lang="zh-CN" altLang="en-US" sz="1400" dirty="0"/>
              <a:t>在默认情况下，</a:t>
            </a:r>
            <a:r>
              <a:rPr lang="en-US" altLang="zh-CN" sz="1400" dirty="0" err="1"/>
              <a:t>gzip</a:t>
            </a:r>
            <a:r>
              <a:rPr lang="zh-CN" altLang="en-US" sz="1400" dirty="0"/>
              <a:t>在压缩文件内保存被压缩文件的原名和时间戳，以备解压恢复时使用。</a:t>
            </a:r>
            <a:r>
              <a:rPr lang="en-US" altLang="zh-CN" sz="1400" dirty="0" err="1"/>
              <a:t>gzip</a:t>
            </a:r>
            <a:r>
              <a:rPr lang="zh-CN" altLang="en-US" sz="1400" dirty="0"/>
              <a:t>每次只能压缩一个文件，若要打包压缩可与</a:t>
            </a:r>
            <a:r>
              <a:rPr lang="en-US" altLang="zh-CN" sz="1400" dirty="0"/>
              <a:t>tar</a:t>
            </a:r>
            <a:r>
              <a:rPr lang="zh-CN" altLang="en-US" sz="1400" dirty="0"/>
              <a:t>等搭配使用。</a:t>
            </a:r>
          </a:p>
        </p:txBody>
      </p:sp>
    </p:spTree>
    <p:extLst>
      <p:ext uri="{BB962C8B-B14F-4D97-AF65-F5344CB8AC3E}">
        <p14:creationId xmlns:p14="http://schemas.microsoft.com/office/powerpoint/2010/main" val="1091694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216148"/>
            <a:ext cx="7616792" cy="1173116"/>
          </a:xfrm>
        </p:spPr>
        <p:txBody>
          <a:bodyPr/>
          <a:lstStyle/>
          <a:p>
            <a:r>
              <a:rPr lang="zh-CN" altLang="en-US" dirty="0"/>
              <a:t>知识准备</a:t>
            </a:r>
          </a:p>
        </p:txBody>
      </p:sp>
      <p:sp>
        <p:nvSpPr>
          <p:cNvPr id="3" name="内容占位符 2"/>
          <p:cNvSpPr>
            <a:spLocks noGrp="1"/>
          </p:cNvSpPr>
          <p:nvPr>
            <p:ph idx="1"/>
          </p:nvPr>
        </p:nvSpPr>
        <p:spPr>
          <a:xfrm>
            <a:off x="671528" y="647948"/>
            <a:ext cx="7616793" cy="2516560"/>
          </a:xfrm>
        </p:spPr>
        <p:txBody>
          <a:bodyPr>
            <a:noAutofit/>
          </a:bodyPr>
          <a:lstStyle/>
          <a:p>
            <a:pPr marL="0" indent="0">
              <a:buNone/>
            </a:pPr>
            <a:r>
              <a:rPr lang="en-US" altLang="zh-CN" sz="1400" dirty="0"/>
              <a:t>3</a:t>
            </a:r>
            <a:r>
              <a:rPr lang="zh-CN" altLang="en-US" sz="1400" dirty="0"/>
              <a:t>）</a:t>
            </a:r>
            <a:r>
              <a:rPr lang="en-US" altLang="zh-CN" sz="1400" dirty="0"/>
              <a:t>zip</a:t>
            </a:r>
            <a:r>
              <a:rPr lang="zh-CN" altLang="en-US" sz="1400" dirty="0"/>
              <a:t>、</a:t>
            </a:r>
            <a:r>
              <a:rPr lang="en-US" altLang="zh-CN" sz="1400" dirty="0"/>
              <a:t>unzip</a:t>
            </a:r>
            <a:r>
              <a:rPr lang="zh-CN" altLang="en-US" sz="1400" dirty="0"/>
              <a:t>命令</a:t>
            </a:r>
          </a:p>
          <a:p>
            <a:pPr marL="0" indent="0">
              <a:buNone/>
            </a:pPr>
            <a:r>
              <a:rPr lang="en-US" altLang="zh-CN" sz="1400" dirty="0"/>
              <a:t>zip</a:t>
            </a:r>
            <a:r>
              <a:rPr lang="zh-CN" altLang="en-US" sz="1400" dirty="0"/>
              <a:t>和</a:t>
            </a:r>
            <a:r>
              <a:rPr lang="en-US" altLang="zh-CN" sz="1400" dirty="0"/>
              <a:t>unzip</a:t>
            </a:r>
            <a:r>
              <a:rPr lang="zh-CN" altLang="en-US" sz="1400" dirty="0"/>
              <a:t>工具以</a:t>
            </a:r>
            <a:r>
              <a:rPr lang="en-US" altLang="zh-CN" sz="1400" dirty="0"/>
              <a:t>.zip</a:t>
            </a:r>
            <a:r>
              <a:rPr lang="zh-CN" altLang="en-US" sz="1400" dirty="0"/>
              <a:t>格式压缩或解压文件。</a:t>
            </a:r>
            <a:r>
              <a:rPr lang="en-US" altLang="zh-CN" sz="1400" dirty="0"/>
              <a:t>Zip</a:t>
            </a:r>
            <a:r>
              <a:rPr lang="zh-CN" altLang="en-US" sz="1400" dirty="0"/>
              <a:t>用户打包，</a:t>
            </a:r>
            <a:r>
              <a:rPr lang="en-US" altLang="zh-CN" sz="1400" dirty="0"/>
              <a:t>unzip</a:t>
            </a:r>
            <a:r>
              <a:rPr lang="zh-CN" altLang="en-US" sz="1400" dirty="0"/>
              <a:t>用于解压，这两个命令在项目打包发布很有用。</a:t>
            </a:r>
          </a:p>
          <a:p>
            <a:pPr marL="0" indent="0">
              <a:buNone/>
            </a:pPr>
            <a:r>
              <a:rPr lang="en-US" altLang="zh-CN" sz="1400" dirty="0"/>
              <a:t>zip</a:t>
            </a:r>
            <a:r>
              <a:rPr lang="zh-CN" altLang="en-US" sz="1400" dirty="0"/>
              <a:t>命令的语法如下：</a:t>
            </a:r>
          </a:p>
          <a:p>
            <a:pPr marL="0" indent="0">
              <a:buNone/>
            </a:pPr>
            <a:r>
              <a:rPr lang="en-US" altLang="zh-CN" sz="1400" dirty="0"/>
              <a:t>zip [</a:t>
            </a:r>
            <a:r>
              <a:rPr lang="zh-CN" altLang="en-US" sz="1400" dirty="0"/>
              <a:t>选项</a:t>
            </a:r>
            <a:r>
              <a:rPr lang="en-US" altLang="zh-CN" sz="1400" dirty="0"/>
              <a:t>] [</a:t>
            </a:r>
            <a:r>
              <a:rPr lang="zh-CN" altLang="en-US" sz="1400" dirty="0"/>
              <a:t>压缩之后的文件名</a:t>
            </a:r>
            <a:r>
              <a:rPr lang="en-US" altLang="zh-CN" sz="1400" dirty="0"/>
              <a:t>.zip]</a:t>
            </a:r>
            <a:r>
              <a:rPr lang="zh-CN" altLang="en-US" sz="1400" dirty="0"/>
              <a:t>。</a:t>
            </a:r>
          </a:p>
          <a:p>
            <a:pPr marL="0" indent="0">
              <a:buNone/>
            </a:pPr>
            <a:r>
              <a:rPr lang="en-US" altLang="zh-CN" sz="1400" dirty="0"/>
              <a:t>unzip</a:t>
            </a:r>
            <a:r>
              <a:rPr lang="zh-CN" altLang="en-US" sz="1400" dirty="0"/>
              <a:t>命令的语法如下：</a:t>
            </a:r>
          </a:p>
          <a:p>
            <a:pPr marL="0" indent="0">
              <a:buNone/>
            </a:pPr>
            <a:r>
              <a:rPr lang="en-US" altLang="zh-CN" sz="1400" dirty="0"/>
              <a:t>unzip [</a:t>
            </a:r>
            <a:r>
              <a:rPr lang="zh-CN" altLang="en-US" sz="1400" dirty="0"/>
              <a:t>选项</a:t>
            </a:r>
            <a:r>
              <a:rPr lang="en-US" altLang="zh-CN" sz="1400" dirty="0"/>
              <a:t>] [</a:t>
            </a:r>
            <a:r>
              <a:rPr lang="zh-CN" altLang="en-US" sz="1400" dirty="0"/>
              <a:t>要解压的文件</a:t>
            </a:r>
            <a:r>
              <a:rPr lang="en-US" altLang="zh-CN" sz="1400" dirty="0"/>
              <a:t>.zip]</a:t>
            </a:r>
            <a:r>
              <a:rPr lang="zh-CN" altLang="en-US" sz="1400" dirty="0"/>
              <a:t>。</a:t>
            </a:r>
          </a:p>
        </p:txBody>
      </p:sp>
    </p:spTree>
    <p:extLst>
      <p:ext uri="{BB962C8B-B14F-4D97-AF65-F5344CB8AC3E}">
        <p14:creationId xmlns:p14="http://schemas.microsoft.com/office/powerpoint/2010/main" val="1489380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216148"/>
            <a:ext cx="7616792" cy="1173116"/>
          </a:xfrm>
        </p:spPr>
        <p:txBody>
          <a:bodyPr/>
          <a:lstStyle/>
          <a:p>
            <a:r>
              <a:rPr lang="zh-CN" altLang="en-US" dirty="0"/>
              <a:t>知识准备</a:t>
            </a:r>
          </a:p>
        </p:txBody>
      </p:sp>
      <p:sp>
        <p:nvSpPr>
          <p:cNvPr id="3" name="内容占位符 2"/>
          <p:cNvSpPr>
            <a:spLocks noGrp="1"/>
          </p:cNvSpPr>
          <p:nvPr>
            <p:ph idx="1"/>
          </p:nvPr>
        </p:nvSpPr>
        <p:spPr>
          <a:xfrm>
            <a:off x="671528" y="647948"/>
            <a:ext cx="7616793" cy="2516560"/>
          </a:xfrm>
        </p:spPr>
        <p:txBody>
          <a:bodyPr>
            <a:noAutofit/>
          </a:bodyPr>
          <a:lstStyle/>
          <a:p>
            <a:pPr marL="0" indent="0">
              <a:buNone/>
            </a:pPr>
            <a:r>
              <a:rPr lang="en-US" altLang="zh-CN" sz="1400" dirty="0"/>
              <a:t>3.</a:t>
            </a:r>
            <a:r>
              <a:rPr lang="zh-CN" altLang="en-US" sz="1400" dirty="0"/>
              <a:t>其他命令</a:t>
            </a:r>
          </a:p>
          <a:p>
            <a:pPr marL="0" indent="0">
              <a:buNone/>
            </a:pPr>
            <a:r>
              <a:rPr lang="en-US" altLang="zh-CN" sz="1400" dirty="0"/>
              <a:t>1</a:t>
            </a:r>
            <a:r>
              <a:rPr lang="zh-CN" altLang="en-US" sz="1400" dirty="0"/>
              <a:t>）</a:t>
            </a:r>
            <a:r>
              <a:rPr lang="en-US" altLang="zh-CN" sz="1400" dirty="0"/>
              <a:t>find</a:t>
            </a:r>
            <a:r>
              <a:rPr lang="zh-CN" altLang="en-US" sz="1400" dirty="0"/>
              <a:t>命令</a:t>
            </a:r>
          </a:p>
          <a:p>
            <a:pPr marL="0" indent="0">
              <a:buNone/>
            </a:pPr>
            <a:r>
              <a:rPr lang="en-US" altLang="zh-CN" sz="1400" dirty="0"/>
              <a:t>find</a:t>
            </a:r>
            <a:r>
              <a:rPr lang="zh-CN" altLang="en-US" sz="1400" dirty="0"/>
              <a:t>命令用来在指定目录下查找文件。任何位于参数之前的字符串都将被视为想查找的目录名。如果使用该命令时候，不设置任何参数，则</a:t>
            </a:r>
            <a:r>
              <a:rPr lang="en-US" altLang="zh-CN" sz="1400" dirty="0"/>
              <a:t>find</a:t>
            </a:r>
            <a:r>
              <a:rPr lang="zh-CN" altLang="en-US" sz="1400" dirty="0"/>
              <a:t>命令将在当前目录下查找子目录与文件。并且将查找到的子目录和文件全部进行显示。</a:t>
            </a:r>
          </a:p>
          <a:p>
            <a:pPr marL="0" indent="0">
              <a:buNone/>
            </a:pPr>
            <a:r>
              <a:rPr lang="en-US" altLang="zh-CN" sz="1400" dirty="0"/>
              <a:t>find</a:t>
            </a:r>
            <a:r>
              <a:rPr lang="zh-CN" altLang="en-US" sz="1400" dirty="0"/>
              <a:t>在文件查找过程中有很多指标供用户使用。在</a:t>
            </a:r>
            <a:r>
              <a:rPr lang="en-US" altLang="zh-CN" sz="1400" dirty="0"/>
              <a:t>find</a:t>
            </a:r>
            <a:r>
              <a:rPr lang="zh-CN" altLang="en-US" sz="1400" dirty="0"/>
              <a:t>的所有参数中，位于命令名后的第一个选项前的参数为查找位置，若无则默认为当前目录。如果没有指定参数或查找目标。</a:t>
            </a:r>
          </a:p>
          <a:p>
            <a:pPr marL="0" indent="0">
              <a:buNone/>
            </a:pPr>
            <a:r>
              <a:rPr lang="zh-CN" altLang="en-US" sz="1400" dirty="0"/>
              <a:t>如果知道文件大致的位置，尽量把范围缩小，范围越小查找的速度就越快。</a:t>
            </a:r>
          </a:p>
          <a:p>
            <a:pPr marL="0" indent="0">
              <a:buNone/>
            </a:pPr>
            <a:r>
              <a:rPr lang="zh-CN" altLang="en-US" sz="1400" dirty="0"/>
              <a:t>格式：</a:t>
            </a:r>
            <a:r>
              <a:rPr lang="en-US" altLang="zh-CN" sz="1400" dirty="0"/>
              <a:t>find [</a:t>
            </a:r>
            <a:r>
              <a:rPr lang="zh-CN" altLang="en-US" sz="1400" dirty="0"/>
              <a:t>搜索路径</a:t>
            </a:r>
            <a:r>
              <a:rPr lang="en-US" altLang="zh-CN" sz="1400" dirty="0"/>
              <a:t>][</a:t>
            </a:r>
            <a:r>
              <a:rPr lang="zh-CN" altLang="en-US" sz="1400" dirty="0"/>
              <a:t>选项</a:t>
            </a:r>
            <a:r>
              <a:rPr lang="en-US" altLang="zh-CN" sz="1400" dirty="0"/>
              <a:t>] [</a:t>
            </a:r>
            <a:r>
              <a:rPr lang="zh-CN" altLang="en-US" sz="1400" dirty="0"/>
              <a:t>参数</a:t>
            </a:r>
            <a:r>
              <a:rPr lang="en-US" altLang="zh-CN" sz="1400" dirty="0"/>
              <a:t>]</a:t>
            </a:r>
          </a:p>
          <a:p>
            <a:pPr marL="0" indent="0">
              <a:buNone/>
            </a:pPr>
            <a:r>
              <a:rPr lang="zh-CN" altLang="en-US" sz="1400" dirty="0"/>
              <a:t>功能：在搜索路径中按照选项的要求搜索参数指定的文件。</a:t>
            </a:r>
          </a:p>
        </p:txBody>
      </p:sp>
    </p:spTree>
    <p:extLst>
      <p:ext uri="{BB962C8B-B14F-4D97-AF65-F5344CB8AC3E}">
        <p14:creationId xmlns:p14="http://schemas.microsoft.com/office/powerpoint/2010/main" val="3235729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216148"/>
            <a:ext cx="7616792" cy="1173116"/>
          </a:xfrm>
        </p:spPr>
        <p:txBody>
          <a:bodyPr/>
          <a:lstStyle/>
          <a:p>
            <a:r>
              <a:rPr lang="zh-CN" altLang="en-US" dirty="0"/>
              <a:t>知识准备</a:t>
            </a:r>
          </a:p>
        </p:txBody>
      </p:sp>
      <p:sp>
        <p:nvSpPr>
          <p:cNvPr id="3" name="内容占位符 2"/>
          <p:cNvSpPr>
            <a:spLocks noGrp="1"/>
          </p:cNvSpPr>
          <p:nvPr>
            <p:ph idx="1"/>
          </p:nvPr>
        </p:nvSpPr>
        <p:spPr>
          <a:xfrm>
            <a:off x="671528" y="647948"/>
            <a:ext cx="7616793" cy="2516560"/>
          </a:xfrm>
        </p:spPr>
        <p:txBody>
          <a:bodyPr>
            <a:noAutofit/>
          </a:bodyPr>
          <a:lstStyle/>
          <a:p>
            <a:pPr marL="0" indent="0">
              <a:buNone/>
            </a:pPr>
            <a:r>
              <a:rPr lang="en-US" altLang="zh-CN" sz="1400" dirty="0"/>
              <a:t>2</a:t>
            </a:r>
            <a:r>
              <a:rPr lang="zh-CN" altLang="en-US" sz="1400" dirty="0"/>
              <a:t>）</a:t>
            </a:r>
            <a:r>
              <a:rPr lang="en-US" altLang="zh-CN" sz="1400" dirty="0"/>
              <a:t>locate</a:t>
            </a:r>
            <a:r>
              <a:rPr lang="zh-CN" altLang="en-US" sz="1400" dirty="0"/>
              <a:t>命令</a:t>
            </a:r>
          </a:p>
          <a:p>
            <a:pPr marL="0" indent="0">
              <a:buNone/>
            </a:pPr>
            <a:r>
              <a:rPr lang="en-US" altLang="zh-CN" sz="1400" dirty="0"/>
              <a:t>locate</a:t>
            </a:r>
            <a:r>
              <a:rPr lang="zh-CN" altLang="en-US" sz="1400" dirty="0"/>
              <a:t>指令可以快速定位文件路径，</a:t>
            </a:r>
            <a:r>
              <a:rPr lang="en-US" altLang="zh-CN" sz="1400" dirty="0"/>
              <a:t>locate</a:t>
            </a:r>
            <a:r>
              <a:rPr lang="zh-CN" altLang="en-US" sz="1400" dirty="0"/>
              <a:t>指令利用事先建立的系统中所有文件名称及路径的</a:t>
            </a:r>
            <a:r>
              <a:rPr lang="en-US" altLang="zh-CN" sz="1400" dirty="0"/>
              <a:t>locate</a:t>
            </a:r>
            <a:r>
              <a:rPr lang="zh-CN" altLang="en-US" sz="1400" dirty="0"/>
              <a:t>数据库实现快速定位给定的文件。</a:t>
            </a:r>
            <a:r>
              <a:rPr lang="en-US" altLang="zh-CN" sz="1400" dirty="0"/>
              <a:t>Locate</a:t>
            </a:r>
            <a:r>
              <a:rPr lang="zh-CN" altLang="en-US" sz="1400" dirty="0"/>
              <a:t>指令无需遍历整个文件系统，查询速度较快。为了保证查询结果的准确度，管理员必须定期更新</a:t>
            </a:r>
            <a:r>
              <a:rPr lang="en-US" altLang="zh-CN" sz="1400" dirty="0"/>
              <a:t>locate</a:t>
            </a:r>
            <a:r>
              <a:rPr lang="zh-CN" altLang="en-US" sz="1400" dirty="0"/>
              <a:t>时刻。</a:t>
            </a:r>
          </a:p>
          <a:p>
            <a:pPr marL="0" indent="0">
              <a:buNone/>
            </a:pPr>
            <a:r>
              <a:rPr lang="zh-CN" altLang="en-US" sz="1400" dirty="0"/>
              <a:t>由于</a:t>
            </a:r>
            <a:r>
              <a:rPr lang="en-US" altLang="zh-CN" sz="1400" dirty="0"/>
              <a:t>locate</a:t>
            </a:r>
            <a:r>
              <a:rPr lang="zh-CN" altLang="en-US" sz="1400" dirty="0"/>
              <a:t>指令基于数据库进行查询，所以第一次运行前，必须使用</a:t>
            </a:r>
            <a:r>
              <a:rPr lang="en-US" altLang="zh-CN" sz="1400" dirty="0" err="1"/>
              <a:t>updatedb</a:t>
            </a:r>
            <a:r>
              <a:rPr lang="zh-CN" altLang="en-US" sz="1400" dirty="0"/>
              <a:t>指令创建</a:t>
            </a:r>
            <a:r>
              <a:rPr lang="en-US" altLang="zh-CN" sz="1400" dirty="0"/>
              <a:t>locate</a:t>
            </a:r>
            <a:r>
              <a:rPr lang="zh-CN" altLang="en-US" sz="1400" dirty="0"/>
              <a:t>数据库。</a:t>
            </a:r>
          </a:p>
          <a:p>
            <a:pPr marL="0" indent="0">
              <a:buNone/>
            </a:pPr>
            <a:r>
              <a:rPr lang="zh-CN" altLang="en-US" sz="1400" dirty="0"/>
              <a:t>格式：</a:t>
            </a:r>
            <a:r>
              <a:rPr lang="en-US" altLang="zh-CN" sz="1400" dirty="0"/>
              <a:t>locate [</a:t>
            </a:r>
            <a:r>
              <a:rPr lang="zh-CN" altLang="en-US" sz="1400" dirty="0"/>
              <a:t>参数</a:t>
            </a:r>
            <a:r>
              <a:rPr lang="en-US" altLang="zh-CN" sz="1400" dirty="0"/>
              <a:t>]</a:t>
            </a:r>
          </a:p>
          <a:p>
            <a:pPr marL="0" indent="0">
              <a:buNone/>
            </a:pPr>
            <a:r>
              <a:rPr lang="zh-CN" altLang="en-US" sz="1400" dirty="0"/>
              <a:t>功能：在系统中查找参数指定的文件。</a:t>
            </a:r>
          </a:p>
          <a:p>
            <a:pPr marL="0" indent="0">
              <a:buNone/>
            </a:pPr>
            <a:r>
              <a:rPr lang="en-US" altLang="zh-CN" sz="1400" dirty="0"/>
              <a:t>locate</a:t>
            </a:r>
            <a:r>
              <a:rPr lang="zh-CN" altLang="en-US" sz="1400" dirty="0"/>
              <a:t>命令的使用示例：</a:t>
            </a:r>
          </a:p>
          <a:p>
            <a:pPr marL="0" indent="0">
              <a:buNone/>
            </a:pPr>
            <a:r>
              <a:rPr lang="en-US" altLang="zh-CN" sz="1400" dirty="0"/>
              <a:t>#locate 1.txt							#</a:t>
            </a:r>
            <a:r>
              <a:rPr lang="zh-CN" altLang="en-US" sz="1400" dirty="0"/>
              <a:t>查找</a:t>
            </a:r>
            <a:r>
              <a:rPr lang="en-US" altLang="zh-CN" sz="1400" dirty="0"/>
              <a:t>1.txt</a:t>
            </a:r>
            <a:r>
              <a:rPr lang="zh-CN" altLang="en-US" sz="1400" dirty="0"/>
              <a:t>文件</a:t>
            </a:r>
          </a:p>
        </p:txBody>
      </p:sp>
    </p:spTree>
    <p:extLst>
      <p:ext uri="{BB962C8B-B14F-4D97-AF65-F5344CB8AC3E}">
        <p14:creationId xmlns:p14="http://schemas.microsoft.com/office/powerpoint/2010/main" val="2283409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216148"/>
            <a:ext cx="7616792" cy="1173116"/>
          </a:xfrm>
        </p:spPr>
        <p:txBody>
          <a:bodyPr/>
          <a:lstStyle/>
          <a:p>
            <a:r>
              <a:rPr lang="zh-CN" altLang="en-US" dirty="0"/>
              <a:t>知识准备</a:t>
            </a:r>
          </a:p>
        </p:txBody>
      </p:sp>
      <p:sp>
        <p:nvSpPr>
          <p:cNvPr id="3" name="内容占位符 2"/>
          <p:cNvSpPr>
            <a:spLocks noGrp="1"/>
          </p:cNvSpPr>
          <p:nvPr>
            <p:ph idx="1"/>
          </p:nvPr>
        </p:nvSpPr>
        <p:spPr>
          <a:xfrm>
            <a:off x="671528" y="647948"/>
            <a:ext cx="7616793" cy="2516560"/>
          </a:xfrm>
        </p:spPr>
        <p:txBody>
          <a:bodyPr>
            <a:noAutofit/>
          </a:bodyPr>
          <a:lstStyle/>
          <a:p>
            <a:pPr marL="0" indent="0">
              <a:buNone/>
            </a:pPr>
            <a:r>
              <a:rPr lang="en-US" altLang="zh-CN" sz="1400" dirty="0"/>
              <a:t>3</a:t>
            </a:r>
            <a:r>
              <a:rPr lang="zh-CN" altLang="en-US" sz="1400" dirty="0"/>
              <a:t>）</a:t>
            </a:r>
            <a:r>
              <a:rPr lang="en-US" altLang="zh-CN" sz="1400" dirty="0"/>
              <a:t>grep</a:t>
            </a:r>
            <a:r>
              <a:rPr lang="zh-CN" altLang="en-US" sz="1400" dirty="0"/>
              <a:t>指令和管道符号 </a:t>
            </a:r>
            <a:r>
              <a:rPr lang="en-US" altLang="zh-CN" sz="1400" dirty="0"/>
              <a:t>|</a:t>
            </a:r>
          </a:p>
          <a:p>
            <a:pPr marL="0" indent="0">
              <a:buNone/>
            </a:pPr>
            <a:r>
              <a:rPr lang="en-US" altLang="zh-CN" sz="1400" dirty="0"/>
              <a:t>grep</a:t>
            </a:r>
            <a:r>
              <a:rPr lang="zh-CN" altLang="en-US" sz="1400" dirty="0"/>
              <a:t>为过滤查找，和管道符</a:t>
            </a:r>
            <a:r>
              <a:rPr lang="en-US" altLang="zh-CN" sz="1400" dirty="0"/>
              <a:t>|</a:t>
            </a:r>
            <a:r>
              <a:rPr lang="zh-CN" altLang="en-US" sz="1400" dirty="0"/>
              <a:t>，表示将前一个命令的处理结果输出传递给后面的命令处理。</a:t>
            </a:r>
          </a:p>
          <a:p>
            <a:pPr marL="0" indent="0">
              <a:buNone/>
            </a:pPr>
            <a:r>
              <a:rPr lang="zh-CN" altLang="en-US" sz="1400" dirty="0"/>
              <a:t>格式：</a:t>
            </a:r>
            <a:r>
              <a:rPr lang="en-US" altLang="zh-CN" sz="1400" dirty="0"/>
              <a:t>grep	[</a:t>
            </a:r>
            <a:r>
              <a:rPr lang="zh-CN" altLang="en-US" sz="1400" dirty="0"/>
              <a:t>选项</a:t>
            </a:r>
            <a:r>
              <a:rPr lang="en-US" altLang="zh-CN" sz="1400" dirty="0"/>
              <a:t>] [</a:t>
            </a:r>
            <a:r>
              <a:rPr lang="zh-CN" altLang="en-US" sz="1400" dirty="0"/>
              <a:t>查找内容</a:t>
            </a:r>
            <a:r>
              <a:rPr lang="en-US" altLang="zh-CN" sz="1400" dirty="0"/>
              <a:t>] [</a:t>
            </a:r>
            <a:r>
              <a:rPr lang="zh-CN" altLang="en-US" sz="1400" dirty="0"/>
              <a:t>源文件</a:t>
            </a:r>
            <a:r>
              <a:rPr lang="en-US" altLang="zh-CN" sz="1400" dirty="0"/>
              <a:t>]</a:t>
            </a:r>
          </a:p>
          <a:p>
            <a:pPr marL="0" indent="0">
              <a:buNone/>
            </a:pPr>
            <a:r>
              <a:rPr lang="zh-CN" altLang="en-US" sz="1400" dirty="0"/>
              <a:t>功能：根据选项的要求在源文件中查找包含查找内容的文件，并指示出现查找内容的位置。</a:t>
            </a:r>
          </a:p>
        </p:txBody>
      </p:sp>
    </p:spTree>
    <p:extLst>
      <p:ext uri="{BB962C8B-B14F-4D97-AF65-F5344CB8AC3E}">
        <p14:creationId xmlns:p14="http://schemas.microsoft.com/office/powerpoint/2010/main" val="4096772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216148"/>
            <a:ext cx="7616792" cy="1173116"/>
          </a:xfrm>
        </p:spPr>
        <p:txBody>
          <a:bodyPr/>
          <a:lstStyle/>
          <a:p>
            <a:r>
              <a:rPr lang="zh-CN" altLang="en-US" dirty="0"/>
              <a:t>任务实施</a:t>
            </a:r>
          </a:p>
        </p:txBody>
      </p:sp>
      <p:sp>
        <p:nvSpPr>
          <p:cNvPr id="3" name="内容占位符 2"/>
          <p:cNvSpPr>
            <a:spLocks noGrp="1"/>
          </p:cNvSpPr>
          <p:nvPr>
            <p:ph idx="1"/>
          </p:nvPr>
        </p:nvSpPr>
        <p:spPr>
          <a:xfrm>
            <a:off x="671528" y="647948"/>
            <a:ext cx="7616793" cy="2516560"/>
          </a:xfrm>
        </p:spPr>
        <p:txBody>
          <a:bodyPr>
            <a:noAutofit/>
          </a:bodyPr>
          <a:lstStyle/>
          <a:p>
            <a:pPr marL="0" indent="0">
              <a:buNone/>
            </a:pPr>
            <a:r>
              <a:rPr lang="zh-CN" altLang="en-US" sz="1400" dirty="0"/>
              <a:t>小华要打包</a:t>
            </a:r>
            <a:r>
              <a:rPr lang="en-US" altLang="zh-CN" sz="1400" dirty="0"/>
              <a:t>2</a:t>
            </a:r>
            <a:r>
              <a:rPr lang="zh-CN" altLang="en-US" sz="1400" dirty="0"/>
              <a:t>个文本文件，和小华同组的用户小明、小白可以对小华打包的文件有一个读、可执行的权限。小明、小白需要自行在</a:t>
            </a:r>
            <a:r>
              <a:rPr lang="en-US" altLang="zh-CN" sz="1400" dirty="0"/>
              <a:t>Linux</a:t>
            </a:r>
            <a:r>
              <a:rPr lang="zh-CN" altLang="en-US" sz="1400" dirty="0"/>
              <a:t>系统中查找到小华打包的文件并进行解压后查看文件中的内容，最后将两个文件的所有者修改为自己。</a:t>
            </a:r>
          </a:p>
          <a:p>
            <a:pPr marL="0" indent="0">
              <a:buNone/>
            </a:pPr>
            <a:r>
              <a:rPr lang="zh-CN" altLang="en-US" sz="1400" dirty="0"/>
              <a:t>（</a:t>
            </a:r>
            <a:r>
              <a:rPr lang="en-US" altLang="zh-CN" sz="1400" dirty="0"/>
              <a:t>1</a:t>
            </a:r>
            <a:r>
              <a:rPr lang="zh-CN" altLang="en-US" sz="1400" dirty="0"/>
              <a:t>）新建一个用户组：</a:t>
            </a:r>
          </a:p>
          <a:p>
            <a:pPr marL="0" indent="0">
              <a:buNone/>
            </a:pPr>
            <a:r>
              <a:rPr lang="en-US" altLang="zh-CN" sz="1400" dirty="0"/>
              <a:t>#groupadd  group1</a:t>
            </a:r>
          </a:p>
          <a:p>
            <a:pPr marL="0" indent="0">
              <a:buNone/>
            </a:pPr>
            <a:r>
              <a:rPr lang="zh-CN" altLang="en-US" sz="1400" dirty="0"/>
              <a:t>（</a:t>
            </a:r>
            <a:r>
              <a:rPr lang="en-US" altLang="zh-CN" sz="1400" dirty="0"/>
              <a:t>2</a:t>
            </a:r>
            <a:r>
              <a:rPr lang="zh-CN" altLang="en-US" sz="1400" dirty="0"/>
              <a:t>）新建三个用户并属于用户组</a:t>
            </a:r>
            <a:r>
              <a:rPr lang="en-US" altLang="zh-CN" sz="1400" dirty="0"/>
              <a:t>group1</a:t>
            </a:r>
            <a:r>
              <a:rPr lang="zh-CN" altLang="en-US" sz="1400" dirty="0"/>
              <a:t>：</a:t>
            </a:r>
          </a:p>
          <a:p>
            <a:pPr marL="0" indent="0">
              <a:buNone/>
            </a:pPr>
            <a:r>
              <a:rPr lang="en-US" altLang="zh-CN" sz="1400" dirty="0"/>
              <a:t>#useradd </a:t>
            </a:r>
            <a:r>
              <a:rPr lang="en-US" altLang="zh-CN" sz="1400" dirty="0" err="1"/>
              <a:t>xh</a:t>
            </a:r>
            <a:r>
              <a:rPr lang="en-US" altLang="zh-CN" sz="1400" dirty="0"/>
              <a:t> </a:t>
            </a:r>
            <a:r>
              <a:rPr lang="en-US" altLang="zh-CN" sz="1400" dirty="0" err="1"/>
              <a:t>xm</a:t>
            </a:r>
            <a:r>
              <a:rPr lang="en-US" altLang="zh-CN" sz="1400" dirty="0"/>
              <a:t> </a:t>
            </a:r>
            <a:r>
              <a:rPr lang="en-US" altLang="zh-CN" sz="1400" dirty="0" err="1"/>
              <a:t>xb</a:t>
            </a:r>
            <a:r>
              <a:rPr lang="en-US" altLang="zh-CN" sz="1400" dirty="0"/>
              <a:t>  -g group1</a:t>
            </a:r>
          </a:p>
          <a:p>
            <a:pPr marL="0" indent="0">
              <a:buNone/>
            </a:pPr>
            <a:r>
              <a:rPr lang="zh-CN" altLang="en-US" sz="1400" dirty="0"/>
              <a:t>（</a:t>
            </a:r>
            <a:r>
              <a:rPr lang="en-US" altLang="zh-CN" sz="1400" dirty="0"/>
              <a:t>3</a:t>
            </a:r>
            <a:r>
              <a:rPr lang="zh-CN" altLang="en-US" sz="1400" dirty="0"/>
              <a:t>）查看这三个用户是否有添加到组</a:t>
            </a:r>
            <a:r>
              <a:rPr lang="en-US" altLang="zh-CN" sz="1400" dirty="0"/>
              <a:t>1</a:t>
            </a:r>
            <a:r>
              <a:rPr lang="zh-CN" altLang="en-US" sz="1400" dirty="0"/>
              <a:t>中：</a:t>
            </a:r>
          </a:p>
          <a:p>
            <a:pPr marL="0" indent="0">
              <a:buNone/>
            </a:pPr>
            <a:r>
              <a:rPr lang="en-US" altLang="zh-CN" sz="1400" dirty="0"/>
              <a:t>#cat  /</a:t>
            </a:r>
            <a:r>
              <a:rPr lang="en-US" altLang="zh-CN" sz="1400" dirty="0" err="1"/>
              <a:t>etc</a:t>
            </a:r>
            <a:r>
              <a:rPr lang="en-US" altLang="zh-CN" sz="1400" dirty="0"/>
              <a:t>/passwd | grep </a:t>
            </a:r>
            <a:r>
              <a:rPr lang="en-US" altLang="zh-CN" sz="1400" dirty="0" err="1"/>
              <a:t>xh</a:t>
            </a:r>
            <a:r>
              <a:rPr lang="en-US" altLang="zh-CN" sz="1400" dirty="0"/>
              <a:t> </a:t>
            </a:r>
            <a:r>
              <a:rPr lang="en-US" altLang="zh-CN" sz="1400" dirty="0" err="1"/>
              <a:t>xm</a:t>
            </a:r>
            <a:r>
              <a:rPr lang="en-US" altLang="zh-CN" sz="1400" dirty="0"/>
              <a:t> </a:t>
            </a:r>
            <a:r>
              <a:rPr lang="en-US" altLang="zh-CN" sz="1400" dirty="0" err="1"/>
              <a:t>xb</a:t>
            </a:r>
            <a:endParaRPr lang="en-US" altLang="zh-CN" sz="1400" dirty="0"/>
          </a:p>
          <a:p>
            <a:pPr marL="0" indent="0">
              <a:buNone/>
            </a:pPr>
            <a:r>
              <a:rPr lang="zh-CN" altLang="en-US" sz="1400" dirty="0"/>
              <a:t>（</a:t>
            </a:r>
            <a:r>
              <a:rPr lang="en-US" altLang="zh-CN" sz="1400" dirty="0"/>
              <a:t>4</a:t>
            </a:r>
            <a:r>
              <a:rPr lang="zh-CN" altLang="en-US" sz="1400" dirty="0"/>
              <a:t>）将文件</a:t>
            </a:r>
            <a:r>
              <a:rPr lang="en-US" altLang="zh-CN" sz="1400" dirty="0"/>
              <a:t>1.txt </a:t>
            </a:r>
            <a:r>
              <a:rPr lang="zh-CN" altLang="en-US" sz="1400" dirty="0"/>
              <a:t>和文件</a:t>
            </a:r>
            <a:r>
              <a:rPr lang="en-US" altLang="zh-CN" sz="1400" dirty="0"/>
              <a:t>2.txt</a:t>
            </a:r>
            <a:r>
              <a:rPr lang="zh-CN" altLang="en-US" sz="1400" dirty="0"/>
              <a:t>所属组修改为</a:t>
            </a:r>
            <a:r>
              <a:rPr lang="en-US" altLang="zh-CN" sz="1400" dirty="0"/>
              <a:t>1</a:t>
            </a:r>
            <a:r>
              <a:rPr lang="zh-CN" altLang="en-US" sz="1400" dirty="0"/>
              <a:t>：</a:t>
            </a:r>
          </a:p>
          <a:p>
            <a:pPr marL="0" indent="0">
              <a:buNone/>
            </a:pPr>
            <a:r>
              <a:rPr lang="en-US" altLang="zh-CN" sz="1400" dirty="0"/>
              <a:t>#chgrp group1 1.txt</a:t>
            </a:r>
          </a:p>
          <a:p>
            <a:pPr marL="0" indent="0">
              <a:buNone/>
            </a:pPr>
            <a:r>
              <a:rPr lang="en-US" altLang="zh-CN" sz="1400" dirty="0"/>
              <a:t>#chgrp group1 2.txt</a:t>
            </a:r>
            <a:endParaRPr lang="zh-CN" altLang="en-US" sz="1400" dirty="0"/>
          </a:p>
        </p:txBody>
      </p:sp>
    </p:spTree>
    <p:extLst>
      <p:ext uri="{BB962C8B-B14F-4D97-AF65-F5344CB8AC3E}">
        <p14:creationId xmlns:p14="http://schemas.microsoft.com/office/powerpoint/2010/main" val="4128831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216148"/>
            <a:ext cx="7616792" cy="1173116"/>
          </a:xfrm>
        </p:spPr>
        <p:txBody>
          <a:bodyPr/>
          <a:lstStyle/>
          <a:p>
            <a:r>
              <a:rPr lang="zh-CN" altLang="en-US" dirty="0"/>
              <a:t>任务实施</a:t>
            </a:r>
          </a:p>
        </p:txBody>
      </p:sp>
      <p:sp>
        <p:nvSpPr>
          <p:cNvPr id="3" name="内容占位符 2"/>
          <p:cNvSpPr>
            <a:spLocks noGrp="1"/>
          </p:cNvSpPr>
          <p:nvPr>
            <p:ph idx="1"/>
          </p:nvPr>
        </p:nvSpPr>
        <p:spPr>
          <a:xfrm>
            <a:off x="671528" y="647948"/>
            <a:ext cx="7616793" cy="2516560"/>
          </a:xfrm>
        </p:spPr>
        <p:txBody>
          <a:bodyPr>
            <a:noAutofit/>
          </a:bodyPr>
          <a:lstStyle/>
          <a:p>
            <a:pPr marL="0" indent="0">
              <a:buNone/>
            </a:pPr>
            <a:r>
              <a:rPr lang="zh-CN" altLang="en-US" sz="1400" dirty="0"/>
              <a:t>（</a:t>
            </a:r>
            <a:r>
              <a:rPr lang="en-US" altLang="zh-CN" sz="1400" dirty="0"/>
              <a:t>5</a:t>
            </a:r>
            <a:r>
              <a:rPr lang="zh-CN" altLang="en-US" sz="1400" dirty="0"/>
              <a:t>）</a:t>
            </a:r>
            <a:r>
              <a:rPr lang="en-US" altLang="zh-CN" sz="1400" dirty="0" err="1"/>
              <a:t>chmod</a:t>
            </a:r>
            <a:r>
              <a:rPr lang="zh-CN" altLang="en-US" sz="1400" dirty="0"/>
              <a:t>指令修改权限： </a:t>
            </a:r>
          </a:p>
          <a:p>
            <a:pPr marL="0" indent="0">
              <a:buNone/>
            </a:pPr>
            <a:r>
              <a:rPr lang="en-US" altLang="zh-CN" sz="1400" dirty="0"/>
              <a:t>#chmod u=</a:t>
            </a:r>
            <a:r>
              <a:rPr lang="en-US" altLang="zh-CN" sz="1400" dirty="0" err="1"/>
              <a:t>rwx,g</a:t>
            </a:r>
            <a:r>
              <a:rPr lang="en-US" altLang="zh-CN" sz="1400" dirty="0"/>
              <a:t>=</a:t>
            </a:r>
            <a:r>
              <a:rPr lang="en-US" altLang="zh-CN" sz="1400" dirty="0" err="1"/>
              <a:t>rx,o</a:t>
            </a:r>
            <a:r>
              <a:rPr lang="en-US" altLang="zh-CN" sz="1400" dirty="0"/>
              <a:t>=x 1.txt   		#</a:t>
            </a:r>
            <a:r>
              <a:rPr lang="zh-CN" altLang="en-US" sz="1400" dirty="0"/>
              <a:t>给</a:t>
            </a:r>
            <a:r>
              <a:rPr lang="en-US" altLang="zh-CN" sz="1400" dirty="0"/>
              <a:t>1.txt</a:t>
            </a:r>
            <a:r>
              <a:rPr lang="zh-CN" altLang="en-US" sz="1400" dirty="0"/>
              <a:t>文件所有者赋予读写执行权限，给</a:t>
            </a:r>
            <a:r>
              <a:rPr lang="en-US" altLang="zh-CN" sz="1400" dirty="0"/>
              <a:t>1.txt</a:t>
            </a:r>
            <a:r>
              <a:rPr lang="zh-CN" altLang="en-US" sz="1400" dirty="0"/>
              <a:t>文件所在组的用户赋予读执行权限，给其他用户赋予执行权限</a:t>
            </a:r>
          </a:p>
          <a:p>
            <a:pPr marL="0" indent="0">
              <a:buNone/>
            </a:pPr>
            <a:r>
              <a:rPr lang="zh-CN" altLang="en-US" sz="1400" dirty="0"/>
              <a:t>（</a:t>
            </a:r>
            <a:r>
              <a:rPr lang="en-US" altLang="zh-CN" sz="1400" dirty="0"/>
              <a:t>6</a:t>
            </a:r>
            <a:r>
              <a:rPr lang="zh-CN" altLang="en-US" sz="1400" dirty="0"/>
              <a:t>）打包</a:t>
            </a:r>
            <a:r>
              <a:rPr lang="en-US" altLang="zh-CN" sz="1400" dirty="0"/>
              <a:t>1.txt </a:t>
            </a:r>
            <a:r>
              <a:rPr lang="zh-CN" altLang="en-US" sz="1400" dirty="0"/>
              <a:t>和</a:t>
            </a:r>
            <a:r>
              <a:rPr lang="en-US" altLang="zh-CN" sz="1400" dirty="0"/>
              <a:t>2.txt,</a:t>
            </a:r>
            <a:r>
              <a:rPr lang="zh-CN" altLang="en-US" sz="1400" dirty="0"/>
              <a:t>打包方式如下</a:t>
            </a:r>
            <a:r>
              <a:rPr lang="en-US" altLang="zh-CN" sz="1400" dirty="0"/>
              <a:t>(</a:t>
            </a:r>
            <a:r>
              <a:rPr lang="zh-CN" altLang="en-US" sz="1400" dirty="0"/>
              <a:t>这里使用知识准备中的命令</a:t>
            </a:r>
            <a:r>
              <a:rPr lang="en-US" altLang="zh-CN" sz="1400" dirty="0"/>
              <a:t>)</a:t>
            </a:r>
            <a:r>
              <a:rPr lang="zh-CN" altLang="en-US" sz="1400" dirty="0"/>
              <a:t>：</a:t>
            </a:r>
          </a:p>
          <a:p>
            <a:pPr marL="0" indent="0">
              <a:buNone/>
            </a:pPr>
            <a:r>
              <a:rPr lang="en-US" altLang="zh-CN" sz="1400" dirty="0"/>
              <a:t>#tar -</a:t>
            </a:r>
            <a:r>
              <a:rPr lang="en-US" altLang="zh-CN" sz="1400" dirty="0" err="1"/>
              <a:t>zcvf</a:t>
            </a:r>
            <a:r>
              <a:rPr lang="en-US" altLang="zh-CN" sz="1400" dirty="0"/>
              <a:t> pc.tar.gz /home/1.txt /home/2.txt		#</a:t>
            </a:r>
            <a:r>
              <a:rPr lang="zh-CN" altLang="en-US" sz="1400" dirty="0"/>
              <a:t>如果想使用这个文件的用户是</a:t>
            </a:r>
            <a:r>
              <a:rPr lang="en-US" altLang="zh-CN" sz="1400" dirty="0"/>
              <a:t>Linux</a:t>
            </a:r>
            <a:r>
              <a:rPr lang="zh-CN" altLang="en-US" sz="1400" dirty="0"/>
              <a:t>操作系统推荐使用</a:t>
            </a:r>
            <a:r>
              <a:rPr lang="en-US" altLang="zh-CN" sz="1400" dirty="0"/>
              <a:t>tar</a:t>
            </a:r>
            <a:r>
              <a:rPr lang="zh-CN" altLang="en-US" sz="1400" dirty="0"/>
              <a:t>命令来打包文件</a:t>
            </a:r>
          </a:p>
          <a:p>
            <a:pPr marL="0" indent="0">
              <a:buNone/>
            </a:pPr>
            <a:r>
              <a:rPr lang="zh-CN" altLang="en-US" sz="1400" dirty="0"/>
              <a:t>（</a:t>
            </a:r>
            <a:r>
              <a:rPr lang="en-US" altLang="zh-CN" sz="1400" dirty="0"/>
              <a:t>7</a:t>
            </a:r>
            <a:r>
              <a:rPr lang="zh-CN" altLang="en-US" sz="1400" dirty="0"/>
              <a:t>）</a:t>
            </a:r>
            <a:r>
              <a:rPr lang="en-US" altLang="zh-CN" sz="1400" dirty="0" err="1"/>
              <a:t>gzip</a:t>
            </a:r>
            <a:r>
              <a:rPr lang="en-US" altLang="zh-CN" sz="1400" dirty="0"/>
              <a:t> </a:t>
            </a:r>
            <a:r>
              <a:rPr lang="zh-CN" altLang="en-US" sz="1400" dirty="0"/>
              <a:t>和</a:t>
            </a:r>
            <a:r>
              <a:rPr lang="en-US" altLang="zh-CN" sz="1400" dirty="0"/>
              <a:t>zip:</a:t>
            </a:r>
          </a:p>
          <a:p>
            <a:pPr marL="0" indent="0">
              <a:buNone/>
            </a:pPr>
            <a:r>
              <a:rPr lang="en-US" altLang="zh-CN" sz="1400" dirty="0"/>
              <a:t>#gzip /home/1.txt /home/2.txt			#</a:t>
            </a:r>
            <a:r>
              <a:rPr lang="zh-CN" altLang="en-US" sz="1400" dirty="0"/>
              <a:t>如果想要将每个文件压缩为单个压缩文件使用</a:t>
            </a:r>
            <a:r>
              <a:rPr lang="en-US" altLang="zh-CN" sz="1400" dirty="0" err="1"/>
              <a:t>gzip</a:t>
            </a:r>
            <a:r>
              <a:rPr lang="zh-CN" altLang="en-US" sz="1400" dirty="0"/>
              <a:t>命令</a:t>
            </a:r>
          </a:p>
          <a:p>
            <a:pPr marL="0" indent="0">
              <a:buNone/>
            </a:pPr>
            <a:r>
              <a:rPr lang="en-US" altLang="zh-CN" sz="1400" dirty="0"/>
              <a:t>#zip pc.zip /home/1.txt /home/2.txt	#</a:t>
            </a:r>
            <a:r>
              <a:rPr lang="zh-CN" altLang="en-US" sz="1400" dirty="0"/>
              <a:t>压缩多个文件推荐使</a:t>
            </a:r>
            <a:r>
              <a:rPr lang="en-US" altLang="zh-CN" sz="1400" dirty="0"/>
              <a:t>zip</a:t>
            </a:r>
            <a:r>
              <a:rPr lang="zh-CN" altLang="en-US" sz="1400" dirty="0"/>
              <a:t>命令</a:t>
            </a:r>
          </a:p>
        </p:txBody>
      </p:sp>
    </p:spTree>
    <p:extLst>
      <p:ext uri="{BB962C8B-B14F-4D97-AF65-F5344CB8AC3E}">
        <p14:creationId xmlns:p14="http://schemas.microsoft.com/office/powerpoint/2010/main" val="1839607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29" y="168864"/>
            <a:ext cx="7616792" cy="769430"/>
          </a:xfrm>
        </p:spPr>
        <p:txBody>
          <a:bodyPr/>
          <a:lstStyle/>
          <a:p>
            <a:r>
              <a:rPr lang="zh-CN" altLang="en-US" dirty="0"/>
              <a:t>知识准备</a:t>
            </a:r>
          </a:p>
        </p:txBody>
      </p:sp>
      <p:sp>
        <p:nvSpPr>
          <p:cNvPr id="3" name="内容占位符 2"/>
          <p:cNvSpPr>
            <a:spLocks noGrp="1"/>
          </p:cNvSpPr>
          <p:nvPr>
            <p:ph idx="1"/>
          </p:nvPr>
        </p:nvSpPr>
        <p:spPr>
          <a:xfrm>
            <a:off x="447477" y="719956"/>
            <a:ext cx="7616793" cy="2960244"/>
          </a:xfrm>
        </p:spPr>
        <p:txBody>
          <a:bodyPr>
            <a:noAutofit/>
          </a:bodyPr>
          <a:lstStyle/>
          <a:p>
            <a:r>
              <a:rPr lang="zh-CN" altLang="en-US" sz="1400" dirty="0"/>
              <a:t>一、 统信</a:t>
            </a:r>
            <a:r>
              <a:rPr lang="en-US" altLang="zh-CN" sz="1400" dirty="0"/>
              <a:t>UOS</a:t>
            </a:r>
            <a:r>
              <a:rPr lang="zh-CN" altLang="en-US" sz="1400" dirty="0"/>
              <a:t>系统的用户和组</a:t>
            </a:r>
            <a:endParaRPr lang="en-US" altLang="zh-CN" sz="1400" dirty="0"/>
          </a:p>
          <a:p>
            <a:pPr marL="0" indent="0">
              <a:buNone/>
            </a:pPr>
            <a:r>
              <a:rPr lang="en-US" altLang="zh-CN" sz="1400" dirty="0"/>
              <a:t>1.</a:t>
            </a:r>
            <a:r>
              <a:rPr lang="zh-CN" altLang="en-US" sz="1400" dirty="0"/>
              <a:t>用户和</a:t>
            </a:r>
            <a:r>
              <a:rPr lang="en-US" altLang="zh-CN" sz="1400" dirty="0"/>
              <a:t>UID </a:t>
            </a:r>
          </a:p>
          <a:p>
            <a:pPr marL="0" indent="0">
              <a:buNone/>
            </a:pPr>
            <a:r>
              <a:rPr lang="zh-CN" altLang="en-US" sz="1400" dirty="0"/>
              <a:t>在统信</a:t>
            </a:r>
            <a:r>
              <a:rPr lang="en-US" altLang="zh-CN" sz="1400" dirty="0"/>
              <a:t>UOS</a:t>
            </a:r>
            <a:r>
              <a:rPr lang="zh-CN" altLang="en-US" sz="1400" dirty="0"/>
              <a:t>系统中，每个用户都有一个用户名（</a:t>
            </a:r>
            <a:r>
              <a:rPr lang="en-US" altLang="zh-CN" sz="1400" dirty="0"/>
              <a:t>User Name</a:t>
            </a:r>
            <a:r>
              <a:rPr lang="zh-CN" altLang="en-US" sz="1400" dirty="0"/>
              <a:t>），系统给每个用户分配了一个用户标识（</a:t>
            </a:r>
            <a:r>
              <a:rPr lang="en-US" altLang="zh-CN" sz="1400" dirty="0"/>
              <a:t>User Identification</a:t>
            </a:r>
            <a:r>
              <a:rPr lang="zh-CN" altLang="en-US" sz="1400" dirty="0"/>
              <a:t>，</a:t>
            </a:r>
            <a:r>
              <a:rPr lang="en-US" altLang="zh-CN" sz="1400" dirty="0"/>
              <a:t>UID</a:t>
            </a:r>
            <a:r>
              <a:rPr lang="zh-CN" altLang="en-US" sz="1400" dirty="0"/>
              <a:t>）。</a:t>
            </a:r>
            <a:r>
              <a:rPr lang="en-US" altLang="zh-CN" sz="1400" dirty="0"/>
              <a:t>UID</a:t>
            </a:r>
            <a:r>
              <a:rPr lang="zh-CN" altLang="en-US" sz="1400" dirty="0"/>
              <a:t>是系统辨识用户的唯一标识，而用户名则是用户的外部表示。</a:t>
            </a:r>
          </a:p>
          <a:p>
            <a:pPr marL="0" indent="0">
              <a:buNone/>
            </a:pPr>
            <a:r>
              <a:rPr lang="zh-CN" altLang="en-US" sz="1400" dirty="0"/>
              <a:t>用户的信息存放在</a:t>
            </a:r>
            <a:r>
              <a:rPr lang="en-US" altLang="zh-CN" sz="1400" dirty="0"/>
              <a:t>/</a:t>
            </a:r>
            <a:r>
              <a:rPr lang="en-US" altLang="zh-CN" sz="1400" dirty="0" err="1"/>
              <a:t>etc</a:t>
            </a:r>
            <a:r>
              <a:rPr lang="en-US" altLang="zh-CN" sz="1400" dirty="0"/>
              <a:t>/passwd</a:t>
            </a:r>
            <a:r>
              <a:rPr lang="zh-CN" altLang="en-US" sz="1400" dirty="0"/>
              <a:t>文件中。</a:t>
            </a:r>
            <a:r>
              <a:rPr lang="en-US" altLang="zh-CN" sz="1400" dirty="0"/>
              <a:t>UID</a:t>
            </a:r>
            <a:r>
              <a:rPr lang="zh-CN" altLang="en-US" sz="1400" dirty="0"/>
              <a:t>可以使用</a:t>
            </a:r>
            <a:r>
              <a:rPr lang="en-US" altLang="zh-CN" sz="1400" dirty="0"/>
              <a:t>id</a:t>
            </a:r>
            <a:r>
              <a:rPr lang="zh-CN" altLang="en-US" sz="1400" dirty="0"/>
              <a:t>命令来查询。</a:t>
            </a:r>
          </a:p>
          <a:p>
            <a:pPr marL="0" indent="0">
              <a:buNone/>
            </a:pPr>
            <a:r>
              <a:rPr lang="en-US" altLang="zh-CN" sz="1400" dirty="0"/>
              <a:t>2.</a:t>
            </a:r>
            <a:r>
              <a:rPr lang="zh-CN" altLang="en-US" sz="1400" dirty="0"/>
              <a:t>组和</a:t>
            </a:r>
            <a:r>
              <a:rPr lang="en-US" altLang="zh-CN" sz="1400" dirty="0"/>
              <a:t>GID</a:t>
            </a:r>
          </a:p>
          <a:p>
            <a:pPr marL="0" indent="0">
              <a:buNone/>
            </a:pPr>
            <a:r>
              <a:rPr lang="zh-CN" altLang="en-US" sz="1400" dirty="0"/>
              <a:t>系统在创建用户时，为每个用户安排了一个用户组。系统中的每个组有一个组名（</a:t>
            </a:r>
            <a:r>
              <a:rPr lang="en-US" altLang="zh-CN" sz="1400" dirty="0"/>
              <a:t>Group Name</a:t>
            </a:r>
            <a:r>
              <a:rPr lang="zh-CN" altLang="en-US" sz="1400" dirty="0"/>
              <a:t>）和一个组标识（</a:t>
            </a:r>
            <a:r>
              <a:rPr lang="en-US" altLang="zh-CN" sz="1400" dirty="0"/>
              <a:t>Group Identification</a:t>
            </a:r>
            <a:r>
              <a:rPr lang="zh-CN" altLang="en-US" sz="1400" dirty="0"/>
              <a:t>，</a:t>
            </a:r>
            <a:r>
              <a:rPr lang="en-US" altLang="zh-CN" sz="1400" dirty="0"/>
              <a:t>GID</a:t>
            </a:r>
            <a:r>
              <a:rPr lang="zh-CN" altLang="en-US" sz="1400" dirty="0"/>
              <a:t>）。</a:t>
            </a:r>
          </a:p>
          <a:p>
            <a:pPr marL="0" indent="0">
              <a:buNone/>
            </a:pPr>
            <a:r>
              <a:rPr lang="zh-CN" altLang="en-US" sz="1400" dirty="0"/>
              <a:t>组是具有某种联系或关系的用户集合。例如，某类业务需要把共同操作某些数据文件或数据库的用户放在一个组中，以实现数据共享或共同操作。一个组中可以包含多个用户，一个用户不可以参与多个不同的组。</a:t>
            </a:r>
          </a:p>
          <a:p>
            <a:pPr marL="0" indent="0">
              <a:buNone/>
            </a:pPr>
            <a:r>
              <a:rPr lang="zh-CN" altLang="en-US" sz="1400" dirty="0"/>
              <a:t>组信息存放在</a:t>
            </a:r>
            <a:r>
              <a:rPr lang="en-US" altLang="zh-CN" sz="1400" dirty="0"/>
              <a:t>/</a:t>
            </a:r>
            <a:r>
              <a:rPr lang="en-US" altLang="zh-CN" sz="1400" dirty="0" err="1"/>
              <a:t>etc</a:t>
            </a:r>
            <a:r>
              <a:rPr lang="en-US" altLang="zh-CN" sz="1400" dirty="0"/>
              <a:t>/group</a:t>
            </a:r>
            <a:r>
              <a:rPr lang="zh-CN" altLang="en-US" sz="1400" dirty="0"/>
              <a:t>文件中，</a:t>
            </a:r>
            <a:r>
              <a:rPr lang="en-US" altLang="zh-CN" sz="1400" dirty="0"/>
              <a:t>GID</a:t>
            </a:r>
            <a:r>
              <a:rPr lang="zh-CN" altLang="en-US" sz="1400" dirty="0"/>
              <a:t>也可以使用</a:t>
            </a:r>
            <a:r>
              <a:rPr lang="en-US" altLang="zh-CN" sz="1400" dirty="0"/>
              <a:t>id</a:t>
            </a:r>
            <a:r>
              <a:rPr lang="zh-CN" altLang="en-US" sz="1400" dirty="0"/>
              <a:t>命令来查询。</a:t>
            </a:r>
          </a:p>
        </p:txBody>
      </p:sp>
    </p:spTree>
    <p:extLst>
      <p:ext uri="{BB962C8B-B14F-4D97-AF65-F5344CB8AC3E}">
        <p14:creationId xmlns:p14="http://schemas.microsoft.com/office/powerpoint/2010/main" val="2066080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4519" y="-216148"/>
            <a:ext cx="7616792" cy="1173116"/>
          </a:xfrm>
        </p:spPr>
        <p:txBody>
          <a:bodyPr/>
          <a:lstStyle/>
          <a:p>
            <a:r>
              <a:rPr lang="zh-CN" altLang="en-US" dirty="0"/>
              <a:t>任务实施</a:t>
            </a:r>
          </a:p>
        </p:txBody>
      </p:sp>
      <p:sp>
        <p:nvSpPr>
          <p:cNvPr id="3" name="内容占位符 2"/>
          <p:cNvSpPr>
            <a:spLocks noGrp="1"/>
          </p:cNvSpPr>
          <p:nvPr>
            <p:ph idx="1"/>
          </p:nvPr>
        </p:nvSpPr>
        <p:spPr>
          <a:xfrm>
            <a:off x="671528" y="647948"/>
            <a:ext cx="7616793" cy="2516560"/>
          </a:xfrm>
        </p:spPr>
        <p:txBody>
          <a:bodyPr>
            <a:noAutofit/>
          </a:bodyPr>
          <a:lstStyle/>
          <a:p>
            <a:pPr marL="0" indent="0">
              <a:buNone/>
            </a:pPr>
            <a:r>
              <a:rPr lang="zh-CN" altLang="en-US" sz="1400" dirty="0"/>
              <a:t>（</a:t>
            </a:r>
            <a:r>
              <a:rPr lang="en-US" altLang="zh-CN" sz="1400" dirty="0"/>
              <a:t>8</a:t>
            </a:r>
            <a:r>
              <a:rPr lang="zh-CN" altLang="en-US" sz="1400" dirty="0"/>
              <a:t>）使用查找命令和管道符号找到打包的文件并使用解压命令把打包的文件解压：</a:t>
            </a:r>
          </a:p>
          <a:p>
            <a:pPr marL="0" indent="0">
              <a:buNone/>
            </a:pPr>
            <a:r>
              <a:rPr lang="en-US" altLang="zh-CN" sz="1400" dirty="0"/>
              <a:t>#find  pc.tar .</a:t>
            </a:r>
            <a:r>
              <a:rPr lang="en-US" altLang="zh-CN" sz="1400" dirty="0" err="1"/>
              <a:t>gz</a:t>
            </a:r>
            <a:r>
              <a:rPr lang="en-US" altLang="zh-CN" sz="1400" dirty="0"/>
              <a:t>| tar </a:t>
            </a:r>
            <a:r>
              <a:rPr lang="en-US" altLang="zh-CN" sz="1400" dirty="0" err="1"/>
              <a:t>zxvf</a:t>
            </a:r>
            <a:r>
              <a:rPr lang="en-US" altLang="zh-CN" sz="1400" dirty="0"/>
              <a:t> pc.tar.gz					#</a:t>
            </a:r>
            <a:r>
              <a:rPr lang="zh-CN" altLang="en-US" sz="1400" dirty="0"/>
              <a:t>根据文件名查找并把</a:t>
            </a:r>
            <a:r>
              <a:rPr lang="en-US" altLang="zh-CN" sz="1400" dirty="0"/>
              <a:t>tar</a:t>
            </a:r>
            <a:r>
              <a:rPr lang="zh-CN" altLang="en-US" sz="1400" dirty="0"/>
              <a:t>命令打包的文件解到前目录下</a:t>
            </a:r>
          </a:p>
          <a:p>
            <a:pPr marL="0" indent="0">
              <a:buNone/>
            </a:pPr>
            <a:r>
              <a:rPr lang="en-US" altLang="zh-CN" sz="1400" dirty="0"/>
              <a:t>#find /home/pc.zip | unzip -d /home /home/pc.zip	#</a:t>
            </a:r>
            <a:r>
              <a:rPr lang="zh-CN" altLang="en-US" sz="1400" dirty="0"/>
              <a:t>根据文件名查找并把</a:t>
            </a:r>
            <a:r>
              <a:rPr lang="en-US" altLang="zh-CN" sz="1400" dirty="0"/>
              <a:t>zip</a:t>
            </a:r>
            <a:r>
              <a:rPr lang="zh-CN" altLang="en-US" sz="1400" dirty="0"/>
              <a:t>命令打包的文件解压到</a:t>
            </a:r>
            <a:r>
              <a:rPr lang="en-US" altLang="zh-CN" sz="1400" dirty="0"/>
              <a:t>home</a:t>
            </a:r>
            <a:r>
              <a:rPr lang="zh-CN" altLang="en-US" sz="1400" dirty="0"/>
              <a:t>目录下</a:t>
            </a:r>
          </a:p>
          <a:p>
            <a:pPr marL="0" indent="0">
              <a:buNone/>
            </a:pPr>
            <a:r>
              <a:rPr lang="zh-CN" altLang="en-US" sz="1400" dirty="0"/>
              <a:t> （</a:t>
            </a:r>
            <a:r>
              <a:rPr lang="en-US" altLang="zh-CN" sz="1400" dirty="0"/>
              <a:t>9</a:t>
            </a:r>
            <a:r>
              <a:rPr lang="zh-CN" altLang="en-US" sz="1400" dirty="0"/>
              <a:t>）使用</a:t>
            </a:r>
            <a:r>
              <a:rPr lang="en-US" altLang="zh-CN" sz="1400" dirty="0"/>
              <a:t>cat</a:t>
            </a:r>
            <a:r>
              <a:rPr lang="zh-CN" altLang="en-US" sz="1400" dirty="0"/>
              <a:t>命令和</a:t>
            </a:r>
            <a:r>
              <a:rPr lang="en-US" altLang="zh-CN" sz="1400" dirty="0"/>
              <a:t>grep</a:t>
            </a:r>
            <a:r>
              <a:rPr lang="zh-CN" altLang="en-US" sz="1400" dirty="0"/>
              <a:t>指令查看解压出来的文件的内容</a:t>
            </a:r>
          </a:p>
          <a:p>
            <a:pPr marL="0" indent="0">
              <a:buNone/>
            </a:pPr>
            <a:r>
              <a:rPr lang="en-US" altLang="zh-CN" sz="1400" dirty="0"/>
              <a:t>#cat /home/1.txt | grep -n "w"			#</a:t>
            </a:r>
            <a:r>
              <a:rPr lang="zh-CN" altLang="en-US" sz="1400" dirty="0"/>
              <a:t>使用</a:t>
            </a:r>
            <a:r>
              <a:rPr lang="en-US" altLang="zh-CN" sz="1400" dirty="0"/>
              <a:t>cat</a:t>
            </a:r>
            <a:r>
              <a:rPr lang="zh-CN" altLang="en-US" sz="1400" dirty="0"/>
              <a:t>命令查看</a:t>
            </a:r>
            <a:r>
              <a:rPr lang="en-US" altLang="zh-CN" sz="1400" dirty="0"/>
              <a:t>home</a:t>
            </a:r>
            <a:r>
              <a:rPr lang="zh-CN" altLang="en-US" sz="1400" dirty="0"/>
              <a:t>目录下</a:t>
            </a:r>
            <a:r>
              <a:rPr lang="en-US" altLang="zh-CN" sz="1400" dirty="0"/>
              <a:t>1.txt</a:t>
            </a:r>
            <a:r>
              <a:rPr lang="zh-CN" altLang="en-US" sz="1400" dirty="0"/>
              <a:t>文件的内容，然后将结果传递给后面的</a:t>
            </a:r>
            <a:r>
              <a:rPr lang="en-US" altLang="zh-CN" sz="1400" dirty="0"/>
              <a:t>grep</a:t>
            </a:r>
            <a:r>
              <a:rPr lang="zh-CN" altLang="en-US" sz="1400" dirty="0"/>
              <a:t>指令查找</a:t>
            </a:r>
            <a:r>
              <a:rPr lang="en-US" altLang="zh-CN" sz="1400" dirty="0"/>
              <a:t>1.txt</a:t>
            </a:r>
            <a:r>
              <a:rPr lang="zh-CN" altLang="en-US" sz="1400" dirty="0"/>
              <a:t>文件包含</a:t>
            </a:r>
            <a:r>
              <a:rPr lang="en-US" altLang="zh-CN" sz="1400" dirty="0"/>
              <a:t>w</a:t>
            </a:r>
            <a:r>
              <a:rPr lang="zh-CN" altLang="en-US" sz="1400" dirty="0"/>
              <a:t>的内容并且附带匹配</a:t>
            </a:r>
            <a:r>
              <a:rPr lang="en-US" altLang="zh-CN" sz="1400" dirty="0"/>
              <a:t>w</a:t>
            </a:r>
            <a:r>
              <a:rPr lang="zh-CN" altLang="en-US" sz="1400" dirty="0"/>
              <a:t>内容的行号</a:t>
            </a:r>
          </a:p>
          <a:p>
            <a:pPr marL="0" indent="0">
              <a:buNone/>
            </a:pPr>
            <a:r>
              <a:rPr lang="zh-CN" altLang="en-US" sz="1400" dirty="0"/>
              <a:t>（</a:t>
            </a:r>
            <a:r>
              <a:rPr lang="en-US" altLang="zh-CN" sz="1400" dirty="0"/>
              <a:t>10</a:t>
            </a:r>
            <a:r>
              <a:rPr lang="zh-CN" altLang="en-US" sz="1400" dirty="0"/>
              <a:t>）使用</a:t>
            </a:r>
            <a:r>
              <a:rPr lang="en-US" altLang="zh-CN" sz="1400" dirty="0" err="1"/>
              <a:t>chown</a:t>
            </a:r>
            <a:r>
              <a:rPr lang="zh-CN" altLang="en-US" sz="1400" dirty="0"/>
              <a:t>命令或</a:t>
            </a:r>
            <a:r>
              <a:rPr lang="en-US" altLang="zh-CN" sz="1400" dirty="0" err="1"/>
              <a:t>chgrp</a:t>
            </a:r>
            <a:r>
              <a:rPr lang="zh-CN" altLang="en-US" sz="1400" dirty="0"/>
              <a:t>命令修改解压出来的两个文件所有者：</a:t>
            </a:r>
          </a:p>
          <a:p>
            <a:pPr marL="0" indent="0">
              <a:buNone/>
            </a:pPr>
            <a:r>
              <a:rPr lang="en-US" altLang="zh-CN" sz="1400" dirty="0"/>
              <a:t>#chown -R </a:t>
            </a:r>
            <a:r>
              <a:rPr lang="en-US" altLang="zh-CN" sz="1400" dirty="0" err="1"/>
              <a:t>xm</a:t>
            </a:r>
            <a:r>
              <a:rPr lang="en-US" altLang="zh-CN" sz="1400" dirty="0"/>
              <a:t> 1.txt						#</a:t>
            </a:r>
            <a:r>
              <a:rPr lang="zh-CN" altLang="en-US" sz="1400" dirty="0"/>
              <a:t>以递归的方式将</a:t>
            </a:r>
            <a:r>
              <a:rPr lang="en-US" altLang="zh-CN" sz="1400" dirty="0"/>
              <a:t>1.txt</a:t>
            </a:r>
            <a:r>
              <a:rPr lang="zh-CN" altLang="en-US" sz="1400" dirty="0"/>
              <a:t>拥有者设置为</a:t>
            </a:r>
            <a:r>
              <a:rPr lang="en-US" altLang="zh-CN" sz="1400" dirty="0" err="1"/>
              <a:t>xm</a:t>
            </a:r>
            <a:endParaRPr lang="en-US" altLang="zh-CN" sz="1400" dirty="0"/>
          </a:p>
          <a:p>
            <a:pPr marL="0" indent="0">
              <a:buNone/>
            </a:pPr>
            <a:r>
              <a:rPr lang="en-US" altLang="zh-CN" sz="1400" dirty="0"/>
              <a:t>#chown -R </a:t>
            </a:r>
            <a:r>
              <a:rPr lang="en-US" altLang="zh-CN" sz="1400" dirty="0" err="1"/>
              <a:t>xb</a:t>
            </a:r>
            <a:r>
              <a:rPr lang="en-US" altLang="zh-CN" sz="1400" dirty="0"/>
              <a:t> 2.txt						#</a:t>
            </a:r>
            <a:r>
              <a:rPr lang="zh-CN" altLang="en-US" sz="1400" dirty="0"/>
              <a:t>以递归的方式将</a:t>
            </a:r>
            <a:r>
              <a:rPr lang="en-US" altLang="zh-CN" sz="1400" dirty="0"/>
              <a:t>1.txt</a:t>
            </a:r>
            <a:r>
              <a:rPr lang="zh-CN" altLang="en-US" sz="1400" dirty="0"/>
              <a:t>拥有者设置为</a:t>
            </a:r>
            <a:r>
              <a:rPr lang="en-US" altLang="zh-CN" sz="1400" dirty="0" err="1"/>
              <a:t>xb</a:t>
            </a:r>
            <a:endParaRPr lang="en-US" altLang="zh-CN" sz="1400" dirty="0"/>
          </a:p>
        </p:txBody>
      </p:sp>
    </p:spTree>
    <p:extLst>
      <p:ext uri="{BB962C8B-B14F-4D97-AF65-F5344CB8AC3E}">
        <p14:creationId xmlns:p14="http://schemas.microsoft.com/office/powerpoint/2010/main" val="361131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122904"/>
            <a:ext cx="7616792" cy="1173116"/>
          </a:xfrm>
        </p:spPr>
        <p:txBody>
          <a:bodyPr/>
          <a:lstStyle/>
          <a:p>
            <a:r>
              <a:rPr lang="zh-CN" altLang="en-US" dirty="0"/>
              <a:t>项目总结</a:t>
            </a:r>
          </a:p>
        </p:txBody>
      </p:sp>
      <p:sp>
        <p:nvSpPr>
          <p:cNvPr id="3" name="内容占位符 2"/>
          <p:cNvSpPr>
            <a:spLocks noGrp="1"/>
          </p:cNvSpPr>
          <p:nvPr>
            <p:ph idx="1"/>
          </p:nvPr>
        </p:nvSpPr>
        <p:spPr>
          <a:xfrm>
            <a:off x="671529" y="1371748"/>
            <a:ext cx="7616793" cy="2516560"/>
          </a:xfrm>
        </p:spPr>
        <p:txBody>
          <a:bodyPr>
            <a:noAutofit/>
          </a:bodyPr>
          <a:lstStyle/>
          <a:p>
            <a:pPr marL="0" indent="0">
              <a:buNone/>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完成本项目需要知道统信</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UOS</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系统的用户和组、与用户和组管理相关的文件、用户管理命令、与用户身份和未执行相关的其他命令、组管理命令、用户管理命令、密码及密码管理命令、文件系统、</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Linux</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支持的文件系统及文件系统类型表示、文件名及文件类型、微机硬盘、</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Linux</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修改权限，以及</a:t>
            </a:r>
            <a:r>
              <a:rPr lang="en-US" altLang="zh-CN" sz="1800" kern="100" dirty="0" err="1">
                <a:effectLst/>
                <a:latin typeface="Calibri" panose="020F0502020204030204" pitchFamily="34" charset="0"/>
                <a:ea typeface="宋体" panose="02010600030101010101" pitchFamily="2" charset="-122"/>
                <a:cs typeface="Times New Roman" panose="02020603050405020304" pitchFamily="18" charset="0"/>
              </a:rPr>
              <a:t>umask</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dirty="0" err="1">
                <a:effectLst/>
                <a:latin typeface="Calibri" panose="020F0502020204030204" pitchFamily="34" charset="0"/>
                <a:ea typeface="宋体" panose="02010600030101010101" pitchFamily="2" charset="-122"/>
                <a:cs typeface="Times New Roman" panose="02020603050405020304" pitchFamily="18" charset="0"/>
              </a:rPr>
              <a:t>chmod</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dirty="0" err="1">
                <a:effectLst/>
                <a:latin typeface="Calibri" panose="020F0502020204030204" pitchFamily="34" charset="0"/>
                <a:ea typeface="宋体" panose="02010600030101010101" pitchFamily="2" charset="-122"/>
                <a:cs typeface="Times New Roman" panose="02020603050405020304" pitchFamily="18" charset="0"/>
              </a:rPr>
              <a:t>chown</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dirty="0" err="1">
                <a:effectLst/>
                <a:latin typeface="Calibri" panose="020F0502020204030204" pitchFamily="34" charset="0"/>
                <a:ea typeface="宋体" panose="02010600030101010101" pitchFamily="2" charset="-122"/>
                <a:cs typeface="Times New Roman" panose="02020603050405020304" pitchFamily="18" charset="0"/>
              </a:rPr>
              <a:t>chgrp</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tar</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dirty="0" err="1">
                <a:effectLst/>
                <a:latin typeface="Calibri" panose="020F0502020204030204" pitchFamily="34" charset="0"/>
                <a:ea typeface="宋体" panose="02010600030101010101" pitchFamily="2" charset="-122"/>
                <a:cs typeface="Times New Roman" panose="02020603050405020304" pitchFamily="18" charset="0"/>
              </a:rPr>
              <a:t>gzip</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dirty="0" err="1">
                <a:effectLst/>
                <a:latin typeface="Calibri" panose="020F0502020204030204" pitchFamily="34" charset="0"/>
                <a:ea typeface="宋体" panose="02010600030101010101" pitchFamily="2" charset="-122"/>
                <a:cs typeface="Times New Roman" panose="02020603050405020304" pitchFamily="18" charset="0"/>
              </a:rPr>
              <a:t>gunzip</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zip/unzip</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find</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locate</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grep</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等文件系统管理命令，会用图形界面和终端管理用户及组，用密码管理命令管理密码，用文件系统管理命令管理文件系统。</a:t>
            </a:r>
            <a:endParaRPr lang="zh-CN" altLang="en-US" sz="1400" dirty="0"/>
          </a:p>
        </p:txBody>
      </p:sp>
    </p:spTree>
    <p:extLst>
      <p:ext uri="{BB962C8B-B14F-4D97-AF65-F5344CB8AC3E}">
        <p14:creationId xmlns:p14="http://schemas.microsoft.com/office/powerpoint/2010/main" val="4021999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6"/>
          <p:cNvSpPr/>
          <p:nvPr/>
        </p:nvSpPr>
        <p:spPr>
          <a:xfrm>
            <a:off x="2872997" y="1843938"/>
            <a:ext cx="3213864" cy="806714"/>
          </a:xfrm>
          <a:prstGeom prst="rect">
            <a:avLst/>
          </a:prstGeom>
        </p:spPr>
        <p:txBody>
          <a:bodyPr wrap="none" lIns="67391" tIns="33696" rIns="67391" bIns="33696">
            <a:spAutoFit/>
          </a:bodyPr>
          <a:lstStyle/>
          <a:p>
            <a:pPr algn="ctr">
              <a:defRPr/>
            </a:pPr>
            <a:r>
              <a:rPr lang="zh-CN" altLang="en-US" sz="48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谢谢观看！</a:t>
            </a:r>
          </a:p>
        </p:txBody>
      </p:sp>
      <p:cxnSp>
        <p:nvCxnSpPr>
          <p:cNvPr id="12" name="直接连接符 11"/>
          <p:cNvCxnSpPr/>
          <p:nvPr/>
        </p:nvCxnSpPr>
        <p:spPr>
          <a:xfrm>
            <a:off x="3111773" y="3218933"/>
            <a:ext cx="2592288" cy="0"/>
          </a:xfrm>
          <a:prstGeom prst="line">
            <a:avLst/>
          </a:prstGeom>
          <a:ln w="15875">
            <a:solidFill>
              <a:srgbClr val="D9D9D9"/>
            </a:solidFill>
          </a:ln>
        </p:spPr>
        <p:style>
          <a:lnRef idx="1">
            <a:schemeClr val="accent1"/>
          </a:lnRef>
          <a:fillRef idx="0">
            <a:schemeClr val="accent1"/>
          </a:fillRef>
          <a:effectRef idx="0">
            <a:schemeClr val="accent1"/>
          </a:effectRef>
          <a:fontRef idx="minor">
            <a:schemeClr val="tx1"/>
          </a:fontRef>
        </p:style>
      </p:cxnSp>
      <p:sp>
        <p:nvSpPr>
          <p:cNvPr id="6" name="Rectangle 36"/>
          <p:cNvSpPr/>
          <p:nvPr/>
        </p:nvSpPr>
        <p:spPr>
          <a:xfrm>
            <a:off x="3887834" y="3074920"/>
            <a:ext cx="841420" cy="237327"/>
          </a:xfrm>
          <a:prstGeom prst="rect">
            <a:avLst/>
          </a:prstGeom>
          <a:solidFill>
            <a:srgbClr val="F1F1F1"/>
          </a:solidFill>
        </p:spPr>
        <p:txBody>
          <a:bodyPr wrap="none" lIns="67391" tIns="33696" rIns="67391" bIns="33696">
            <a:spAutoFit/>
          </a:bodyPr>
          <a:lstStyle/>
          <a:p>
            <a:pPr algn="ctr">
              <a:defRPr/>
            </a:pPr>
            <a:r>
              <a:rPr lang="zh-CN" altLang="en-US" sz="11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教材编写组</a:t>
            </a:r>
            <a:endParaRPr lang="zh-CN" altLang="en-US" sz="11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Tm="6473">
        <p:fade/>
      </p:transition>
    </mc:Choice>
    <mc:Fallback xmlns="">
      <p:transition spd="med" advTm="647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699"/>
                            </p:stCondLst>
                            <p:childTnLst>
                              <p:par>
                                <p:cTn id="13" presetID="34" presetClass="emph" presetSubtype="0" fill="hold" grpId="1" nodeType="afterEffect">
                                  <p:stCondLst>
                                    <p:cond delay="0"/>
                                  </p:stCondLst>
                                  <p:iterate type="lt">
                                    <p:tmPct val="10000"/>
                                  </p:iterate>
                                  <p:childTnLst>
                                    <p:animMotion origin="layout" path="M 2.52205E-6 4.64567E-6 L 2.52205E-6 -0.07213 " pathEditMode="relative" rAng="0" ptsTypes="AA">
                                      <p:cBhvr>
                                        <p:cTn id="14" dur="250" accel="50000" decel="50000" autoRev="1" fill="hold">
                                          <p:stCondLst>
                                            <p:cond delay="0"/>
                                          </p:stCondLst>
                                        </p:cTn>
                                        <p:tgtEl>
                                          <p:spTgt spid="4"/>
                                        </p:tgtEl>
                                        <p:attrNameLst>
                                          <p:attrName>ppt_x</p:attrName>
                                          <p:attrName>ppt_y</p:attrName>
                                        </p:attrNameLst>
                                      </p:cBhvr>
                                      <p:rCtr x="0" y="-3622"/>
                                    </p:animMotion>
                                    <p:animRot by="1500000">
                                      <p:cBhvr>
                                        <p:cTn id="15" dur="125" fill="hold">
                                          <p:stCondLst>
                                            <p:cond delay="0"/>
                                          </p:stCondLst>
                                        </p:cTn>
                                        <p:tgtEl>
                                          <p:spTgt spid="4"/>
                                        </p:tgtEl>
                                        <p:attrNameLst>
                                          <p:attrName>r</p:attrName>
                                        </p:attrNameLst>
                                      </p:cBhvr>
                                    </p:animRot>
                                    <p:animRot by="-1500000">
                                      <p:cBhvr>
                                        <p:cTn id="16" dur="125" fill="hold">
                                          <p:stCondLst>
                                            <p:cond delay="125"/>
                                          </p:stCondLst>
                                        </p:cTn>
                                        <p:tgtEl>
                                          <p:spTgt spid="4"/>
                                        </p:tgtEl>
                                        <p:attrNameLst>
                                          <p:attrName>r</p:attrName>
                                        </p:attrNameLst>
                                      </p:cBhvr>
                                    </p:animRot>
                                    <p:animRot by="-1500000">
                                      <p:cBhvr>
                                        <p:cTn id="17" dur="125" fill="hold">
                                          <p:stCondLst>
                                            <p:cond delay="250"/>
                                          </p:stCondLst>
                                        </p:cTn>
                                        <p:tgtEl>
                                          <p:spTgt spid="4"/>
                                        </p:tgtEl>
                                        <p:attrNameLst>
                                          <p:attrName>r</p:attrName>
                                        </p:attrNameLst>
                                      </p:cBhvr>
                                    </p:animRot>
                                    <p:animRot by="1500000">
                                      <p:cBhvr>
                                        <p:cTn id="18" dur="125" fill="hold">
                                          <p:stCondLst>
                                            <p:cond delay="375"/>
                                          </p:stCondLst>
                                        </p:cTn>
                                        <p:tgtEl>
                                          <p:spTgt spid="4"/>
                                        </p:tgtEl>
                                        <p:attrNameLst>
                                          <p:attrName>r</p:attrName>
                                        </p:attrNameLst>
                                      </p:cBhvr>
                                    </p:animRot>
                                  </p:childTnLst>
                                </p:cTn>
                              </p:par>
                            </p:childTnLst>
                          </p:cTn>
                        </p:par>
                        <p:par>
                          <p:cTn id="19" fill="hold">
                            <p:stCondLst>
                              <p:cond delay="1399"/>
                            </p:stCondLst>
                            <p:childTnLst>
                              <p:par>
                                <p:cTn id="20" presetID="10"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1899"/>
                            </p:stCondLst>
                            <p:childTnLst>
                              <p:par>
                                <p:cTn id="24" presetID="16" presetClass="entr" presetSubtype="21"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arn(inVertical)">
                                      <p:cBhvr>
                                        <p:cTn id="26" dur="500"/>
                                        <p:tgtEl>
                                          <p:spTgt spid="12"/>
                                        </p:tgtEl>
                                      </p:cBhvr>
                                    </p:animEffect>
                                  </p:childTnLst>
                                </p:cTn>
                              </p:par>
                            </p:childTnLst>
                          </p:cTn>
                        </p:par>
                        <p:par>
                          <p:cTn id="27" fill="hold">
                            <p:stCondLst>
                              <p:cond delay="2399"/>
                            </p:stCondLst>
                            <p:childTnLst>
                              <p:par>
                                <p:cTn id="28" presetID="2" presetClass="exit" presetSubtype="4" fill="hold" grpId="2" nodeType="afterEffect">
                                  <p:stCondLst>
                                    <p:cond delay="0"/>
                                  </p:stCondLst>
                                  <p:iterate type="lt">
                                    <p:tmPct val="0"/>
                                  </p:iterate>
                                  <p:childTnLst>
                                    <p:anim calcmode="lin" valueType="num">
                                      <p:cBhvr additive="base">
                                        <p:cTn id="29" dur="500"/>
                                        <p:tgtEl>
                                          <p:spTgt spid="4"/>
                                        </p:tgtEl>
                                        <p:attrNameLst>
                                          <p:attrName>ppt_x</p:attrName>
                                        </p:attrNameLst>
                                      </p:cBhvr>
                                      <p:tavLst>
                                        <p:tav tm="0">
                                          <p:val>
                                            <p:strVal val="ppt_x"/>
                                          </p:val>
                                        </p:tav>
                                        <p:tav tm="100000">
                                          <p:val>
                                            <p:strVal val="ppt_x"/>
                                          </p:val>
                                        </p:tav>
                                      </p:tavLst>
                                    </p:anim>
                                    <p:anim calcmode="lin" valueType="num">
                                      <p:cBhvr additive="base">
                                        <p:cTn id="30" dur="500"/>
                                        <p:tgtEl>
                                          <p:spTgt spid="4"/>
                                        </p:tgtEl>
                                        <p:attrNameLst>
                                          <p:attrName>ppt_y</p:attrName>
                                        </p:attrNameLst>
                                      </p:cBhvr>
                                      <p:tavLst>
                                        <p:tav tm="0">
                                          <p:val>
                                            <p:strVal val="ppt_y"/>
                                          </p:val>
                                        </p:tav>
                                        <p:tav tm="100000">
                                          <p:val>
                                            <p:strVal val="1+ppt_h/2"/>
                                          </p:val>
                                        </p:tav>
                                      </p:tavLst>
                                    </p:anim>
                                    <p:set>
                                      <p:cBhvr>
                                        <p:cTn id="31" dur="1" fill="hold">
                                          <p:stCondLst>
                                            <p:cond delay="499"/>
                                          </p:stCondLst>
                                        </p:cTn>
                                        <p:tgtEl>
                                          <p:spTgt spid="4"/>
                                        </p:tgtEl>
                                        <p:attrNameLst>
                                          <p:attrName>style.visibility</p:attrName>
                                        </p:attrNameLst>
                                      </p:cBhvr>
                                      <p:to>
                                        <p:strVal val="hidden"/>
                                      </p:to>
                                    </p:set>
                                  </p:childTnLst>
                                </p:cTn>
                              </p:par>
                            </p:childTnLst>
                          </p:cTn>
                        </p:par>
                        <p:par>
                          <p:cTn id="32" fill="hold">
                            <p:stCondLst>
                              <p:cond delay="2900"/>
                            </p:stCondLst>
                            <p:childTnLst>
                              <p:par>
                                <p:cTn id="33" presetID="9" presetClass="exit" presetSubtype="0" fill="hold" grpId="1" nodeType="afterEffect">
                                  <p:stCondLst>
                                    <p:cond delay="0"/>
                                  </p:stCondLst>
                                  <p:childTnLst>
                                    <p:animEffect transition="out" filter="dissolve">
                                      <p:cBhvr>
                                        <p:cTn id="34" dur="500"/>
                                        <p:tgtEl>
                                          <p:spTgt spid="6"/>
                                        </p:tgtEl>
                                      </p:cBhvr>
                                    </p:animEffect>
                                    <p:set>
                                      <p:cBhvr>
                                        <p:cTn id="35" dur="1" fill="hold">
                                          <p:stCondLst>
                                            <p:cond delay="499"/>
                                          </p:stCondLst>
                                        </p:cTn>
                                        <p:tgtEl>
                                          <p:spTgt spid="6"/>
                                        </p:tgtEl>
                                        <p:attrNameLst>
                                          <p:attrName>style.visibility</p:attrName>
                                        </p:attrNameLst>
                                      </p:cBhvr>
                                      <p:to>
                                        <p:strVal val="hidden"/>
                                      </p:to>
                                    </p:set>
                                  </p:childTnLst>
                                </p:cTn>
                              </p:par>
                            </p:childTnLst>
                          </p:cTn>
                        </p:par>
                        <p:par>
                          <p:cTn id="36" fill="hold">
                            <p:stCondLst>
                              <p:cond delay="3400"/>
                            </p:stCondLst>
                            <p:childTnLst>
                              <p:par>
                                <p:cTn id="37" presetID="55" presetClass="exit" presetSubtype="0" fill="hold" nodeType="afterEffect">
                                  <p:stCondLst>
                                    <p:cond delay="0"/>
                                  </p:stCondLst>
                                  <p:childTnLst>
                                    <p:anim calcmode="lin" valueType="num">
                                      <p:cBhvr>
                                        <p:cTn id="38" dur="1000"/>
                                        <p:tgtEl>
                                          <p:spTgt spid="12"/>
                                        </p:tgtEl>
                                        <p:attrNameLst>
                                          <p:attrName>ppt_w</p:attrName>
                                        </p:attrNameLst>
                                      </p:cBhvr>
                                      <p:tavLst>
                                        <p:tav tm="0">
                                          <p:val>
                                            <p:strVal val="ppt_w"/>
                                          </p:val>
                                        </p:tav>
                                        <p:tav tm="100000">
                                          <p:val>
                                            <p:strVal val="ppt_w*0.70"/>
                                          </p:val>
                                        </p:tav>
                                      </p:tavLst>
                                    </p:anim>
                                    <p:anim calcmode="lin" valueType="num">
                                      <p:cBhvr>
                                        <p:cTn id="39" dur="1000"/>
                                        <p:tgtEl>
                                          <p:spTgt spid="12"/>
                                        </p:tgtEl>
                                        <p:attrNameLst>
                                          <p:attrName>ppt_h</p:attrName>
                                        </p:attrNameLst>
                                      </p:cBhvr>
                                      <p:tavLst>
                                        <p:tav tm="0">
                                          <p:val>
                                            <p:strVal val="ppt_h"/>
                                          </p:val>
                                        </p:tav>
                                        <p:tav tm="100000">
                                          <p:val>
                                            <p:strVal val="ppt_h"/>
                                          </p:val>
                                        </p:tav>
                                      </p:tavLst>
                                    </p:anim>
                                    <p:animEffect transition="out" filter="fade">
                                      <p:cBhvr>
                                        <p:cTn id="40" dur="1000"/>
                                        <p:tgtEl>
                                          <p:spTgt spid="12"/>
                                        </p:tgtEl>
                                      </p:cBhvr>
                                    </p:animEffect>
                                    <p:set>
                                      <p:cBhvr>
                                        <p:cTn id="41"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P spid="6" grpId="0" animBg="1"/>
      <p:bldP spid="6"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454582"/>
            <a:ext cx="7616792" cy="769430"/>
          </a:xfrm>
        </p:spPr>
        <p:txBody>
          <a:bodyPr/>
          <a:lstStyle/>
          <a:p>
            <a:r>
              <a:rPr lang="zh-CN" altLang="en-US" dirty="0"/>
              <a:t>知识准备</a:t>
            </a:r>
          </a:p>
        </p:txBody>
      </p:sp>
      <p:sp>
        <p:nvSpPr>
          <p:cNvPr id="3" name="内容占位符 2"/>
          <p:cNvSpPr>
            <a:spLocks noGrp="1"/>
          </p:cNvSpPr>
          <p:nvPr>
            <p:ph idx="1"/>
          </p:nvPr>
        </p:nvSpPr>
        <p:spPr>
          <a:xfrm>
            <a:off x="375469" y="1296020"/>
            <a:ext cx="8496944" cy="2960244"/>
          </a:xfrm>
        </p:spPr>
        <p:txBody>
          <a:bodyPr>
            <a:normAutofit fontScale="92500" lnSpcReduction="20000"/>
          </a:bodyPr>
          <a:lstStyle/>
          <a:p>
            <a:r>
              <a:rPr lang="zh-CN" altLang="en-US" dirty="0"/>
              <a:t>二、与用户和组管理相关的文件</a:t>
            </a:r>
            <a:endParaRPr lang="en-US" altLang="zh-CN" dirty="0"/>
          </a:p>
          <a:p>
            <a:pPr marL="0" indent="0">
              <a:buNone/>
            </a:pPr>
            <a:r>
              <a:rPr lang="en-US" altLang="zh-CN" dirty="0"/>
              <a:t>1./</a:t>
            </a:r>
            <a:r>
              <a:rPr lang="en-US" altLang="zh-CN" dirty="0" err="1"/>
              <a:t>etc</a:t>
            </a:r>
            <a:r>
              <a:rPr lang="en-US" altLang="zh-CN" dirty="0"/>
              <a:t>/passwd</a:t>
            </a:r>
          </a:p>
          <a:p>
            <a:pPr marL="0" indent="0">
              <a:buNone/>
            </a:pPr>
            <a:r>
              <a:rPr lang="en-US" altLang="zh-CN" dirty="0"/>
              <a:t>/</a:t>
            </a:r>
            <a:r>
              <a:rPr lang="en-US" altLang="zh-CN" dirty="0" err="1"/>
              <a:t>etc</a:t>
            </a:r>
            <a:r>
              <a:rPr lang="en-US" altLang="zh-CN" dirty="0"/>
              <a:t>/passwd</a:t>
            </a:r>
            <a:r>
              <a:rPr lang="zh-CN" altLang="en-US" dirty="0"/>
              <a:t>是系统用户数据文件，包括系统内所有已经注册用户的信息。该文件是一个文本文件，每一行描述一个用户的信息，由“：”分隔为</a:t>
            </a:r>
            <a:r>
              <a:rPr lang="en-US" altLang="zh-CN" dirty="0"/>
              <a:t>7</a:t>
            </a:r>
            <a:r>
              <a:rPr lang="zh-CN" altLang="en-US" dirty="0"/>
              <a:t>个字段，其结构为：</a:t>
            </a:r>
          </a:p>
          <a:p>
            <a:pPr marL="0" indent="0">
              <a:buNone/>
            </a:pPr>
            <a:r>
              <a:rPr lang="en-US" altLang="zh-CN" dirty="0"/>
              <a:t>username: </a:t>
            </a:r>
            <a:r>
              <a:rPr lang="en-US" altLang="zh-CN" dirty="0" err="1"/>
              <a:t>password:uid:gid:comment:dir:shell</a:t>
            </a:r>
            <a:endParaRPr lang="en-US" altLang="zh-CN" dirty="0"/>
          </a:p>
          <a:p>
            <a:pPr marL="0" indent="0">
              <a:buNone/>
            </a:pPr>
            <a:r>
              <a:rPr lang="zh-CN" altLang="en-US" dirty="0"/>
              <a:t>（</a:t>
            </a:r>
            <a:r>
              <a:rPr lang="en-US" altLang="zh-CN" dirty="0"/>
              <a:t>1</a:t>
            </a:r>
            <a:r>
              <a:rPr lang="zh-CN" altLang="en-US" dirty="0"/>
              <a:t>）</a:t>
            </a:r>
            <a:r>
              <a:rPr lang="en-US" altLang="zh-CN" dirty="0"/>
              <a:t>username</a:t>
            </a:r>
            <a:r>
              <a:rPr lang="zh-CN" altLang="en-US" dirty="0"/>
              <a:t>：用户名，是一串代表用户身份的字符串，仅是为了方便用户记忆。</a:t>
            </a:r>
          </a:p>
          <a:p>
            <a:pPr marL="0" indent="0">
              <a:buNone/>
            </a:pPr>
            <a:r>
              <a:rPr lang="zh-CN" altLang="en-US" dirty="0"/>
              <a:t>（</a:t>
            </a:r>
            <a:r>
              <a:rPr lang="en-US" altLang="zh-CN" dirty="0"/>
              <a:t>2</a:t>
            </a:r>
            <a:r>
              <a:rPr lang="zh-CN" altLang="en-US" dirty="0"/>
              <a:t>）</a:t>
            </a:r>
            <a:r>
              <a:rPr lang="en-US" altLang="zh-CN" dirty="0"/>
              <a:t>password</a:t>
            </a:r>
            <a:r>
              <a:rPr lang="zh-CN" altLang="en-US" dirty="0"/>
              <a:t>：密码，在</a:t>
            </a:r>
            <a:r>
              <a:rPr lang="en-US" altLang="zh-CN" dirty="0"/>
              <a:t>Linux</a:t>
            </a:r>
            <a:r>
              <a:rPr lang="zh-CN" altLang="en-US" dirty="0"/>
              <a:t>系统中一般设置为“</a:t>
            </a:r>
            <a:r>
              <a:rPr lang="en-US" altLang="zh-CN" dirty="0"/>
              <a:t>x”</a:t>
            </a:r>
            <a:r>
              <a:rPr lang="zh-CN" altLang="en-US" dirty="0"/>
              <a:t>，表示用户设置了密码，但不是真正的密码，真正的密码保存在 </a:t>
            </a:r>
            <a:r>
              <a:rPr lang="en-US" altLang="zh-CN" dirty="0"/>
              <a:t>/</a:t>
            </a:r>
            <a:r>
              <a:rPr lang="en-US" altLang="zh-CN" dirty="0" err="1"/>
              <a:t>etc</a:t>
            </a:r>
            <a:r>
              <a:rPr lang="en-US" altLang="zh-CN" dirty="0"/>
              <a:t>/shadow</a:t>
            </a:r>
            <a:r>
              <a:rPr lang="zh-CN" altLang="en-US" dirty="0"/>
              <a:t>文件中。</a:t>
            </a:r>
          </a:p>
          <a:p>
            <a:pPr marL="0" indent="0">
              <a:buNone/>
            </a:pPr>
            <a:r>
              <a:rPr lang="zh-CN" altLang="en-US" dirty="0"/>
              <a:t>（</a:t>
            </a:r>
            <a:r>
              <a:rPr lang="en-US" altLang="zh-CN" dirty="0"/>
              <a:t>3</a:t>
            </a:r>
            <a:r>
              <a:rPr lang="zh-CN" altLang="en-US" dirty="0"/>
              <a:t>）</a:t>
            </a:r>
            <a:r>
              <a:rPr lang="en-US" altLang="zh-CN" dirty="0" err="1"/>
              <a:t>uid</a:t>
            </a:r>
            <a:r>
              <a:rPr lang="zh-CN" altLang="en-US" dirty="0"/>
              <a:t>：用户标识，每个用户都有唯一</a:t>
            </a:r>
            <a:r>
              <a:rPr lang="en-US" altLang="zh-CN" dirty="0"/>
              <a:t>UID</a:t>
            </a:r>
            <a:r>
              <a:rPr lang="zh-CN" altLang="en-US" dirty="0"/>
              <a:t>，</a:t>
            </a:r>
            <a:r>
              <a:rPr lang="en-US" altLang="zh-CN" dirty="0"/>
              <a:t>Linux </a:t>
            </a:r>
            <a:r>
              <a:rPr lang="zh-CN" altLang="en-US" dirty="0"/>
              <a:t>系统通过</a:t>
            </a:r>
            <a:r>
              <a:rPr lang="en-US" altLang="zh-CN" dirty="0"/>
              <a:t>UID</a:t>
            </a:r>
            <a:r>
              <a:rPr lang="zh-CN" altLang="en-US" dirty="0"/>
              <a:t>来识别不同的用户，分配用户权限。</a:t>
            </a:r>
          </a:p>
          <a:p>
            <a:pPr marL="0" indent="0">
              <a:buNone/>
            </a:pPr>
            <a:r>
              <a:rPr lang="zh-CN" altLang="en-US" dirty="0"/>
              <a:t>（</a:t>
            </a:r>
            <a:r>
              <a:rPr lang="en-US" altLang="zh-CN" dirty="0"/>
              <a:t>4</a:t>
            </a:r>
            <a:r>
              <a:rPr lang="zh-CN" altLang="en-US" dirty="0"/>
              <a:t>）</a:t>
            </a:r>
            <a:r>
              <a:rPr lang="en-US" altLang="zh-CN" dirty="0"/>
              <a:t>gid</a:t>
            </a:r>
            <a:r>
              <a:rPr lang="zh-CN" altLang="en-US" dirty="0"/>
              <a:t>：组标识，也称组</a:t>
            </a:r>
            <a:r>
              <a:rPr lang="en-US" altLang="zh-CN" dirty="0"/>
              <a:t>ID</a:t>
            </a:r>
            <a:r>
              <a:rPr lang="zh-CN" altLang="en-US" dirty="0"/>
              <a:t>，表示用户初始组的</a:t>
            </a:r>
            <a:r>
              <a:rPr lang="en-US" altLang="zh-CN" dirty="0"/>
              <a:t>ID</a:t>
            </a:r>
            <a:r>
              <a:rPr lang="zh-CN" altLang="en-US" dirty="0"/>
              <a:t>。</a:t>
            </a:r>
          </a:p>
        </p:txBody>
      </p:sp>
    </p:spTree>
    <p:extLst>
      <p:ext uri="{BB962C8B-B14F-4D97-AF65-F5344CB8AC3E}">
        <p14:creationId xmlns:p14="http://schemas.microsoft.com/office/powerpoint/2010/main" val="1636760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ok8"/>
  <p:tag name="ISPRING_FIRST_PUBLISH" val="1"/>
  <p:tag name="KSO_WPP_MARK_KEY" val="11197f6b-4c11-4661-bf1b-5a5bfc0be739"/>
  <p:tag name="COMMONDATA" val="eyJoZGlkIjoiZTExZDAzNDI4NDEyNzhjNTlkOGMzYjM0ZjMyYmU1ZWYifQ=="/>
</p:tagLst>
</file>

<file path=ppt/theme/theme1.xml><?xml version="1.0" encoding="utf-8"?>
<a:theme xmlns:a="http://schemas.openxmlformats.org/drawingml/2006/main" name="水滴">
  <a:themeElements>
    <a:clrScheme name="水滴">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水滴">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水滴">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TM02892315[[fn=丝状]]</Template>
  <TotalTime>462</TotalTime>
  <Words>9228</Words>
  <Application>Microsoft Office PowerPoint</Application>
  <PresentationFormat>自定义</PresentationFormat>
  <Paragraphs>516</Paragraphs>
  <Slides>82</Slides>
  <Notes>6</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82</vt:i4>
      </vt:variant>
    </vt:vector>
  </HeadingPairs>
  <TitlesOfParts>
    <vt:vector size="88" baseType="lpstr">
      <vt:lpstr>等线</vt:lpstr>
      <vt:lpstr>微软雅黑</vt:lpstr>
      <vt:lpstr>Arial</vt:lpstr>
      <vt:lpstr>Calibri</vt:lpstr>
      <vt:lpstr>Tw Cen MT</vt:lpstr>
      <vt:lpstr>水滴</vt:lpstr>
      <vt:lpstr>PowerPoint 演示文稿</vt:lpstr>
      <vt:lpstr>知识目标</vt:lpstr>
      <vt:lpstr>技能目标</vt:lpstr>
      <vt:lpstr>PowerPoint 演示文稿</vt:lpstr>
      <vt:lpstr>PowerPoint 演示文稿</vt:lpstr>
      <vt:lpstr>任务描述</vt:lpstr>
      <vt:lpstr>任务分析</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任务实施</vt:lpstr>
      <vt:lpstr>任务实施</vt:lpstr>
      <vt:lpstr>任务实施</vt:lpstr>
      <vt:lpstr>任务实施</vt:lpstr>
      <vt:lpstr>任务实施</vt:lpstr>
      <vt:lpstr>任务实施</vt:lpstr>
      <vt:lpstr>任务实施</vt:lpstr>
      <vt:lpstr>任务实施</vt:lpstr>
      <vt:lpstr>PowerPoint 演示文稿</vt:lpstr>
      <vt:lpstr>任务描述</vt:lpstr>
      <vt:lpstr>任务分析</vt:lpstr>
      <vt:lpstr>知识准备</vt:lpstr>
      <vt:lpstr>知识准备</vt:lpstr>
      <vt:lpstr>任务实施</vt:lpstr>
      <vt:lpstr>任务实施</vt:lpstr>
      <vt:lpstr>PowerPoint 演示文稿</vt:lpstr>
      <vt:lpstr>任务描述</vt:lpstr>
      <vt:lpstr>任务分析</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知识准备</vt:lpstr>
      <vt:lpstr>任务实施</vt:lpstr>
      <vt:lpstr>任务实施</vt:lpstr>
      <vt:lpstr>任务实施</vt:lpstr>
      <vt:lpstr>项目总结</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ok8</dc:title>
  <dc:creator>linjunping</dc:creator>
  <cp:lastModifiedBy>lenovo</cp:lastModifiedBy>
  <cp:revision>53</cp:revision>
  <dcterms:created xsi:type="dcterms:W3CDTF">2022-11-30T09:24:06Z</dcterms:created>
  <dcterms:modified xsi:type="dcterms:W3CDTF">2022-12-16T06:26:42Z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4AAB4035DDC24A639DFEE9F10AB53F67</vt:lpwstr>
  </property>
  <property fmtid="{D5CDD505-2E9C-101B-9397-08002B2CF9AE}" pid="3" name="KSOProductBuildVer">
    <vt:lpwstr>2052-11.1.0.12763</vt:lpwstr>
  </property>
</Properties>
</file>